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Override1.xml" ContentType="application/vnd.openxmlformats-officedocument.themeOverrid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796" r:id="rId1"/>
  </p:sldMasterIdLst>
  <p:notesMasterIdLst>
    <p:notesMasterId r:id="rId36"/>
  </p:notesMasterIdLst>
  <p:handoutMasterIdLst>
    <p:handoutMasterId r:id="rId37"/>
  </p:handoutMasterIdLst>
  <p:sldIdLst>
    <p:sldId id="256" r:id="rId2"/>
    <p:sldId id="284" r:id="rId3"/>
    <p:sldId id="316" r:id="rId4"/>
    <p:sldId id="317" r:id="rId5"/>
    <p:sldId id="301" r:id="rId6"/>
    <p:sldId id="328" r:id="rId7"/>
    <p:sldId id="302" r:id="rId8"/>
    <p:sldId id="330" r:id="rId9"/>
    <p:sldId id="334" r:id="rId10"/>
    <p:sldId id="310" r:id="rId11"/>
    <p:sldId id="336" r:id="rId12"/>
    <p:sldId id="337" r:id="rId13"/>
    <p:sldId id="322" r:id="rId14"/>
    <p:sldId id="323" r:id="rId15"/>
    <p:sldId id="338" r:id="rId16"/>
    <p:sldId id="339" r:id="rId17"/>
    <p:sldId id="318" r:id="rId18"/>
    <p:sldId id="343" r:id="rId19"/>
    <p:sldId id="345" r:id="rId20"/>
    <p:sldId id="319" r:id="rId21"/>
    <p:sldId id="324" r:id="rId22"/>
    <p:sldId id="344" r:id="rId23"/>
    <p:sldId id="326" r:id="rId24"/>
    <p:sldId id="332" r:id="rId25"/>
    <p:sldId id="313" r:id="rId26"/>
    <p:sldId id="335" r:id="rId27"/>
    <p:sldId id="346" r:id="rId28"/>
    <p:sldId id="329" r:id="rId29"/>
    <p:sldId id="333" r:id="rId30"/>
    <p:sldId id="347" r:id="rId31"/>
    <p:sldId id="340" r:id="rId32"/>
    <p:sldId id="341" r:id="rId33"/>
    <p:sldId id="342" r:id="rId34"/>
    <p:sldId id="314" r:id="rId35"/>
  </p:sldIdLst>
  <p:sldSz cx="9144000" cy="6858000" type="screen4x3"/>
  <p:notesSz cx="6858000" cy="9144000"/>
  <p:defaultTextStyle>
    <a:defPPr>
      <a:defRPr lang="es-ES"/>
    </a:defPPr>
    <a:lvl1pPr algn="l" rtl="0" fontAlgn="base">
      <a:spcBef>
        <a:spcPct val="0"/>
      </a:spcBef>
      <a:spcAft>
        <a:spcPct val="0"/>
      </a:spcAft>
      <a:defRPr sz="3200" b="1" kern="1200">
        <a:solidFill>
          <a:srgbClr val="000066"/>
        </a:solidFill>
        <a:latin typeface="Times New Roman" pitchFamily="18" charset="0"/>
        <a:ea typeface="MS PGothic" pitchFamily="34" charset="-128"/>
        <a:cs typeface="+mn-cs"/>
      </a:defRPr>
    </a:lvl1pPr>
    <a:lvl2pPr marL="457200" algn="l" rtl="0" fontAlgn="base">
      <a:spcBef>
        <a:spcPct val="0"/>
      </a:spcBef>
      <a:spcAft>
        <a:spcPct val="0"/>
      </a:spcAft>
      <a:defRPr sz="3200" b="1" kern="1200">
        <a:solidFill>
          <a:srgbClr val="000066"/>
        </a:solidFill>
        <a:latin typeface="Times New Roman" pitchFamily="18" charset="0"/>
        <a:ea typeface="MS PGothic" pitchFamily="34" charset="-128"/>
        <a:cs typeface="+mn-cs"/>
      </a:defRPr>
    </a:lvl2pPr>
    <a:lvl3pPr marL="914400" algn="l" rtl="0" fontAlgn="base">
      <a:spcBef>
        <a:spcPct val="0"/>
      </a:spcBef>
      <a:spcAft>
        <a:spcPct val="0"/>
      </a:spcAft>
      <a:defRPr sz="3200" b="1" kern="1200">
        <a:solidFill>
          <a:srgbClr val="000066"/>
        </a:solidFill>
        <a:latin typeface="Times New Roman" pitchFamily="18" charset="0"/>
        <a:ea typeface="MS PGothic" pitchFamily="34" charset="-128"/>
        <a:cs typeface="+mn-cs"/>
      </a:defRPr>
    </a:lvl3pPr>
    <a:lvl4pPr marL="1371600" algn="l" rtl="0" fontAlgn="base">
      <a:spcBef>
        <a:spcPct val="0"/>
      </a:spcBef>
      <a:spcAft>
        <a:spcPct val="0"/>
      </a:spcAft>
      <a:defRPr sz="3200" b="1" kern="1200">
        <a:solidFill>
          <a:srgbClr val="000066"/>
        </a:solidFill>
        <a:latin typeface="Times New Roman" pitchFamily="18" charset="0"/>
        <a:ea typeface="MS PGothic" pitchFamily="34" charset="-128"/>
        <a:cs typeface="+mn-cs"/>
      </a:defRPr>
    </a:lvl4pPr>
    <a:lvl5pPr marL="1828800" algn="l" rtl="0" fontAlgn="base">
      <a:spcBef>
        <a:spcPct val="0"/>
      </a:spcBef>
      <a:spcAft>
        <a:spcPct val="0"/>
      </a:spcAft>
      <a:defRPr sz="3200" b="1" kern="1200">
        <a:solidFill>
          <a:srgbClr val="000066"/>
        </a:solidFill>
        <a:latin typeface="Times New Roman" pitchFamily="18" charset="0"/>
        <a:ea typeface="MS PGothic" pitchFamily="34" charset="-128"/>
        <a:cs typeface="+mn-cs"/>
      </a:defRPr>
    </a:lvl5pPr>
    <a:lvl6pPr marL="2286000" algn="l" defTabSz="914400" rtl="0" eaLnBrk="1" latinLnBrk="0" hangingPunct="1">
      <a:defRPr sz="3200" b="1" kern="1200">
        <a:solidFill>
          <a:srgbClr val="000066"/>
        </a:solidFill>
        <a:latin typeface="Times New Roman" pitchFamily="18" charset="0"/>
        <a:ea typeface="MS PGothic" pitchFamily="34" charset="-128"/>
        <a:cs typeface="+mn-cs"/>
      </a:defRPr>
    </a:lvl6pPr>
    <a:lvl7pPr marL="2743200" algn="l" defTabSz="914400" rtl="0" eaLnBrk="1" latinLnBrk="0" hangingPunct="1">
      <a:defRPr sz="3200" b="1" kern="1200">
        <a:solidFill>
          <a:srgbClr val="000066"/>
        </a:solidFill>
        <a:latin typeface="Times New Roman" pitchFamily="18" charset="0"/>
        <a:ea typeface="MS PGothic" pitchFamily="34" charset="-128"/>
        <a:cs typeface="+mn-cs"/>
      </a:defRPr>
    </a:lvl7pPr>
    <a:lvl8pPr marL="3200400" algn="l" defTabSz="914400" rtl="0" eaLnBrk="1" latinLnBrk="0" hangingPunct="1">
      <a:defRPr sz="3200" b="1" kern="1200">
        <a:solidFill>
          <a:srgbClr val="000066"/>
        </a:solidFill>
        <a:latin typeface="Times New Roman" pitchFamily="18" charset="0"/>
        <a:ea typeface="MS PGothic" pitchFamily="34" charset="-128"/>
        <a:cs typeface="+mn-cs"/>
      </a:defRPr>
    </a:lvl8pPr>
    <a:lvl9pPr marL="3657600" algn="l" defTabSz="914400" rtl="0" eaLnBrk="1" latinLnBrk="0" hangingPunct="1">
      <a:defRPr sz="3200" b="1" kern="1200">
        <a:solidFill>
          <a:srgbClr val="000066"/>
        </a:solidFill>
        <a:latin typeface="Times New Roman" pitchFamily="18" charset="0"/>
        <a:ea typeface="MS PGothic" pitchFamily="34" charset="-128"/>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Windows Kullanıcısı" initials="HY" lastIdx="2"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600"/>
    <a:srgbClr val="D79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Orta Stil 2 - Vurgu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Orta Stil 2 - Vurgu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F5AB1C69-6EDB-4FF4-983F-18BD219EF322}" styleName="Orta Stil 2 - Vurgu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21E4AEA4-8DFA-4A89-87EB-49C32662AFE0}" styleName="Orta Stil 2 - Vurgu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7DF18680-E054-41AD-8BC1-D1AEF772440D}" styleName="Orta Stil 2 - Vurgu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93296810-A885-4BE3-A3E7-6D5BEEA58F35}" styleName="Orta Stil 2 - Vurgu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74C1A8A3-306A-4EB7-A6B1-4F7E0EB9C5D6}" styleName="Orta Stil 3 - Vurgu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EB344D84-9AFB-497E-A393-DC336BA19D2E}" styleName="Orta Stil 3 - Vurgu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293" autoAdjust="0"/>
    <p:restoredTop sz="94660"/>
  </p:normalViewPr>
  <p:slideViewPr>
    <p:cSldViewPr snapToGrid="0" snapToObjects="1">
      <p:cViewPr>
        <p:scale>
          <a:sx n="100" d="100"/>
          <a:sy n="100" d="100"/>
        </p:scale>
        <p:origin x="-1326" y="-240"/>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handoutMaster" Target="handoutMasters/handoutMaster1.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Times New Roman" charset="0"/>
                <a:ea typeface="ＭＳ Ｐゴシック" charset="0"/>
                <a:cs typeface="ＭＳ Ｐゴシック" charset="0"/>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smtClean="0"/>
            </a:lvl1pPr>
          </a:lstStyle>
          <a:p>
            <a:pPr>
              <a:defRPr/>
            </a:pPr>
            <a:fld id="{A225917F-C195-4099-A2DE-F55ADEA7F609}" type="datetime1">
              <a:rPr lang="en-US"/>
              <a:pPr>
                <a:defRPr/>
              </a:pPr>
              <a:t>6/11/2015</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Times New Roman" charset="0"/>
                <a:ea typeface="ＭＳ Ｐゴシック" charset="0"/>
                <a:cs typeface="ＭＳ Ｐゴシック" charset="0"/>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smtClean="0"/>
            </a:lvl1pPr>
          </a:lstStyle>
          <a:p>
            <a:pPr>
              <a:defRPr/>
            </a:pPr>
            <a:fld id="{9F342599-F09A-4925-A187-914C506B66D5}" type="slidenum">
              <a:rPr lang="en-US"/>
              <a:pPr>
                <a:defRPr/>
              </a:pPr>
              <a:t>‹#›</a:t>
            </a:fld>
            <a:endParaRPr lang="en-US"/>
          </a:p>
        </p:txBody>
      </p:sp>
    </p:spTree>
    <p:extLst>
      <p:ext uri="{BB962C8B-B14F-4D97-AF65-F5344CB8AC3E}">
        <p14:creationId xmlns:p14="http://schemas.microsoft.com/office/powerpoint/2010/main" val="2795334406"/>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Times New Roman" charset="0"/>
                <a:ea typeface="ＭＳ Ｐゴシック" charset="0"/>
                <a:cs typeface="ＭＳ Ｐゴシック" charset="0"/>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smtClean="0"/>
            </a:lvl1pPr>
          </a:lstStyle>
          <a:p>
            <a:pPr>
              <a:defRPr/>
            </a:pPr>
            <a:fld id="{2A4601EB-1074-4127-8EFC-E8F5C7873877}" type="datetime1">
              <a:rPr lang="en-US"/>
              <a:pPr>
                <a:defRPr/>
              </a:pPr>
              <a:t>6/11/2015</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smtClean="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tr-TR" noProof="0" smtClean="0"/>
              <a:t>Click to edit Master text styles</a:t>
            </a:r>
          </a:p>
          <a:p>
            <a:pPr lvl="1"/>
            <a:r>
              <a:rPr lang="tr-TR" noProof="0" smtClean="0"/>
              <a:t>Second level</a:t>
            </a:r>
          </a:p>
          <a:p>
            <a:pPr lvl="2"/>
            <a:r>
              <a:rPr lang="tr-TR" noProof="0" smtClean="0"/>
              <a:t>Third level</a:t>
            </a:r>
          </a:p>
          <a:p>
            <a:pPr lvl="3"/>
            <a:r>
              <a:rPr lang="tr-TR" noProof="0" smtClean="0"/>
              <a:t>Fourth level</a:t>
            </a:r>
          </a:p>
          <a:p>
            <a:pPr lvl="4"/>
            <a:r>
              <a:rPr lang="tr-TR" noProof="0" smtClean="0"/>
              <a:t>Fifth level</a:t>
            </a:r>
            <a:endParaRPr lang="en-US" noProof="0" smtClean="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Times New Roman" charset="0"/>
                <a:ea typeface="ＭＳ Ｐゴシック" charset="0"/>
                <a:cs typeface="ＭＳ Ｐゴシック" charset="0"/>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smtClean="0"/>
            </a:lvl1pPr>
          </a:lstStyle>
          <a:p>
            <a:pPr>
              <a:defRPr/>
            </a:pPr>
            <a:fld id="{CB607E2E-8C13-4F3D-A970-0B9FD7BF3CB3}" type="slidenum">
              <a:rPr lang="en-US"/>
              <a:pPr>
                <a:defRPr/>
              </a:pPr>
              <a:t>‹#›</a:t>
            </a:fld>
            <a:endParaRPr lang="en-US"/>
          </a:p>
        </p:txBody>
      </p:sp>
    </p:spTree>
    <p:extLst>
      <p:ext uri="{BB962C8B-B14F-4D97-AF65-F5344CB8AC3E}">
        <p14:creationId xmlns:p14="http://schemas.microsoft.com/office/powerpoint/2010/main" val="1581912649"/>
      </p:ext>
    </p:extLst>
  </p:cSld>
  <p:clrMap bg1="lt1" tx1="dk1" bg2="lt2" tx2="dk2" accent1="accent1" accent2="accent2" accent3="accent3" accent4="accent4" accent5="accent5" accent6="accent6" hlink="hlink" folHlink="folHlink"/>
  <p:hf hdr="0" ftr="0" dt="0"/>
  <p:notesStyle>
    <a:lvl1pPr algn="l" defTabSz="457200" rtl="0" eaLnBrk="0" fontAlgn="base" hangingPunct="0">
      <a:spcBef>
        <a:spcPct val="30000"/>
      </a:spcBef>
      <a:spcAft>
        <a:spcPct val="0"/>
      </a:spcAft>
      <a:defRPr sz="1200" kern="1200">
        <a:solidFill>
          <a:schemeClr val="tx1"/>
        </a:solidFill>
        <a:latin typeface="+mn-lt"/>
        <a:ea typeface="MS PGothic" pitchFamily="34" charset="-128"/>
        <a:cs typeface="ＭＳ Ｐゴシック" charset="0"/>
      </a:defRPr>
    </a:lvl1pPr>
    <a:lvl2pPr marL="457200" algn="l" defTabSz="457200" rtl="0" eaLnBrk="0" fontAlgn="base" hangingPunct="0">
      <a:spcBef>
        <a:spcPct val="30000"/>
      </a:spcBef>
      <a:spcAft>
        <a:spcPct val="0"/>
      </a:spcAft>
      <a:defRPr sz="1200" kern="1200">
        <a:solidFill>
          <a:schemeClr val="tx1"/>
        </a:solidFill>
        <a:latin typeface="+mn-lt"/>
        <a:ea typeface="MS PGothic" pitchFamily="34" charset="-128"/>
        <a:cs typeface="+mn-cs"/>
      </a:defRPr>
    </a:lvl2pPr>
    <a:lvl3pPr marL="914400" algn="l" defTabSz="457200" rtl="0" eaLnBrk="0" fontAlgn="base" hangingPunct="0">
      <a:spcBef>
        <a:spcPct val="30000"/>
      </a:spcBef>
      <a:spcAft>
        <a:spcPct val="0"/>
      </a:spcAft>
      <a:defRPr sz="1200" kern="1200">
        <a:solidFill>
          <a:schemeClr val="tx1"/>
        </a:solidFill>
        <a:latin typeface="+mn-lt"/>
        <a:ea typeface="MS PGothic" pitchFamily="34" charset="-128"/>
        <a:cs typeface="+mn-cs"/>
      </a:defRPr>
    </a:lvl3pPr>
    <a:lvl4pPr marL="1371600" algn="l" defTabSz="457200" rtl="0" eaLnBrk="0" fontAlgn="base" hangingPunct="0">
      <a:spcBef>
        <a:spcPct val="30000"/>
      </a:spcBef>
      <a:spcAft>
        <a:spcPct val="0"/>
      </a:spcAft>
      <a:defRPr sz="1200" kern="1200">
        <a:solidFill>
          <a:schemeClr val="tx1"/>
        </a:solidFill>
        <a:latin typeface="+mn-lt"/>
        <a:ea typeface="MS PGothic" pitchFamily="34" charset="-128"/>
        <a:cs typeface="+mn-cs"/>
      </a:defRPr>
    </a:lvl4pPr>
    <a:lvl5pPr marL="1828800" algn="l" defTabSz="457200" rtl="0" eaLnBrk="0" fontAlgn="base" hangingPunct="0">
      <a:spcBef>
        <a:spcPct val="30000"/>
      </a:spcBef>
      <a:spcAft>
        <a:spcPct val="0"/>
      </a:spcAft>
      <a:defRPr sz="1200" kern="1200">
        <a:solidFill>
          <a:schemeClr val="tx1"/>
        </a:solidFill>
        <a:latin typeface="+mn-lt"/>
        <a:ea typeface="MS PGothic" pitchFamily="34"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pPr>
              <a:defRPr/>
            </a:pPr>
            <a:fld id="{CB607E2E-8C13-4F3D-A970-0B9FD7BF3CB3}" type="slidenum">
              <a:rPr lang="en-US" smtClean="0"/>
              <a:pPr>
                <a:defRPr/>
              </a:pPr>
              <a:t>21</a:t>
            </a:fld>
            <a:endParaRPr lang="en-US"/>
          </a:p>
        </p:txBody>
      </p:sp>
    </p:spTree>
    <p:extLst>
      <p:ext uri="{BB962C8B-B14F-4D97-AF65-F5344CB8AC3E}">
        <p14:creationId xmlns:p14="http://schemas.microsoft.com/office/powerpoint/2010/main" val="424029276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pPr>
              <a:defRPr/>
            </a:pPr>
            <a:fld id="{CB607E2E-8C13-4F3D-A970-0B9FD7BF3CB3}" type="slidenum">
              <a:rPr lang="en-US" smtClean="0"/>
              <a:pPr>
                <a:defRPr/>
              </a:pPr>
              <a:t>22</a:t>
            </a:fld>
            <a:endParaRPr lang="en-US"/>
          </a:p>
        </p:txBody>
      </p:sp>
    </p:spTree>
    <p:extLst>
      <p:ext uri="{BB962C8B-B14F-4D97-AF65-F5344CB8AC3E}">
        <p14:creationId xmlns:p14="http://schemas.microsoft.com/office/powerpoint/2010/main" val="424029276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Başlık Slayt">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3" name="Rectangle 16"/>
          <p:cNvSpPr>
            <a:spLocks noChangeArrowheads="1"/>
          </p:cNvSpPr>
          <p:nvPr/>
        </p:nvSpPr>
        <p:spPr bwMode="auto">
          <a:xfrm>
            <a:off x="0" y="3860800"/>
            <a:ext cx="9144000" cy="2997200"/>
          </a:xfrm>
          <a:prstGeom prst="rect">
            <a:avLst/>
          </a:prstGeom>
          <a:noFill/>
          <a:ln w="9525">
            <a:noFill/>
            <a:miter lim="800000"/>
            <a:headEnd/>
            <a:tailEnd/>
          </a:ln>
          <a:effectLst/>
        </p:spPr>
        <p:txBody>
          <a:bodyPr wrap="none" anchor="ctr"/>
          <a:lstStyle/>
          <a:p>
            <a:pPr algn="ctr">
              <a:defRPr/>
            </a:pPr>
            <a:endParaRPr lang="es-ES">
              <a:effectLst>
                <a:outerShdw blurRad="38100" dist="38100" dir="2700000" algn="tl">
                  <a:srgbClr val="000000">
                    <a:alpha val="43137"/>
                  </a:srgbClr>
                </a:outerShdw>
              </a:effectLst>
              <a:ea typeface="+mn-ea"/>
            </a:endParaRPr>
          </a:p>
        </p:txBody>
      </p:sp>
      <p:sp>
        <p:nvSpPr>
          <p:cNvPr id="4" name="Rectangle 17"/>
          <p:cNvSpPr>
            <a:spLocks noChangeArrowheads="1"/>
          </p:cNvSpPr>
          <p:nvPr/>
        </p:nvSpPr>
        <p:spPr bwMode="auto">
          <a:xfrm>
            <a:off x="0" y="3933825"/>
            <a:ext cx="9144000" cy="2924175"/>
          </a:xfrm>
          <a:prstGeom prst="rect">
            <a:avLst/>
          </a:prstGeom>
          <a:noFill/>
          <a:ln w="9525">
            <a:noFill/>
            <a:miter lim="800000"/>
            <a:headEnd/>
            <a:tailEnd/>
          </a:ln>
          <a:effectLst/>
        </p:spPr>
        <p:txBody>
          <a:bodyPr wrap="none" anchor="ctr"/>
          <a:lstStyle/>
          <a:p>
            <a:pPr algn="ctr">
              <a:defRPr/>
            </a:pPr>
            <a:endParaRPr lang="es-ES">
              <a:effectLst>
                <a:outerShdw blurRad="38100" dist="38100" dir="2700000" algn="tl">
                  <a:srgbClr val="000000">
                    <a:alpha val="43137"/>
                  </a:srgbClr>
                </a:outerShdw>
              </a:effectLst>
              <a:ea typeface="+mn-ea"/>
            </a:endParaRPr>
          </a:p>
        </p:txBody>
      </p:sp>
      <p:sp>
        <p:nvSpPr>
          <p:cNvPr id="5" name="Rectangle 16"/>
          <p:cNvSpPr>
            <a:spLocks noChangeArrowheads="1"/>
          </p:cNvSpPr>
          <p:nvPr userDrawn="1"/>
        </p:nvSpPr>
        <p:spPr bwMode="auto">
          <a:xfrm>
            <a:off x="0" y="3860800"/>
            <a:ext cx="9144000" cy="2997200"/>
          </a:xfrm>
          <a:prstGeom prst="rect">
            <a:avLst/>
          </a:prstGeom>
          <a:noFill/>
          <a:ln w="9525">
            <a:noFill/>
            <a:miter lim="800000"/>
            <a:headEnd/>
            <a:tailEnd/>
          </a:ln>
          <a:effectLst/>
        </p:spPr>
        <p:txBody>
          <a:bodyPr wrap="none" anchor="ctr"/>
          <a:lstStyle/>
          <a:p>
            <a:pPr algn="ctr">
              <a:defRPr/>
            </a:pPr>
            <a:endParaRPr lang="es-ES">
              <a:effectLst>
                <a:outerShdw blurRad="38100" dist="38100" dir="2700000" algn="tl">
                  <a:srgbClr val="000000">
                    <a:alpha val="43137"/>
                  </a:srgbClr>
                </a:outerShdw>
              </a:effectLst>
              <a:ea typeface="+mn-ea"/>
            </a:endParaRPr>
          </a:p>
        </p:txBody>
      </p:sp>
      <p:sp>
        <p:nvSpPr>
          <p:cNvPr id="6" name="Rectangle 17"/>
          <p:cNvSpPr>
            <a:spLocks noChangeArrowheads="1"/>
          </p:cNvSpPr>
          <p:nvPr userDrawn="1"/>
        </p:nvSpPr>
        <p:spPr bwMode="auto">
          <a:xfrm>
            <a:off x="0" y="3933825"/>
            <a:ext cx="9144000" cy="2924175"/>
          </a:xfrm>
          <a:prstGeom prst="rect">
            <a:avLst/>
          </a:prstGeom>
          <a:noFill/>
          <a:ln w="9525">
            <a:noFill/>
            <a:miter lim="800000"/>
            <a:headEnd/>
            <a:tailEnd/>
          </a:ln>
          <a:effectLst/>
        </p:spPr>
        <p:txBody>
          <a:bodyPr wrap="none" anchor="ctr"/>
          <a:lstStyle/>
          <a:p>
            <a:pPr algn="ctr">
              <a:defRPr/>
            </a:pPr>
            <a:endParaRPr lang="es-ES">
              <a:effectLst>
                <a:outerShdw blurRad="38100" dist="38100" dir="2700000" algn="tl">
                  <a:srgbClr val="000000">
                    <a:alpha val="43137"/>
                  </a:srgbClr>
                </a:outerShdw>
              </a:effectLst>
              <a:ea typeface="+mn-ea"/>
            </a:endParaRPr>
          </a:p>
        </p:txBody>
      </p:sp>
      <p:sp>
        <p:nvSpPr>
          <p:cNvPr id="12" name="1 Título"/>
          <p:cNvSpPr>
            <a:spLocks noGrp="1"/>
          </p:cNvSpPr>
          <p:nvPr>
            <p:ph type="title"/>
          </p:nvPr>
        </p:nvSpPr>
        <p:spPr>
          <a:xfrm>
            <a:off x="2267744" y="3212976"/>
            <a:ext cx="6692280" cy="1656184"/>
          </a:xfrm>
        </p:spPr>
        <p:txBody>
          <a:bodyPr anchor="t"/>
          <a:lstStyle>
            <a:lvl1pPr algn="r">
              <a:defRPr sz="3200" b="1" u="none" cap="none" spc="0" baseline="0">
                <a:ln w="19050">
                  <a:noFill/>
                  <a:prstDash val="solid"/>
                </a:ln>
                <a:solidFill>
                  <a:schemeClr val="accent3"/>
                </a:solidFill>
                <a:effectLst>
                  <a:outerShdw blurRad="50000" dist="50800" dir="7500000" algn="tl">
                    <a:srgbClr val="000000">
                      <a:shade val="5000"/>
                      <a:alpha val="35000"/>
                    </a:srgbClr>
                  </a:outerShdw>
                </a:effectLst>
              </a:defRPr>
            </a:lvl1pPr>
          </a:lstStyle>
          <a:p>
            <a:r>
              <a:rPr lang="tr-TR" dirty="0" err="1" smtClean="0"/>
              <a:t>Click</a:t>
            </a:r>
            <a:r>
              <a:rPr lang="tr-TR" dirty="0" smtClean="0"/>
              <a:t> </a:t>
            </a:r>
            <a:r>
              <a:rPr lang="tr-TR" dirty="0" err="1" smtClean="0"/>
              <a:t>to</a:t>
            </a:r>
            <a:r>
              <a:rPr lang="tr-TR" dirty="0" smtClean="0"/>
              <a:t> </a:t>
            </a:r>
            <a:r>
              <a:rPr lang="tr-TR" dirty="0" err="1" smtClean="0"/>
              <a:t>edit</a:t>
            </a:r>
            <a:r>
              <a:rPr lang="tr-TR" dirty="0" smtClean="0"/>
              <a:t> Master </a:t>
            </a:r>
            <a:r>
              <a:rPr lang="tr-TR" dirty="0" err="1" smtClean="0"/>
              <a:t>title</a:t>
            </a:r>
            <a:r>
              <a:rPr lang="tr-TR" dirty="0" smtClean="0"/>
              <a:t> </a:t>
            </a:r>
            <a:r>
              <a:rPr lang="tr-TR" dirty="0" err="1" smtClean="0"/>
              <a:t>style</a:t>
            </a:r>
            <a:endParaRPr lang="es-ES" dirty="0"/>
          </a:p>
        </p:txBody>
      </p:sp>
    </p:spTree>
    <p:extLst>
      <p:ext uri="{BB962C8B-B14F-4D97-AF65-F5344CB8AC3E}">
        <p14:creationId xmlns:p14="http://schemas.microsoft.com/office/powerpoint/2010/main" val="239973247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Başlık ve Dikey Metin">
    <p:spTree>
      <p:nvGrpSpPr>
        <p:cNvPr id="1" name=""/>
        <p:cNvGrpSpPr/>
        <p:nvPr/>
      </p:nvGrpSpPr>
      <p:grpSpPr>
        <a:xfrm>
          <a:off x="0" y="0"/>
          <a:ext cx="0" cy="0"/>
          <a:chOff x="0" y="0"/>
          <a:chExt cx="0" cy="0"/>
        </a:xfrm>
      </p:grpSpPr>
      <p:sp>
        <p:nvSpPr>
          <p:cNvPr id="3" name="2 Marcador de texto vertical"/>
          <p:cNvSpPr>
            <a:spLocks noGrp="1"/>
          </p:cNvSpPr>
          <p:nvPr>
            <p:ph type="body" orient="vert" idx="1"/>
          </p:nvPr>
        </p:nvSpPr>
        <p:spPr>
          <a:xfrm rot="16200000">
            <a:off x="3167844" y="440668"/>
            <a:ext cx="2520280" cy="6912768"/>
          </a:xfrm>
        </p:spPr>
        <p:txBody>
          <a:bodyPr vert="eaVert"/>
          <a:lstStyle/>
          <a:p>
            <a:pPr lvl="0"/>
            <a:r>
              <a:rPr lang="tr-TR" smtClean="0"/>
              <a:t>Click to edit Master text styles</a:t>
            </a:r>
          </a:p>
          <a:p>
            <a:pPr lvl="1"/>
            <a:r>
              <a:rPr lang="tr-TR" smtClean="0"/>
              <a:t>Second level</a:t>
            </a:r>
          </a:p>
          <a:p>
            <a:pPr lvl="2"/>
            <a:r>
              <a:rPr lang="tr-TR" smtClean="0"/>
              <a:t>Third level</a:t>
            </a:r>
          </a:p>
          <a:p>
            <a:pPr lvl="3"/>
            <a:r>
              <a:rPr lang="tr-TR" smtClean="0"/>
              <a:t>Fourth level</a:t>
            </a:r>
          </a:p>
          <a:p>
            <a:pPr lvl="4"/>
            <a:r>
              <a:rPr lang="tr-TR" smtClean="0"/>
              <a:t>Fifth level</a:t>
            </a:r>
            <a:endParaRPr lang="es-ES" dirty="0" smtClean="0"/>
          </a:p>
        </p:txBody>
      </p:sp>
      <p:sp>
        <p:nvSpPr>
          <p:cNvPr id="7" name="1 Título"/>
          <p:cNvSpPr>
            <a:spLocks noGrp="1"/>
          </p:cNvSpPr>
          <p:nvPr>
            <p:ph type="title"/>
          </p:nvPr>
        </p:nvSpPr>
        <p:spPr>
          <a:xfrm>
            <a:off x="468313" y="1290464"/>
            <a:ext cx="7848600" cy="914400"/>
          </a:xfrm>
        </p:spPr>
        <p:txBody>
          <a:bodyPr/>
          <a:lstStyle>
            <a:lvl1pPr>
              <a:defRPr b="1" u="none" cap="none" spc="0">
                <a:ln w="18415" cmpd="sng">
                  <a:noFill/>
                  <a:prstDash val="solid"/>
                </a:ln>
                <a:solidFill>
                  <a:schemeClr val="accent3"/>
                </a:solidFill>
                <a:effectLst>
                  <a:outerShdw blurRad="63500" dir="3600000" algn="tl" rotWithShape="0">
                    <a:srgbClr val="000000">
                      <a:alpha val="70000"/>
                    </a:srgbClr>
                  </a:outerShdw>
                </a:effectLst>
              </a:defRPr>
            </a:lvl1pPr>
          </a:lstStyle>
          <a:p>
            <a:r>
              <a:rPr lang="tr-TR" smtClean="0"/>
              <a:t>Click to edit Master title style</a:t>
            </a:r>
            <a:endParaRPr lang="es-ES" dirty="0"/>
          </a:p>
        </p:txBody>
      </p:sp>
      <p:sp>
        <p:nvSpPr>
          <p:cNvPr id="4" name="Rectangle 7"/>
          <p:cNvSpPr>
            <a:spLocks noGrp="1" noChangeArrowheads="1"/>
          </p:cNvSpPr>
          <p:nvPr>
            <p:ph type="sldNum" sz="quarter" idx="10"/>
          </p:nvPr>
        </p:nvSpPr>
        <p:spPr>
          <a:ln/>
        </p:spPr>
        <p:txBody>
          <a:bodyPr/>
          <a:lstStyle>
            <a:lvl1pPr>
              <a:defRPr/>
            </a:lvl1pPr>
          </a:lstStyle>
          <a:p>
            <a:pPr>
              <a:defRPr/>
            </a:pPr>
            <a:fld id="{128835A4-2334-496F-B1AF-D44EB6EA10EE}" type="slidenum">
              <a:rPr lang="es-ES"/>
              <a:pPr>
                <a:defRPr/>
              </a:pPr>
              <a:t>‹#›</a:t>
            </a:fld>
            <a:endParaRPr lang="es-ES"/>
          </a:p>
        </p:txBody>
      </p:sp>
    </p:spTree>
    <p:extLst>
      <p:ext uri="{BB962C8B-B14F-4D97-AF65-F5344CB8AC3E}">
        <p14:creationId xmlns:p14="http://schemas.microsoft.com/office/powerpoint/2010/main" val="317110128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Dikey Başlık ve Metin">
    <p:spTree>
      <p:nvGrpSpPr>
        <p:cNvPr id="1" name=""/>
        <p:cNvGrpSpPr/>
        <p:nvPr/>
      </p:nvGrpSpPr>
      <p:grpSpPr>
        <a:xfrm>
          <a:off x="0" y="0"/>
          <a:ext cx="0" cy="0"/>
          <a:chOff x="0" y="0"/>
          <a:chExt cx="0" cy="0"/>
        </a:xfrm>
      </p:grpSpPr>
      <p:sp>
        <p:nvSpPr>
          <p:cNvPr id="3" name="2 Marcador de texto vertical"/>
          <p:cNvSpPr>
            <a:spLocks noGrp="1"/>
          </p:cNvSpPr>
          <p:nvPr>
            <p:ph type="body" orient="vert" idx="1"/>
          </p:nvPr>
        </p:nvSpPr>
        <p:spPr>
          <a:xfrm rot="16200000">
            <a:off x="3455875" y="1088738"/>
            <a:ext cx="2664297" cy="6048672"/>
          </a:xfrm>
        </p:spPr>
        <p:txBody>
          <a:bodyPr vert="eaVert"/>
          <a:lstStyle/>
          <a:p>
            <a:pPr lvl="0"/>
            <a:r>
              <a:rPr lang="tr-TR" smtClean="0"/>
              <a:t>Click to edit Master text styles</a:t>
            </a:r>
          </a:p>
          <a:p>
            <a:pPr lvl="1"/>
            <a:r>
              <a:rPr lang="tr-TR" smtClean="0"/>
              <a:t>Second level</a:t>
            </a:r>
          </a:p>
          <a:p>
            <a:pPr lvl="2"/>
            <a:r>
              <a:rPr lang="tr-TR" smtClean="0"/>
              <a:t>Third level</a:t>
            </a:r>
          </a:p>
          <a:p>
            <a:pPr lvl="3"/>
            <a:r>
              <a:rPr lang="tr-TR" smtClean="0"/>
              <a:t>Fourth level</a:t>
            </a:r>
          </a:p>
          <a:p>
            <a:pPr lvl="4"/>
            <a:r>
              <a:rPr lang="tr-TR" smtClean="0"/>
              <a:t>Fifth level</a:t>
            </a:r>
            <a:endParaRPr lang="es-ES" dirty="0" smtClean="0"/>
          </a:p>
        </p:txBody>
      </p:sp>
      <p:sp>
        <p:nvSpPr>
          <p:cNvPr id="7" name="1 Título"/>
          <p:cNvSpPr>
            <a:spLocks noGrp="1"/>
          </p:cNvSpPr>
          <p:nvPr>
            <p:ph type="title"/>
          </p:nvPr>
        </p:nvSpPr>
        <p:spPr>
          <a:xfrm>
            <a:off x="468313" y="1290464"/>
            <a:ext cx="7848600" cy="914400"/>
          </a:xfrm>
        </p:spPr>
        <p:txBody>
          <a:bodyPr/>
          <a:lstStyle>
            <a:lvl1pPr>
              <a:defRPr b="1" u="none" cap="none" spc="0">
                <a:ln w="18415" cmpd="sng">
                  <a:noFill/>
                  <a:prstDash val="solid"/>
                </a:ln>
                <a:solidFill>
                  <a:schemeClr val="accent3"/>
                </a:solidFill>
                <a:effectLst>
                  <a:outerShdw blurRad="63500" dir="3600000" algn="tl" rotWithShape="0">
                    <a:srgbClr val="000000">
                      <a:alpha val="70000"/>
                    </a:srgbClr>
                  </a:outerShdw>
                </a:effectLst>
              </a:defRPr>
            </a:lvl1pPr>
          </a:lstStyle>
          <a:p>
            <a:r>
              <a:rPr lang="tr-TR" smtClean="0"/>
              <a:t>Click to edit Master title style</a:t>
            </a:r>
            <a:endParaRPr lang="es-ES" dirty="0"/>
          </a:p>
        </p:txBody>
      </p:sp>
      <p:sp>
        <p:nvSpPr>
          <p:cNvPr id="4" name="Rectangle 7"/>
          <p:cNvSpPr>
            <a:spLocks noGrp="1" noChangeArrowheads="1"/>
          </p:cNvSpPr>
          <p:nvPr>
            <p:ph type="sldNum" sz="quarter" idx="10"/>
          </p:nvPr>
        </p:nvSpPr>
        <p:spPr>
          <a:ln/>
        </p:spPr>
        <p:txBody>
          <a:bodyPr/>
          <a:lstStyle>
            <a:lvl1pPr>
              <a:defRPr/>
            </a:lvl1pPr>
          </a:lstStyle>
          <a:p>
            <a:pPr>
              <a:defRPr/>
            </a:pPr>
            <a:fld id="{A8CA5893-521E-4761-AA39-83645CFE693B}" type="slidenum">
              <a:rPr lang="es-ES"/>
              <a:pPr>
                <a:defRPr/>
              </a:pPr>
              <a:t>‹#›</a:t>
            </a:fld>
            <a:endParaRPr lang="es-ES"/>
          </a:p>
        </p:txBody>
      </p:sp>
    </p:spTree>
    <p:extLst>
      <p:ext uri="{BB962C8B-B14F-4D97-AF65-F5344CB8AC3E}">
        <p14:creationId xmlns:p14="http://schemas.microsoft.com/office/powerpoint/2010/main" val="334142440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Başlık ve Diyagram veya Organigram">
    <p:spTree>
      <p:nvGrpSpPr>
        <p:cNvPr id="1" name=""/>
        <p:cNvGrpSpPr/>
        <p:nvPr/>
      </p:nvGrpSpPr>
      <p:grpSpPr>
        <a:xfrm>
          <a:off x="0" y="0"/>
          <a:ext cx="0" cy="0"/>
          <a:chOff x="0" y="0"/>
          <a:chExt cx="0" cy="0"/>
        </a:xfrm>
      </p:grpSpPr>
      <p:sp>
        <p:nvSpPr>
          <p:cNvPr id="3" name="2 Marcador de SmartArt"/>
          <p:cNvSpPr>
            <a:spLocks noGrp="1"/>
          </p:cNvSpPr>
          <p:nvPr>
            <p:ph type="dgm" idx="1"/>
          </p:nvPr>
        </p:nvSpPr>
        <p:spPr>
          <a:xfrm>
            <a:off x="533400" y="2438400"/>
            <a:ext cx="7772400" cy="3429000"/>
          </a:xfrm>
        </p:spPr>
        <p:txBody>
          <a:bodyPr/>
          <a:lstStyle/>
          <a:p>
            <a:pPr lvl="0"/>
            <a:r>
              <a:rPr lang="tr-TR" noProof="0" smtClean="0"/>
              <a:t>Click icon to add SmartArt graphic</a:t>
            </a:r>
            <a:endParaRPr lang="es-ES" noProof="0" smtClean="0"/>
          </a:p>
        </p:txBody>
      </p:sp>
      <p:sp>
        <p:nvSpPr>
          <p:cNvPr id="7" name="1 Título"/>
          <p:cNvSpPr>
            <a:spLocks noGrp="1"/>
          </p:cNvSpPr>
          <p:nvPr>
            <p:ph type="title"/>
          </p:nvPr>
        </p:nvSpPr>
        <p:spPr>
          <a:xfrm>
            <a:off x="468313" y="1290464"/>
            <a:ext cx="7848600" cy="914400"/>
          </a:xfrm>
        </p:spPr>
        <p:txBody>
          <a:bodyPr/>
          <a:lstStyle>
            <a:lvl1pPr>
              <a:defRPr b="1" u="none" cap="none" spc="0">
                <a:ln w="18415" cmpd="sng">
                  <a:noFill/>
                  <a:prstDash val="solid"/>
                </a:ln>
                <a:solidFill>
                  <a:schemeClr val="accent3"/>
                </a:solidFill>
                <a:effectLst>
                  <a:outerShdw blurRad="63500" dir="3600000" algn="tl" rotWithShape="0">
                    <a:srgbClr val="000000">
                      <a:alpha val="70000"/>
                    </a:srgbClr>
                  </a:outerShdw>
                </a:effectLst>
              </a:defRPr>
            </a:lvl1pPr>
          </a:lstStyle>
          <a:p>
            <a:r>
              <a:rPr lang="tr-TR" smtClean="0"/>
              <a:t>Click to edit Master title style</a:t>
            </a:r>
            <a:endParaRPr lang="es-ES" dirty="0"/>
          </a:p>
        </p:txBody>
      </p:sp>
      <p:sp>
        <p:nvSpPr>
          <p:cNvPr id="4" name="Rectangle 7"/>
          <p:cNvSpPr>
            <a:spLocks noGrp="1" noChangeArrowheads="1"/>
          </p:cNvSpPr>
          <p:nvPr>
            <p:ph type="sldNum" sz="quarter" idx="10"/>
          </p:nvPr>
        </p:nvSpPr>
        <p:spPr>
          <a:ln/>
        </p:spPr>
        <p:txBody>
          <a:bodyPr/>
          <a:lstStyle>
            <a:lvl1pPr>
              <a:defRPr/>
            </a:lvl1pPr>
          </a:lstStyle>
          <a:p>
            <a:pPr>
              <a:defRPr/>
            </a:pPr>
            <a:fld id="{EBFDAC77-F47D-4D7C-88BE-784194978C44}" type="slidenum">
              <a:rPr lang="es-ES"/>
              <a:pPr>
                <a:defRPr/>
              </a:pPr>
              <a:t>‹#›</a:t>
            </a:fld>
            <a:endParaRPr lang="es-ES"/>
          </a:p>
        </p:txBody>
      </p:sp>
    </p:spTree>
    <p:extLst>
      <p:ext uri="{BB962C8B-B14F-4D97-AF65-F5344CB8AC3E}">
        <p14:creationId xmlns:p14="http://schemas.microsoft.com/office/powerpoint/2010/main" val="356036206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Başlık ve Metin ve Küçük Resim">
    <p:spTree>
      <p:nvGrpSpPr>
        <p:cNvPr id="1" name=""/>
        <p:cNvGrpSpPr/>
        <p:nvPr/>
      </p:nvGrpSpPr>
      <p:grpSpPr>
        <a:xfrm>
          <a:off x="0" y="0"/>
          <a:ext cx="0" cy="0"/>
          <a:chOff x="0" y="0"/>
          <a:chExt cx="0" cy="0"/>
        </a:xfrm>
      </p:grpSpPr>
      <p:sp>
        <p:nvSpPr>
          <p:cNvPr id="3" name="2 Marcador de texto"/>
          <p:cNvSpPr>
            <a:spLocks noGrp="1"/>
          </p:cNvSpPr>
          <p:nvPr>
            <p:ph type="body" sz="half" idx="1"/>
          </p:nvPr>
        </p:nvSpPr>
        <p:spPr>
          <a:xfrm>
            <a:off x="533400" y="2438400"/>
            <a:ext cx="3810000" cy="3429000"/>
          </a:xfrm>
        </p:spPr>
        <p:txBody>
          <a:bodyPr/>
          <a:lstStyle/>
          <a:p>
            <a:pPr lvl="0"/>
            <a:r>
              <a:rPr lang="tr-TR" smtClean="0"/>
              <a:t>Click to edit Master text styles</a:t>
            </a:r>
          </a:p>
          <a:p>
            <a:pPr lvl="1"/>
            <a:r>
              <a:rPr lang="tr-TR" smtClean="0"/>
              <a:t>Second level</a:t>
            </a:r>
          </a:p>
          <a:p>
            <a:pPr lvl="2"/>
            <a:r>
              <a:rPr lang="tr-TR" smtClean="0"/>
              <a:t>Third level</a:t>
            </a:r>
          </a:p>
          <a:p>
            <a:pPr lvl="3"/>
            <a:r>
              <a:rPr lang="tr-TR" smtClean="0"/>
              <a:t>Fourth level</a:t>
            </a:r>
          </a:p>
          <a:p>
            <a:pPr lvl="4"/>
            <a:r>
              <a:rPr lang="tr-TR" smtClean="0"/>
              <a:t>Fifth level</a:t>
            </a:r>
            <a:endParaRPr lang="es-ES" dirty="0" smtClean="0"/>
          </a:p>
        </p:txBody>
      </p:sp>
      <p:sp>
        <p:nvSpPr>
          <p:cNvPr id="4" name="3 Marcador de imágenes prediseñadas"/>
          <p:cNvSpPr>
            <a:spLocks noGrp="1"/>
          </p:cNvSpPr>
          <p:nvPr>
            <p:ph type="clipArt" sz="half" idx="2"/>
          </p:nvPr>
        </p:nvSpPr>
        <p:spPr>
          <a:xfrm>
            <a:off x="4495800" y="2438400"/>
            <a:ext cx="3810000" cy="3429000"/>
          </a:xfrm>
        </p:spPr>
        <p:txBody>
          <a:bodyPr/>
          <a:lstStyle/>
          <a:p>
            <a:pPr lvl="0"/>
            <a:r>
              <a:rPr lang="tr-TR" noProof="0" smtClean="0"/>
              <a:t>Click icon to add clip art</a:t>
            </a:r>
            <a:endParaRPr lang="es-ES" noProof="0" smtClean="0"/>
          </a:p>
        </p:txBody>
      </p:sp>
      <p:sp>
        <p:nvSpPr>
          <p:cNvPr id="8" name="1 Título"/>
          <p:cNvSpPr>
            <a:spLocks noGrp="1"/>
          </p:cNvSpPr>
          <p:nvPr>
            <p:ph type="title"/>
          </p:nvPr>
        </p:nvSpPr>
        <p:spPr>
          <a:xfrm>
            <a:off x="468313" y="1290464"/>
            <a:ext cx="7848600" cy="914400"/>
          </a:xfrm>
        </p:spPr>
        <p:txBody>
          <a:bodyPr/>
          <a:lstStyle>
            <a:lvl1pPr>
              <a:defRPr b="1" u="none" cap="none" spc="0">
                <a:ln w="18415" cmpd="sng">
                  <a:noFill/>
                  <a:prstDash val="solid"/>
                </a:ln>
                <a:solidFill>
                  <a:schemeClr val="accent3"/>
                </a:solidFill>
                <a:effectLst>
                  <a:outerShdw blurRad="63500" dir="3600000" algn="tl" rotWithShape="0">
                    <a:srgbClr val="000000">
                      <a:alpha val="70000"/>
                    </a:srgbClr>
                  </a:outerShdw>
                </a:effectLst>
              </a:defRPr>
            </a:lvl1pPr>
          </a:lstStyle>
          <a:p>
            <a:r>
              <a:rPr lang="tr-TR" smtClean="0"/>
              <a:t>Click to edit Master title style</a:t>
            </a:r>
            <a:endParaRPr lang="es-ES" dirty="0"/>
          </a:p>
        </p:txBody>
      </p:sp>
      <p:sp>
        <p:nvSpPr>
          <p:cNvPr id="5" name="Rectangle 7"/>
          <p:cNvSpPr>
            <a:spLocks noGrp="1" noChangeArrowheads="1"/>
          </p:cNvSpPr>
          <p:nvPr>
            <p:ph type="sldNum" sz="quarter" idx="10"/>
          </p:nvPr>
        </p:nvSpPr>
        <p:spPr>
          <a:ln/>
        </p:spPr>
        <p:txBody>
          <a:bodyPr/>
          <a:lstStyle>
            <a:lvl1pPr>
              <a:defRPr/>
            </a:lvl1pPr>
          </a:lstStyle>
          <a:p>
            <a:pPr>
              <a:defRPr/>
            </a:pPr>
            <a:fld id="{8780DDB9-334F-4708-BDF5-5A73974C1241}" type="slidenum">
              <a:rPr lang="es-ES"/>
              <a:pPr>
                <a:defRPr/>
              </a:pPr>
              <a:t>‹#›</a:t>
            </a:fld>
            <a:endParaRPr lang="es-ES"/>
          </a:p>
        </p:txBody>
      </p:sp>
    </p:spTree>
    <p:extLst>
      <p:ext uri="{BB962C8B-B14F-4D97-AF65-F5344CB8AC3E}">
        <p14:creationId xmlns:p14="http://schemas.microsoft.com/office/powerpoint/2010/main" val="14106999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b="1" u="none" cap="none" spc="0">
                <a:ln w="18415" cmpd="sng">
                  <a:noFill/>
                  <a:prstDash val="solid"/>
                </a:ln>
                <a:solidFill>
                  <a:schemeClr val="accent3"/>
                </a:solidFill>
                <a:effectLst>
                  <a:outerShdw blurRad="63500" dir="3600000" algn="tl" rotWithShape="0">
                    <a:srgbClr val="000000">
                      <a:alpha val="70000"/>
                    </a:srgbClr>
                  </a:outerShdw>
                </a:effectLst>
              </a:defRPr>
            </a:lvl1pPr>
          </a:lstStyle>
          <a:p>
            <a:r>
              <a:rPr lang="tr-TR" smtClean="0"/>
              <a:t>Click to edit Master title style</a:t>
            </a:r>
            <a:endParaRPr lang="es-ES" dirty="0"/>
          </a:p>
        </p:txBody>
      </p:sp>
      <p:sp>
        <p:nvSpPr>
          <p:cNvPr id="3" name="2 Marcador de contenido"/>
          <p:cNvSpPr>
            <a:spLocks noGrp="1"/>
          </p:cNvSpPr>
          <p:nvPr>
            <p:ph idx="1"/>
          </p:nvPr>
        </p:nvSpPr>
        <p:spPr/>
        <p:txBody>
          <a:bodyPr/>
          <a:lstStyle/>
          <a:p>
            <a:pPr lvl="0"/>
            <a:r>
              <a:rPr lang="tr-TR" smtClean="0"/>
              <a:t>Click to edit Master text styles</a:t>
            </a:r>
          </a:p>
          <a:p>
            <a:pPr lvl="1"/>
            <a:r>
              <a:rPr lang="tr-TR" smtClean="0"/>
              <a:t>Second level</a:t>
            </a:r>
          </a:p>
          <a:p>
            <a:pPr lvl="2"/>
            <a:r>
              <a:rPr lang="tr-TR" smtClean="0"/>
              <a:t>Third level</a:t>
            </a:r>
          </a:p>
          <a:p>
            <a:pPr lvl="3"/>
            <a:r>
              <a:rPr lang="tr-TR" smtClean="0"/>
              <a:t>Fourth level</a:t>
            </a:r>
          </a:p>
          <a:p>
            <a:pPr lvl="4"/>
            <a:r>
              <a:rPr lang="tr-TR" smtClean="0"/>
              <a:t>Fifth level</a:t>
            </a:r>
            <a:endParaRPr lang="es-ES" dirty="0" smtClean="0"/>
          </a:p>
        </p:txBody>
      </p:sp>
      <p:sp>
        <p:nvSpPr>
          <p:cNvPr id="4" name="Rectangle 7"/>
          <p:cNvSpPr>
            <a:spLocks noGrp="1" noChangeArrowheads="1"/>
          </p:cNvSpPr>
          <p:nvPr>
            <p:ph type="sldNum" sz="quarter" idx="10"/>
          </p:nvPr>
        </p:nvSpPr>
        <p:spPr>
          <a:ln/>
        </p:spPr>
        <p:txBody>
          <a:bodyPr/>
          <a:lstStyle>
            <a:lvl1pPr>
              <a:defRPr/>
            </a:lvl1pPr>
          </a:lstStyle>
          <a:p>
            <a:pPr>
              <a:defRPr/>
            </a:pPr>
            <a:fld id="{DFF7F424-20F0-4218-8204-035A4E01680C}" type="slidenum">
              <a:rPr lang="es-ES"/>
              <a:pPr>
                <a:defRPr/>
              </a:pPr>
              <a:t>‹#›</a:t>
            </a:fld>
            <a:endParaRPr lang="es-ES"/>
          </a:p>
        </p:txBody>
      </p:sp>
    </p:spTree>
    <p:extLst>
      <p:ext uri="{BB962C8B-B14F-4D97-AF65-F5344CB8AC3E}">
        <p14:creationId xmlns:p14="http://schemas.microsoft.com/office/powerpoint/2010/main" val="17819870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Başlığı">
    <p:spTree>
      <p:nvGrpSpPr>
        <p:cNvPr id="1" name=""/>
        <p:cNvGrpSpPr/>
        <p:nvPr/>
      </p:nvGrpSpPr>
      <p:grpSpPr>
        <a:xfrm>
          <a:off x="0" y="0"/>
          <a:ext cx="0" cy="0"/>
          <a:chOff x="0" y="0"/>
          <a:chExt cx="0" cy="0"/>
        </a:xfrm>
      </p:grpSpPr>
      <p:sp>
        <p:nvSpPr>
          <p:cNvPr id="2" name="1 Título"/>
          <p:cNvSpPr>
            <a:spLocks noGrp="1"/>
          </p:cNvSpPr>
          <p:nvPr>
            <p:ph type="title"/>
          </p:nvPr>
        </p:nvSpPr>
        <p:spPr>
          <a:xfrm>
            <a:off x="755576" y="1418853"/>
            <a:ext cx="7772400" cy="1362075"/>
          </a:xfrm>
        </p:spPr>
        <p:txBody>
          <a:bodyPr anchor="t"/>
          <a:lstStyle>
            <a:lvl1pPr algn="ctr">
              <a:defRPr sz="3200" b="1" u="none" cap="none" spc="0">
                <a:ln w="19050">
                  <a:noFill/>
                  <a:prstDash val="solid"/>
                </a:ln>
                <a:solidFill>
                  <a:schemeClr val="accent3"/>
                </a:solidFill>
                <a:effectLst>
                  <a:outerShdw blurRad="50000" dist="50800" dir="7500000" algn="tl">
                    <a:srgbClr val="000000">
                      <a:shade val="5000"/>
                      <a:alpha val="35000"/>
                    </a:srgbClr>
                  </a:outerShdw>
                </a:effectLst>
              </a:defRPr>
            </a:lvl1pPr>
          </a:lstStyle>
          <a:p>
            <a:r>
              <a:rPr lang="tr-TR" smtClean="0"/>
              <a:t>Click to edit Master title style</a:t>
            </a:r>
            <a:endParaRPr lang="es-ES" dirty="0"/>
          </a:p>
        </p:txBody>
      </p:sp>
      <p:sp>
        <p:nvSpPr>
          <p:cNvPr id="3" name="2 Marcador de texto"/>
          <p:cNvSpPr>
            <a:spLocks noGrp="1"/>
          </p:cNvSpPr>
          <p:nvPr>
            <p:ph type="body" idx="1"/>
          </p:nvPr>
        </p:nvSpPr>
        <p:spPr>
          <a:xfrm>
            <a:off x="683568" y="3140968"/>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tr-TR" smtClean="0"/>
              <a:t>Click to edit Master text styles</a:t>
            </a:r>
          </a:p>
        </p:txBody>
      </p:sp>
      <p:sp>
        <p:nvSpPr>
          <p:cNvPr id="4" name="Rectangle 7"/>
          <p:cNvSpPr>
            <a:spLocks noGrp="1" noChangeArrowheads="1"/>
          </p:cNvSpPr>
          <p:nvPr>
            <p:ph type="sldNum" sz="quarter" idx="10"/>
          </p:nvPr>
        </p:nvSpPr>
        <p:spPr>
          <a:ln/>
        </p:spPr>
        <p:txBody>
          <a:bodyPr/>
          <a:lstStyle>
            <a:lvl1pPr>
              <a:defRPr/>
            </a:lvl1pPr>
          </a:lstStyle>
          <a:p>
            <a:pPr>
              <a:defRPr/>
            </a:pPr>
            <a:fld id="{A1E4A917-3B91-4DCC-90C6-62D4E0B88AED}" type="slidenum">
              <a:rPr lang="es-ES"/>
              <a:pPr>
                <a:defRPr/>
              </a:pPr>
              <a:t>‹#›</a:t>
            </a:fld>
            <a:endParaRPr lang="es-ES"/>
          </a:p>
        </p:txBody>
      </p:sp>
    </p:spTree>
    <p:extLst>
      <p:ext uri="{BB962C8B-B14F-4D97-AF65-F5344CB8AC3E}">
        <p14:creationId xmlns:p14="http://schemas.microsoft.com/office/powerpoint/2010/main" val="14179631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İkili Düzen">
    <p:spTree>
      <p:nvGrpSpPr>
        <p:cNvPr id="1" name=""/>
        <p:cNvGrpSpPr/>
        <p:nvPr/>
      </p:nvGrpSpPr>
      <p:grpSpPr>
        <a:xfrm>
          <a:off x="0" y="0"/>
          <a:ext cx="0" cy="0"/>
          <a:chOff x="0" y="0"/>
          <a:chExt cx="0" cy="0"/>
        </a:xfrm>
      </p:grpSpPr>
      <p:sp>
        <p:nvSpPr>
          <p:cNvPr id="3" name="2 Marcador de contenido"/>
          <p:cNvSpPr>
            <a:spLocks noGrp="1"/>
          </p:cNvSpPr>
          <p:nvPr>
            <p:ph sz="half" idx="1"/>
          </p:nvPr>
        </p:nvSpPr>
        <p:spPr>
          <a:xfrm>
            <a:off x="533400" y="2438400"/>
            <a:ext cx="3810000" cy="3429000"/>
          </a:xfrm>
        </p:spPr>
        <p:txBody>
          <a:bodyPr/>
          <a:lstStyle>
            <a:lvl1pPr>
              <a:defRPr sz="2800">
                <a:solidFill>
                  <a:srgbClr val="3D4E84"/>
                </a:solidFill>
              </a:defRPr>
            </a:lvl1pPr>
            <a:lvl2pPr>
              <a:defRPr sz="2400">
                <a:solidFill>
                  <a:srgbClr val="3D4E84"/>
                </a:solidFill>
              </a:defRPr>
            </a:lvl2pPr>
            <a:lvl3pPr>
              <a:defRPr sz="2000">
                <a:solidFill>
                  <a:srgbClr val="3D4E84"/>
                </a:solidFill>
              </a:defRPr>
            </a:lvl3pPr>
            <a:lvl4pPr algn="ctr">
              <a:defRPr sz="1800">
                <a:solidFill>
                  <a:srgbClr val="3D4E84"/>
                </a:solidFill>
              </a:defRPr>
            </a:lvl4pPr>
            <a:lvl5pPr>
              <a:defRPr sz="1800">
                <a:solidFill>
                  <a:srgbClr val="3D4E84"/>
                </a:solidFill>
              </a:defRPr>
            </a:lvl5pPr>
            <a:lvl6pPr>
              <a:defRPr sz="1800"/>
            </a:lvl6pPr>
            <a:lvl7pPr>
              <a:defRPr sz="1800"/>
            </a:lvl7pPr>
            <a:lvl8pPr>
              <a:defRPr sz="1800"/>
            </a:lvl8pPr>
            <a:lvl9pPr>
              <a:defRPr sz="1800"/>
            </a:lvl9pPr>
          </a:lstStyle>
          <a:p>
            <a:pPr lvl="0"/>
            <a:r>
              <a:rPr lang="tr-TR" smtClean="0"/>
              <a:t>Click to edit Master text styles</a:t>
            </a:r>
          </a:p>
          <a:p>
            <a:pPr lvl="1"/>
            <a:r>
              <a:rPr lang="tr-TR" smtClean="0"/>
              <a:t>Second level</a:t>
            </a:r>
          </a:p>
          <a:p>
            <a:pPr lvl="2"/>
            <a:r>
              <a:rPr lang="tr-TR" smtClean="0"/>
              <a:t>Third level</a:t>
            </a:r>
          </a:p>
          <a:p>
            <a:pPr lvl="3"/>
            <a:r>
              <a:rPr lang="tr-TR" smtClean="0"/>
              <a:t>Fourth level</a:t>
            </a:r>
          </a:p>
          <a:p>
            <a:pPr lvl="4"/>
            <a:r>
              <a:rPr lang="tr-TR" smtClean="0"/>
              <a:t>Fifth level</a:t>
            </a:r>
            <a:endParaRPr lang="es-ES" dirty="0" smtClean="0"/>
          </a:p>
        </p:txBody>
      </p:sp>
      <p:sp>
        <p:nvSpPr>
          <p:cNvPr id="4" name="3 Marcador de contenido"/>
          <p:cNvSpPr>
            <a:spLocks noGrp="1"/>
          </p:cNvSpPr>
          <p:nvPr>
            <p:ph sz="half" idx="2"/>
          </p:nvPr>
        </p:nvSpPr>
        <p:spPr>
          <a:xfrm>
            <a:off x="4495800" y="2438400"/>
            <a:ext cx="3810000" cy="3429000"/>
          </a:xfrm>
        </p:spPr>
        <p:txBody>
          <a:bodyPr/>
          <a:lstStyle>
            <a:lvl1pPr>
              <a:defRPr sz="2800">
                <a:solidFill>
                  <a:srgbClr val="3D4E84"/>
                </a:solidFill>
              </a:defRPr>
            </a:lvl1pPr>
            <a:lvl2pPr>
              <a:defRPr sz="2400">
                <a:solidFill>
                  <a:srgbClr val="3D4E84"/>
                </a:solidFill>
              </a:defRPr>
            </a:lvl2pPr>
            <a:lvl3pPr>
              <a:defRPr sz="2000">
                <a:solidFill>
                  <a:srgbClr val="3D4E84"/>
                </a:solidFill>
              </a:defRPr>
            </a:lvl3pPr>
            <a:lvl4pPr>
              <a:defRPr sz="1800">
                <a:solidFill>
                  <a:srgbClr val="3D4E84"/>
                </a:solidFill>
              </a:defRPr>
            </a:lvl4pPr>
            <a:lvl5pPr>
              <a:defRPr sz="1800">
                <a:solidFill>
                  <a:srgbClr val="3D4E84"/>
                </a:solidFill>
              </a:defRPr>
            </a:lvl5pPr>
            <a:lvl6pPr>
              <a:defRPr sz="1800"/>
            </a:lvl6pPr>
            <a:lvl7pPr>
              <a:defRPr sz="1800"/>
            </a:lvl7pPr>
            <a:lvl8pPr>
              <a:defRPr sz="1800"/>
            </a:lvl8pPr>
            <a:lvl9pPr>
              <a:defRPr sz="1800"/>
            </a:lvl9pPr>
          </a:lstStyle>
          <a:p>
            <a:pPr lvl="0"/>
            <a:r>
              <a:rPr lang="tr-TR" smtClean="0"/>
              <a:t>Click to edit Master text styles</a:t>
            </a:r>
          </a:p>
          <a:p>
            <a:pPr lvl="1"/>
            <a:r>
              <a:rPr lang="tr-TR" smtClean="0"/>
              <a:t>Second level</a:t>
            </a:r>
          </a:p>
          <a:p>
            <a:pPr lvl="2"/>
            <a:r>
              <a:rPr lang="tr-TR" smtClean="0"/>
              <a:t>Third level</a:t>
            </a:r>
          </a:p>
          <a:p>
            <a:pPr lvl="3"/>
            <a:r>
              <a:rPr lang="tr-TR" smtClean="0"/>
              <a:t>Fourth level</a:t>
            </a:r>
          </a:p>
          <a:p>
            <a:pPr lvl="4"/>
            <a:r>
              <a:rPr lang="tr-TR" smtClean="0"/>
              <a:t>Fifth level</a:t>
            </a:r>
            <a:endParaRPr lang="es-ES" dirty="0" smtClean="0"/>
          </a:p>
        </p:txBody>
      </p:sp>
      <p:sp>
        <p:nvSpPr>
          <p:cNvPr id="8" name="1 Título"/>
          <p:cNvSpPr>
            <a:spLocks noGrp="1"/>
          </p:cNvSpPr>
          <p:nvPr>
            <p:ph type="title"/>
          </p:nvPr>
        </p:nvSpPr>
        <p:spPr>
          <a:xfrm>
            <a:off x="468313" y="1290464"/>
            <a:ext cx="7848600" cy="914400"/>
          </a:xfrm>
        </p:spPr>
        <p:txBody>
          <a:bodyPr/>
          <a:lstStyle>
            <a:lvl1pPr>
              <a:defRPr b="1" u="none" cap="none" spc="0">
                <a:ln w="18415" cmpd="sng">
                  <a:noFill/>
                  <a:prstDash val="solid"/>
                </a:ln>
                <a:solidFill>
                  <a:schemeClr val="accent3"/>
                </a:solidFill>
                <a:effectLst>
                  <a:outerShdw blurRad="63500" dir="3600000" algn="tl" rotWithShape="0">
                    <a:srgbClr val="000000">
                      <a:alpha val="70000"/>
                    </a:srgbClr>
                  </a:outerShdw>
                </a:effectLst>
              </a:defRPr>
            </a:lvl1pPr>
          </a:lstStyle>
          <a:p>
            <a:r>
              <a:rPr lang="tr-TR" smtClean="0"/>
              <a:t>Click to edit Master title style</a:t>
            </a:r>
            <a:endParaRPr lang="es-ES" dirty="0"/>
          </a:p>
        </p:txBody>
      </p:sp>
      <p:sp>
        <p:nvSpPr>
          <p:cNvPr id="5" name="Rectangle 7"/>
          <p:cNvSpPr>
            <a:spLocks noGrp="1" noChangeArrowheads="1"/>
          </p:cNvSpPr>
          <p:nvPr>
            <p:ph type="sldNum" sz="quarter" idx="10"/>
          </p:nvPr>
        </p:nvSpPr>
        <p:spPr>
          <a:ln/>
        </p:spPr>
        <p:txBody>
          <a:bodyPr/>
          <a:lstStyle>
            <a:lvl1pPr>
              <a:defRPr/>
            </a:lvl1pPr>
          </a:lstStyle>
          <a:p>
            <a:pPr>
              <a:defRPr/>
            </a:pPr>
            <a:fld id="{758AFD41-DFF4-4227-B850-2CBE31AB3127}" type="slidenum">
              <a:rPr lang="es-ES"/>
              <a:pPr>
                <a:defRPr/>
              </a:pPr>
              <a:t>‹#›</a:t>
            </a:fld>
            <a:endParaRPr lang="es-ES"/>
          </a:p>
        </p:txBody>
      </p:sp>
    </p:spTree>
    <p:extLst>
      <p:ext uri="{BB962C8B-B14F-4D97-AF65-F5344CB8AC3E}">
        <p14:creationId xmlns:p14="http://schemas.microsoft.com/office/powerpoint/2010/main" val="124815949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Karşılaştırma">
    <p:spTree>
      <p:nvGrpSpPr>
        <p:cNvPr id="1" name=""/>
        <p:cNvGrpSpPr/>
        <p:nvPr/>
      </p:nvGrpSpPr>
      <p:grpSpPr>
        <a:xfrm>
          <a:off x="0" y="0"/>
          <a:ext cx="0" cy="0"/>
          <a:chOff x="0" y="0"/>
          <a:chExt cx="0" cy="0"/>
        </a:xfrm>
      </p:grpSpPr>
      <p:sp>
        <p:nvSpPr>
          <p:cNvPr id="3" name="2 Marcador de texto"/>
          <p:cNvSpPr>
            <a:spLocks noGrp="1"/>
          </p:cNvSpPr>
          <p:nvPr>
            <p:ph type="body" idx="1"/>
          </p:nvPr>
        </p:nvSpPr>
        <p:spPr>
          <a:xfrm>
            <a:off x="467544" y="2276872"/>
            <a:ext cx="4040188" cy="639762"/>
          </a:xfr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Click to edit Master text styles</a:t>
            </a:r>
          </a:p>
        </p:txBody>
      </p:sp>
      <p:sp>
        <p:nvSpPr>
          <p:cNvPr id="4" name="3 Marcador de contenido"/>
          <p:cNvSpPr>
            <a:spLocks noGrp="1"/>
          </p:cNvSpPr>
          <p:nvPr>
            <p:ph sz="half" idx="2"/>
          </p:nvPr>
        </p:nvSpPr>
        <p:spPr>
          <a:xfrm>
            <a:off x="467544" y="2924944"/>
            <a:ext cx="4040188" cy="3201219"/>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Click to edit Master text styles</a:t>
            </a:r>
          </a:p>
          <a:p>
            <a:pPr lvl="1"/>
            <a:r>
              <a:rPr lang="tr-TR" smtClean="0"/>
              <a:t>Second level</a:t>
            </a:r>
          </a:p>
          <a:p>
            <a:pPr lvl="2"/>
            <a:r>
              <a:rPr lang="tr-TR" smtClean="0"/>
              <a:t>Third level</a:t>
            </a:r>
          </a:p>
          <a:p>
            <a:pPr lvl="3"/>
            <a:r>
              <a:rPr lang="tr-TR" smtClean="0"/>
              <a:t>Fourth level</a:t>
            </a:r>
          </a:p>
          <a:p>
            <a:pPr lvl="4"/>
            <a:r>
              <a:rPr lang="tr-TR" smtClean="0"/>
              <a:t>Fifth level</a:t>
            </a:r>
            <a:endParaRPr lang="es-ES" dirty="0" smtClean="0"/>
          </a:p>
        </p:txBody>
      </p:sp>
      <p:sp>
        <p:nvSpPr>
          <p:cNvPr id="5" name="4 Marcador de texto"/>
          <p:cNvSpPr>
            <a:spLocks noGrp="1"/>
          </p:cNvSpPr>
          <p:nvPr>
            <p:ph type="body" sz="quarter" idx="3"/>
          </p:nvPr>
        </p:nvSpPr>
        <p:spPr>
          <a:xfrm>
            <a:off x="4644008" y="2276872"/>
            <a:ext cx="4041775" cy="639762"/>
          </a:xfr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Click to edit Master text styles</a:t>
            </a:r>
          </a:p>
        </p:txBody>
      </p:sp>
      <p:sp>
        <p:nvSpPr>
          <p:cNvPr id="6" name="5 Marcador de contenido"/>
          <p:cNvSpPr>
            <a:spLocks noGrp="1"/>
          </p:cNvSpPr>
          <p:nvPr>
            <p:ph sz="quarter" idx="4"/>
          </p:nvPr>
        </p:nvSpPr>
        <p:spPr>
          <a:xfrm>
            <a:off x="4645025" y="2924943"/>
            <a:ext cx="4041775" cy="3201219"/>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Click to edit Master text styles</a:t>
            </a:r>
          </a:p>
          <a:p>
            <a:pPr lvl="1"/>
            <a:r>
              <a:rPr lang="tr-TR" smtClean="0"/>
              <a:t>Second level</a:t>
            </a:r>
          </a:p>
          <a:p>
            <a:pPr lvl="2"/>
            <a:r>
              <a:rPr lang="tr-TR" smtClean="0"/>
              <a:t>Third level</a:t>
            </a:r>
          </a:p>
          <a:p>
            <a:pPr lvl="3"/>
            <a:r>
              <a:rPr lang="tr-TR" smtClean="0"/>
              <a:t>Fourth level</a:t>
            </a:r>
          </a:p>
          <a:p>
            <a:pPr lvl="4"/>
            <a:r>
              <a:rPr lang="tr-TR" smtClean="0"/>
              <a:t>Fifth level</a:t>
            </a:r>
            <a:endParaRPr lang="es-ES" dirty="0" smtClean="0"/>
          </a:p>
        </p:txBody>
      </p:sp>
      <p:sp>
        <p:nvSpPr>
          <p:cNvPr id="10" name="1 Título"/>
          <p:cNvSpPr>
            <a:spLocks noGrp="1"/>
          </p:cNvSpPr>
          <p:nvPr>
            <p:ph type="title"/>
          </p:nvPr>
        </p:nvSpPr>
        <p:spPr>
          <a:xfrm>
            <a:off x="468312" y="1290464"/>
            <a:ext cx="8208143" cy="914400"/>
          </a:xfrm>
        </p:spPr>
        <p:txBody>
          <a:bodyPr/>
          <a:lstStyle>
            <a:lvl1pPr>
              <a:defRPr b="1" u="none" cap="none" spc="0">
                <a:ln w="18415" cmpd="sng">
                  <a:noFill/>
                  <a:prstDash val="solid"/>
                </a:ln>
                <a:solidFill>
                  <a:schemeClr val="accent3"/>
                </a:solidFill>
                <a:effectLst>
                  <a:outerShdw blurRad="63500" dir="3600000" algn="tl" rotWithShape="0">
                    <a:srgbClr val="000000">
                      <a:alpha val="70000"/>
                    </a:srgbClr>
                  </a:outerShdw>
                </a:effectLst>
              </a:defRPr>
            </a:lvl1pPr>
          </a:lstStyle>
          <a:p>
            <a:r>
              <a:rPr lang="tr-TR" smtClean="0"/>
              <a:t>Click to edit Master title style</a:t>
            </a:r>
            <a:endParaRPr lang="es-ES" dirty="0"/>
          </a:p>
        </p:txBody>
      </p:sp>
      <p:sp>
        <p:nvSpPr>
          <p:cNvPr id="7" name="Rectangle 7"/>
          <p:cNvSpPr>
            <a:spLocks noGrp="1" noChangeArrowheads="1"/>
          </p:cNvSpPr>
          <p:nvPr>
            <p:ph type="sldNum" sz="quarter" idx="10"/>
          </p:nvPr>
        </p:nvSpPr>
        <p:spPr>
          <a:ln/>
        </p:spPr>
        <p:txBody>
          <a:bodyPr/>
          <a:lstStyle>
            <a:lvl1pPr>
              <a:defRPr/>
            </a:lvl1pPr>
          </a:lstStyle>
          <a:p>
            <a:pPr>
              <a:defRPr/>
            </a:pPr>
            <a:fld id="{6F082A0B-A156-4449-BD5B-F7B9815B3CA2}" type="slidenum">
              <a:rPr lang="es-ES"/>
              <a:pPr>
                <a:defRPr/>
              </a:pPr>
              <a:t>‹#›</a:t>
            </a:fld>
            <a:endParaRPr lang="es-ES"/>
          </a:p>
        </p:txBody>
      </p:sp>
    </p:spTree>
    <p:extLst>
      <p:ext uri="{BB962C8B-B14F-4D97-AF65-F5344CB8AC3E}">
        <p14:creationId xmlns:p14="http://schemas.microsoft.com/office/powerpoint/2010/main" val="376427149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Sadece Başlık">
    <p:spTree>
      <p:nvGrpSpPr>
        <p:cNvPr id="1" name=""/>
        <p:cNvGrpSpPr/>
        <p:nvPr/>
      </p:nvGrpSpPr>
      <p:grpSpPr>
        <a:xfrm>
          <a:off x="0" y="0"/>
          <a:ext cx="0" cy="0"/>
          <a:chOff x="0" y="0"/>
          <a:chExt cx="0" cy="0"/>
        </a:xfrm>
      </p:grpSpPr>
      <p:sp>
        <p:nvSpPr>
          <p:cNvPr id="6" name="1 Título"/>
          <p:cNvSpPr>
            <a:spLocks noGrp="1"/>
          </p:cNvSpPr>
          <p:nvPr>
            <p:ph type="title"/>
          </p:nvPr>
        </p:nvSpPr>
        <p:spPr>
          <a:xfrm>
            <a:off x="468313" y="1290464"/>
            <a:ext cx="7848600" cy="914400"/>
          </a:xfrm>
        </p:spPr>
        <p:txBody>
          <a:bodyPr/>
          <a:lstStyle>
            <a:lvl1pPr>
              <a:defRPr b="1" u="none" cap="none" spc="0">
                <a:ln w="18415" cmpd="sng">
                  <a:noFill/>
                  <a:prstDash val="solid"/>
                </a:ln>
                <a:solidFill>
                  <a:schemeClr val="accent3"/>
                </a:solidFill>
                <a:effectLst>
                  <a:outerShdw blurRad="63500" dir="3600000" algn="tl" rotWithShape="0">
                    <a:srgbClr val="000000">
                      <a:alpha val="70000"/>
                    </a:srgbClr>
                  </a:outerShdw>
                </a:effectLst>
              </a:defRPr>
            </a:lvl1pPr>
          </a:lstStyle>
          <a:p>
            <a:r>
              <a:rPr lang="tr-TR" smtClean="0"/>
              <a:t>Click to edit Master title style</a:t>
            </a:r>
            <a:endParaRPr lang="es-ES" dirty="0"/>
          </a:p>
        </p:txBody>
      </p:sp>
      <p:sp>
        <p:nvSpPr>
          <p:cNvPr id="3" name="Rectangle 7"/>
          <p:cNvSpPr>
            <a:spLocks noGrp="1" noChangeArrowheads="1"/>
          </p:cNvSpPr>
          <p:nvPr>
            <p:ph type="sldNum" sz="quarter" idx="10"/>
          </p:nvPr>
        </p:nvSpPr>
        <p:spPr>
          <a:ln/>
        </p:spPr>
        <p:txBody>
          <a:bodyPr/>
          <a:lstStyle>
            <a:lvl1pPr>
              <a:defRPr/>
            </a:lvl1pPr>
          </a:lstStyle>
          <a:p>
            <a:pPr>
              <a:defRPr/>
            </a:pPr>
            <a:fld id="{A1C66845-300E-4FC1-AA50-3D56F0679FC9}" type="slidenum">
              <a:rPr lang="es-ES"/>
              <a:pPr>
                <a:defRPr/>
              </a:pPr>
              <a:t>‹#›</a:t>
            </a:fld>
            <a:endParaRPr lang="es-ES"/>
          </a:p>
        </p:txBody>
      </p:sp>
    </p:spTree>
    <p:extLst>
      <p:ext uri="{BB962C8B-B14F-4D97-AF65-F5344CB8AC3E}">
        <p14:creationId xmlns:p14="http://schemas.microsoft.com/office/powerpoint/2010/main" val="29998655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Slayt">
    <p:spTree>
      <p:nvGrpSpPr>
        <p:cNvPr id="1" name=""/>
        <p:cNvGrpSpPr/>
        <p:nvPr/>
      </p:nvGrpSpPr>
      <p:grpSpPr>
        <a:xfrm>
          <a:off x="0" y="0"/>
          <a:ext cx="0" cy="0"/>
          <a:chOff x="0" y="0"/>
          <a:chExt cx="0" cy="0"/>
        </a:xfrm>
      </p:grpSpPr>
      <p:sp>
        <p:nvSpPr>
          <p:cNvPr id="2" name="Rectangle 7"/>
          <p:cNvSpPr>
            <a:spLocks noGrp="1" noChangeArrowheads="1"/>
          </p:cNvSpPr>
          <p:nvPr>
            <p:ph type="sldNum" sz="quarter" idx="10"/>
          </p:nvPr>
        </p:nvSpPr>
        <p:spPr>
          <a:ln/>
        </p:spPr>
        <p:txBody>
          <a:bodyPr/>
          <a:lstStyle>
            <a:lvl1pPr>
              <a:defRPr/>
            </a:lvl1pPr>
          </a:lstStyle>
          <a:p>
            <a:pPr>
              <a:defRPr/>
            </a:pPr>
            <a:fld id="{8C374A67-163B-4255-9DC7-1494829552C5}" type="slidenum">
              <a:rPr lang="es-ES"/>
              <a:pPr>
                <a:defRPr/>
              </a:pPr>
              <a:t>‹#›</a:t>
            </a:fld>
            <a:endParaRPr lang="es-ES"/>
          </a:p>
        </p:txBody>
      </p:sp>
    </p:spTree>
    <p:extLst>
      <p:ext uri="{BB962C8B-B14F-4D97-AF65-F5344CB8AC3E}">
        <p14:creationId xmlns:p14="http://schemas.microsoft.com/office/powerpoint/2010/main" val="37319175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Başlık ile İçerik">
    <p:spTree>
      <p:nvGrpSpPr>
        <p:cNvPr id="1" name=""/>
        <p:cNvGrpSpPr/>
        <p:nvPr/>
      </p:nvGrpSpPr>
      <p:grpSpPr>
        <a:xfrm>
          <a:off x="0" y="0"/>
          <a:ext cx="0" cy="0"/>
          <a:chOff x="0" y="0"/>
          <a:chExt cx="0" cy="0"/>
        </a:xfrm>
      </p:grpSpPr>
      <p:sp>
        <p:nvSpPr>
          <p:cNvPr id="3" name="2 Marcador de contenido"/>
          <p:cNvSpPr>
            <a:spLocks noGrp="1"/>
          </p:cNvSpPr>
          <p:nvPr>
            <p:ph idx="1"/>
          </p:nvPr>
        </p:nvSpPr>
        <p:spPr>
          <a:xfrm>
            <a:off x="3575050" y="2316013"/>
            <a:ext cx="5111750" cy="3777283"/>
          </a:xfrm>
        </p:spPr>
        <p:txBody>
          <a:bodyPr/>
          <a:lstStyle>
            <a:lvl1pPr>
              <a:defRPr sz="3200">
                <a:solidFill>
                  <a:srgbClr val="3D4E84"/>
                </a:solidFill>
              </a:defRPr>
            </a:lvl1pPr>
            <a:lvl2pPr>
              <a:defRPr sz="2800">
                <a:solidFill>
                  <a:srgbClr val="3D4E84"/>
                </a:solidFill>
              </a:defRPr>
            </a:lvl2pPr>
            <a:lvl3pPr>
              <a:defRPr sz="2400">
                <a:solidFill>
                  <a:srgbClr val="3D4E84"/>
                </a:solidFill>
              </a:defRPr>
            </a:lvl3pPr>
            <a:lvl4pPr>
              <a:defRPr sz="2000">
                <a:solidFill>
                  <a:srgbClr val="3D4E84"/>
                </a:solidFill>
              </a:defRPr>
            </a:lvl4pPr>
            <a:lvl5pPr>
              <a:defRPr sz="2000">
                <a:solidFill>
                  <a:srgbClr val="3D4E84"/>
                </a:solidFill>
              </a:defRPr>
            </a:lvl5pPr>
            <a:lvl6pPr>
              <a:defRPr sz="2000"/>
            </a:lvl6pPr>
            <a:lvl7pPr>
              <a:defRPr sz="2000"/>
            </a:lvl7pPr>
            <a:lvl8pPr>
              <a:defRPr sz="2000"/>
            </a:lvl8pPr>
            <a:lvl9pPr>
              <a:defRPr sz="2000"/>
            </a:lvl9pPr>
          </a:lstStyle>
          <a:p>
            <a:pPr lvl="0"/>
            <a:r>
              <a:rPr lang="tr-TR" smtClean="0"/>
              <a:t>Click to edit Master text styles</a:t>
            </a:r>
          </a:p>
          <a:p>
            <a:pPr lvl="1"/>
            <a:r>
              <a:rPr lang="tr-TR" smtClean="0"/>
              <a:t>Second level</a:t>
            </a:r>
          </a:p>
          <a:p>
            <a:pPr lvl="2"/>
            <a:r>
              <a:rPr lang="tr-TR" smtClean="0"/>
              <a:t>Third level</a:t>
            </a:r>
          </a:p>
          <a:p>
            <a:pPr lvl="3"/>
            <a:r>
              <a:rPr lang="tr-TR" smtClean="0"/>
              <a:t>Fourth level</a:t>
            </a:r>
          </a:p>
          <a:p>
            <a:pPr lvl="4"/>
            <a:r>
              <a:rPr lang="tr-TR" smtClean="0"/>
              <a:t>Fifth level</a:t>
            </a:r>
            <a:endParaRPr lang="es-ES" dirty="0" smtClean="0"/>
          </a:p>
        </p:txBody>
      </p:sp>
      <p:sp>
        <p:nvSpPr>
          <p:cNvPr id="4" name="3 Marcador de texto"/>
          <p:cNvSpPr>
            <a:spLocks noGrp="1"/>
          </p:cNvSpPr>
          <p:nvPr>
            <p:ph type="body" sz="half" idx="2"/>
          </p:nvPr>
        </p:nvSpPr>
        <p:spPr>
          <a:xfrm>
            <a:off x="457200" y="2316013"/>
            <a:ext cx="3008313" cy="3777283"/>
          </a:xfrm>
        </p:spPr>
        <p:txBody>
          <a:bodyPr/>
          <a:lstStyle>
            <a:lvl1pPr marL="0" indent="0">
              <a:buNone/>
              <a:defRPr sz="1400">
                <a:solidFill>
                  <a:srgbClr val="3D4E84"/>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Click to edit Master text styles</a:t>
            </a:r>
          </a:p>
        </p:txBody>
      </p:sp>
      <p:sp>
        <p:nvSpPr>
          <p:cNvPr id="8" name="1 Título"/>
          <p:cNvSpPr>
            <a:spLocks noGrp="1"/>
          </p:cNvSpPr>
          <p:nvPr>
            <p:ph type="title"/>
          </p:nvPr>
        </p:nvSpPr>
        <p:spPr>
          <a:xfrm>
            <a:off x="468312" y="1308124"/>
            <a:ext cx="8208143" cy="914400"/>
          </a:xfrm>
        </p:spPr>
        <p:txBody>
          <a:bodyPr/>
          <a:lstStyle>
            <a:lvl1pPr>
              <a:defRPr b="1" u="none" cap="none" spc="0">
                <a:ln w="18415" cmpd="sng">
                  <a:noFill/>
                  <a:prstDash val="solid"/>
                </a:ln>
                <a:solidFill>
                  <a:schemeClr val="accent3"/>
                </a:solidFill>
                <a:effectLst>
                  <a:outerShdw blurRad="63500" dir="3600000" algn="tl" rotWithShape="0">
                    <a:srgbClr val="000000">
                      <a:alpha val="70000"/>
                    </a:srgbClr>
                  </a:outerShdw>
                </a:effectLst>
              </a:defRPr>
            </a:lvl1pPr>
          </a:lstStyle>
          <a:p>
            <a:r>
              <a:rPr lang="tr-TR" smtClean="0"/>
              <a:t>Click to edit Master title style</a:t>
            </a:r>
            <a:endParaRPr lang="es-ES" dirty="0"/>
          </a:p>
        </p:txBody>
      </p:sp>
      <p:sp>
        <p:nvSpPr>
          <p:cNvPr id="5" name="Rectangle 7"/>
          <p:cNvSpPr>
            <a:spLocks noGrp="1" noChangeArrowheads="1"/>
          </p:cNvSpPr>
          <p:nvPr>
            <p:ph type="sldNum" sz="quarter" idx="10"/>
          </p:nvPr>
        </p:nvSpPr>
        <p:spPr>
          <a:ln/>
        </p:spPr>
        <p:txBody>
          <a:bodyPr/>
          <a:lstStyle>
            <a:lvl1pPr>
              <a:defRPr/>
            </a:lvl1pPr>
          </a:lstStyle>
          <a:p>
            <a:pPr>
              <a:defRPr/>
            </a:pPr>
            <a:fld id="{0E2F1565-EC27-4FED-B7F8-8AD674EB3775}" type="slidenum">
              <a:rPr lang="es-ES"/>
              <a:pPr>
                <a:defRPr/>
              </a:pPr>
              <a:t>‹#›</a:t>
            </a:fld>
            <a:endParaRPr lang="es-ES"/>
          </a:p>
        </p:txBody>
      </p:sp>
    </p:spTree>
    <p:extLst>
      <p:ext uri="{BB962C8B-B14F-4D97-AF65-F5344CB8AC3E}">
        <p14:creationId xmlns:p14="http://schemas.microsoft.com/office/powerpoint/2010/main" val="140802232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Başlık ile Resim">
    <p:spTree>
      <p:nvGrpSpPr>
        <p:cNvPr id="1" name=""/>
        <p:cNvGrpSpPr/>
        <p:nvPr/>
      </p:nvGrpSpPr>
      <p:grpSpPr>
        <a:xfrm>
          <a:off x="0" y="0"/>
          <a:ext cx="0" cy="0"/>
          <a:chOff x="0" y="0"/>
          <a:chExt cx="0" cy="0"/>
        </a:xfrm>
      </p:grpSpPr>
      <p:sp>
        <p:nvSpPr>
          <p:cNvPr id="3" name="2 Marcador de posición de imagen"/>
          <p:cNvSpPr>
            <a:spLocks noGrp="1"/>
          </p:cNvSpPr>
          <p:nvPr>
            <p:ph type="pic" idx="1"/>
          </p:nvPr>
        </p:nvSpPr>
        <p:spPr>
          <a:xfrm>
            <a:off x="1763688" y="2338536"/>
            <a:ext cx="5486400" cy="2890664"/>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tr-TR" noProof="0" smtClean="0"/>
              <a:t>Drag picture to placeholder or click icon to add</a:t>
            </a:r>
            <a:endParaRPr lang="es-ES" noProof="0" dirty="0" smtClean="0"/>
          </a:p>
        </p:txBody>
      </p:sp>
      <p:sp>
        <p:nvSpPr>
          <p:cNvPr id="4" name="3 Marcador de texto"/>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Click to edit Master text styles</a:t>
            </a:r>
          </a:p>
        </p:txBody>
      </p:sp>
      <p:sp>
        <p:nvSpPr>
          <p:cNvPr id="8" name="1 Título"/>
          <p:cNvSpPr>
            <a:spLocks noGrp="1"/>
          </p:cNvSpPr>
          <p:nvPr>
            <p:ph type="title"/>
          </p:nvPr>
        </p:nvSpPr>
        <p:spPr>
          <a:xfrm>
            <a:off x="468313" y="1290464"/>
            <a:ext cx="7848600" cy="914400"/>
          </a:xfrm>
        </p:spPr>
        <p:txBody>
          <a:bodyPr/>
          <a:lstStyle>
            <a:lvl1pPr>
              <a:defRPr b="1" u="none" cap="none" spc="0">
                <a:ln w="18415" cmpd="sng">
                  <a:noFill/>
                  <a:prstDash val="solid"/>
                </a:ln>
                <a:solidFill>
                  <a:schemeClr val="accent3"/>
                </a:solidFill>
                <a:effectLst>
                  <a:outerShdw blurRad="63500" dir="3600000" algn="tl" rotWithShape="0">
                    <a:srgbClr val="000000">
                      <a:alpha val="70000"/>
                    </a:srgbClr>
                  </a:outerShdw>
                </a:effectLst>
              </a:defRPr>
            </a:lvl1pPr>
          </a:lstStyle>
          <a:p>
            <a:r>
              <a:rPr lang="tr-TR" smtClean="0"/>
              <a:t>Click to edit Master title style</a:t>
            </a:r>
            <a:endParaRPr lang="es-ES" dirty="0"/>
          </a:p>
        </p:txBody>
      </p:sp>
      <p:sp>
        <p:nvSpPr>
          <p:cNvPr id="5" name="Rectangle 7"/>
          <p:cNvSpPr>
            <a:spLocks noGrp="1" noChangeArrowheads="1"/>
          </p:cNvSpPr>
          <p:nvPr>
            <p:ph type="sldNum" sz="quarter" idx="10"/>
          </p:nvPr>
        </p:nvSpPr>
        <p:spPr>
          <a:ln/>
        </p:spPr>
        <p:txBody>
          <a:bodyPr/>
          <a:lstStyle>
            <a:lvl1pPr>
              <a:defRPr/>
            </a:lvl1pPr>
          </a:lstStyle>
          <a:p>
            <a:pPr>
              <a:defRPr/>
            </a:pPr>
            <a:fld id="{9D475C5A-9083-45A8-9911-77678CFBC5C5}" type="slidenum">
              <a:rPr lang="es-ES"/>
              <a:pPr>
                <a:defRPr/>
              </a:pPr>
              <a:t>‹#›</a:t>
            </a:fld>
            <a:endParaRPr lang="es-ES"/>
          </a:p>
        </p:txBody>
      </p:sp>
    </p:spTree>
    <p:extLst>
      <p:ext uri="{BB962C8B-B14F-4D97-AF65-F5344CB8AC3E}">
        <p14:creationId xmlns:p14="http://schemas.microsoft.com/office/powerpoint/2010/main" val="317455802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5"/>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68313" y="1290638"/>
            <a:ext cx="7848600" cy="9144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s-ES_tradnl" dirty="0" err="1" smtClean="0"/>
              <a:t>Contents</a:t>
            </a:r>
            <a:r>
              <a:rPr lang="es-ES_tradnl" dirty="0" smtClean="0"/>
              <a:t> of </a:t>
            </a:r>
            <a:r>
              <a:rPr lang="es-ES_tradnl" dirty="0" err="1" smtClean="0"/>
              <a:t>the</a:t>
            </a:r>
            <a:r>
              <a:rPr lang="es-ES_tradnl" dirty="0" smtClean="0"/>
              <a:t> </a:t>
            </a:r>
            <a:r>
              <a:rPr lang="es-ES_tradnl" dirty="0" err="1" smtClean="0"/>
              <a:t>document</a:t>
            </a:r>
            <a:endParaRPr lang="es-ES" dirty="0" smtClean="0"/>
          </a:p>
        </p:txBody>
      </p:sp>
      <p:sp>
        <p:nvSpPr>
          <p:cNvPr id="1031" name="Rectangle 7"/>
          <p:cNvSpPr>
            <a:spLocks noGrp="1" noChangeArrowheads="1"/>
          </p:cNvSpPr>
          <p:nvPr>
            <p:ph type="sldNum" sz="quarter" idx="4"/>
          </p:nvPr>
        </p:nvSpPr>
        <p:spPr bwMode="auto">
          <a:xfrm>
            <a:off x="4311650" y="6324600"/>
            <a:ext cx="522288"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smtClean="0">
                <a:solidFill>
                  <a:srgbClr val="3D4E84"/>
                </a:solidFill>
                <a:latin typeface="Arial" pitchFamily="34" charset="0"/>
              </a:defRPr>
            </a:lvl1pPr>
          </a:lstStyle>
          <a:p>
            <a:pPr>
              <a:defRPr/>
            </a:pPr>
            <a:fld id="{34DCDEDC-E803-48EF-A15C-FCD795D772C7}" type="slidenum">
              <a:rPr lang="es-ES"/>
              <a:pPr>
                <a:defRPr/>
              </a:pPr>
              <a:t>‹#›</a:t>
            </a:fld>
            <a:endParaRPr lang="es-ES"/>
          </a:p>
        </p:txBody>
      </p:sp>
      <p:sp>
        <p:nvSpPr>
          <p:cNvPr id="1028" name="Rectangle 9"/>
          <p:cNvSpPr>
            <a:spLocks noGrp="1" noChangeArrowheads="1"/>
          </p:cNvSpPr>
          <p:nvPr>
            <p:ph type="body" idx="1"/>
          </p:nvPr>
        </p:nvSpPr>
        <p:spPr bwMode="auto">
          <a:xfrm>
            <a:off x="533400" y="2438400"/>
            <a:ext cx="7772400" cy="342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s-ES" smtClean="0"/>
              <a:t>Click here to edit the text or change the model</a:t>
            </a:r>
          </a:p>
          <a:p>
            <a:pPr lvl="1"/>
            <a:r>
              <a:rPr lang="es-ES" smtClean="0"/>
              <a:t>Level 2</a:t>
            </a:r>
          </a:p>
          <a:p>
            <a:pPr lvl="2"/>
            <a:r>
              <a:rPr lang="es-ES" smtClean="0"/>
              <a:t>Level 3</a:t>
            </a:r>
          </a:p>
          <a:p>
            <a:pPr lvl="3"/>
            <a:r>
              <a:rPr lang="es-ES" smtClean="0"/>
              <a:t>Level 4</a:t>
            </a:r>
          </a:p>
          <a:p>
            <a:pPr lvl="4"/>
            <a:r>
              <a:rPr lang="es-ES" smtClean="0"/>
              <a:t>Level 5</a:t>
            </a:r>
          </a:p>
          <a:p>
            <a:pPr lvl="4"/>
            <a:endParaRPr lang="es-ES" smtClean="0"/>
          </a:p>
        </p:txBody>
      </p:sp>
      <p:cxnSp>
        <p:nvCxnSpPr>
          <p:cNvPr id="1029" name="AutoShape 12"/>
          <p:cNvCxnSpPr>
            <a:cxnSpLocks noChangeShapeType="1"/>
          </p:cNvCxnSpPr>
          <p:nvPr/>
        </p:nvCxnSpPr>
        <p:spPr bwMode="auto">
          <a:xfrm flipV="1">
            <a:off x="488950" y="914400"/>
            <a:ext cx="882650" cy="152400"/>
          </a:xfrm>
          <a:prstGeom prst="straightConnector1">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cxnSp>
      <p:sp>
        <p:nvSpPr>
          <p:cNvPr id="1038" name="Line 14"/>
          <p:cNvSpPr>
            <a:spLocks noChangeShapeType="1"/>
          </p:cNvSpPr>
          <p:nvPr/>
        </p:nvSpPr>
        <p:spPr bwMode="auto">
          <a:xfrm>
            <a:off x="533400" y="5867400"/>
            <a:ext cx="8229600" cy="0"/>
          </a:xfrm>
          <a:prstGeom prst="line">
            <a:avLst/>
          </a:prstGeom>
          <a:noFill/>
          <a:ln w="9525">
            <a:noFill/>
            <a:round/>
            <a:headEnd/>
            <a:tailEnd/>
          </a:ln>
          <a:effectLst/>
        </p:spPr>
        <p:txBody>
          <a:bodyPr anchor="ctr"/>
          <a:lstStyle/>
          <a:p>
            <a:pPr algn="ctr">
              <a:defRPr/>
            </a:pPr>
            <a:endParaRPr lang="es-ES">
              <a:effectLst>
                <a:outerShdw blurRad="38100" dist="38100" dir="2700000" algn="tl">
                  <a:srgbClr val="000000">
                    <a:alpha val="43137"/>
                  </a:srgbClr>
                </a:outerShdw>
              </a:effectLst>
              <a:ea typeface="+mn-ea"/>
            </a:endParaRPr>
          </a:p>
        </p:txBody>
      </p:sp>
      <p:sp>
        <p:nvSpPr>
          <p:cNvPr id="1040" name="Line 16"/>
          <p:cNvSpPr>
            <a:spLocks noChangeShapeType="1"/>
          </p:cNvSpPr>
          <p:nvPr/>
        </p:nvSpPr>
        <p:spPr bwMode="auto">
          <a:xfrm flipV="1">
            <a:off x="533400" y="2209800"/>
            <a:ext cx="7848600" cy="76200"/>
          </a:xfrm>
          <a:prstGeom prst="line">
            <a:avLst/>
          </a:prstGeom>
          <a:noFill/>
          <a:ln w="9525">
            <a:noFill/>
            <a:round/>
            <a:headEnd/>
            <a:tailEnd/>
          </a:ln>
          <a:effectLst/>
        </p:spPr>
        <p:txBody>
          <a:bodyPr anchor="ctr"/>
          <a:lstStyle/>
          <a:p>
            <a:pPr algn="ctr">
              <a:defRPr/>
            </a:pPr>
            <a:endParaRPr lang="es-ES">
              <a:effectLst>
                <a:outerShdw blurRad="38100" dist="38100" dir="2700000" algn="tl">
                  <a:srgbClr val="000000">
                    <a:alpha val="43137"/>
                  </a:srgbClr>
                </a:outerShdw>
              </a:effectLst>
              <a:ea typeface="+mn-ea"/>
            </a:endParaRPr>
          </a:p>
        </p:txBody>
      </p:sp>
    </p:spTree>
  </p:cSld>
  <p:clrMap bg1="lt1" tx1="dk1" bg2="lt2" tx2="dk2" accent1="accent1" accent2="accent2" accent3="accent3" accent4="accent4" accent5="accent5" accent6="accent6" hlink="hlink" folHlink="folHlink"/>
  <p:sldLayoutIdLst>
    <p:sldLayoutId id="2147483917" r:id="rId1"/>
    <p:sldLayoutId id="2147483905" r:id="rId2"/>
    <p:sldLayoutId id="2147483906" r:id="rId3"/>
    <p:sldLayoutId id="2147483907" r:id="rId4"/>
    <p:sldLayoutId id="2147483908" r:id="rId5"/>
    <p:sldLayoutId id="2147483909" r:id="rId6"/>
    <p:sldLayoutId id="2147483910" r:id="rId7"/>
    <p:sldLayoutId id="2147483911" r:id="rId8"/>
    <p:sldLayoutId id="2147483912" r:id="rId9"/>
    <p:sldLayoutId id="2147483913" r:id="rId10"/>
    <p:sldLayoutId id="2147483914" r:id="rId11"/>
    <p:sldLayoutId id="2147483915" r:id="rId12"/>
    <p:sldLayoutId id="2147483916" r:id="rId13"/>
  </p:sldLayoutIdLst>
  <p:hf hdr="0" ftr="0" dt="0"/>
  <p:txStyles>
    <p:titleStyle>
      <a:lvl1pPr algn="ctr" rtl="0" eaLnBrk="0" fontAlgn="base" hangingPunct="0">
        <a:spcBef>
          <a:spcPct val="0"/>
        </a:spcBef>
        <a:spcAft>
          <a:spcPct val="0"/>
        </a:spcAft>
        <a:defRPr sz="2400" b="1">
          <a:ln w="19050">
            <a:noFill/>
            <a:prstDash val="solid"/>
          </a:ln>
          <a:solidFill>
            <a:srgbClr val="FA8716"/>
          </a:solidFill>
          <a:effectLst>
            <a:outerShdw blurRad="50000" dist="50800" dir="7500000" algn="tl">
              <a:srgbClr val="000000">
                <a:shade val="5000"/>
                <a:alpha val="35000"/>
              </a:srgbClr>
            </a:outerShdw>
          </a:effectLst>
          <a:latin typeface="+mj-lt"/>
          <a:ea typeface="MS PGothic" pitchFamily="34" charset="-128"/>
          <a:cs typeface="ＭＳ Ｐゴシック" charset="0"/>
        </a:defRPr>
      </a:lvl1pPr>
      <a:lvl2pPr algn="ctr" rtl="0" eaLnBrk="0" fontAlgn="base" hangingPunct="0">
        <a:spcBef>
          <a:spcPct val="0"/>
        </a:spcBef>
        <a:spcAft>
          <a:spcPct val="0"/>
        </a:spcAft>
        <a:defRPr sz="2400" b="1">
          <a:solidFill>
            <a:srgbClr val="FA8716"/>
          </a:solidFill>
          <a:effectLst>
            <a:outerShdw blurRad="38100" dist="38100" dir="2700000" algn="tl">
              <a:srgbClr val="000000"/>
            </a:outerShdw>
          </a:effectLst>
          <a:latin typeface="Arial" charset="0"/>
          <a:ea typeface="MS PGothic" pitchFamily="34" charset="-128"/>
          <a:cs typeface="ＭＳ Ｐゴシック" charset="0"/>
        </a:defRPr>
      </a:lvl2pPr>
      <a:lvl3pPr algn="ctr" rtl="0" eaLnBrk="0" fontAlgn="base" hangingPunct="0">
        <a:spcBef>
          <a:spcPct val="0"/>
        </a:spcBef>
        <a:spcAft>
          <a:spcPct val="0"/>
        </a:spcAft>
        <a:defRPr sz="2400" b="1">
          <a:solidFill>
            <a:srgbClr val="FA8716"/>
          </a:solidFill>
          <a:effectLst>
            <a:outerShdw blurRad="38100" dist="38100" dir="2700000" algn="tl">
              <a:srgbClr val="000000"/>
            </a:outerShdw>
          </a:effectLst>
          <a:latin typeface="Arial" charset="0"/>
          <a:ea typeface="MS PGothic" pitchFamily="34" charset="-128"/>
          <a:cs typeface="ＭＳ Ｐゴシック" charset="0"/>
        </a:defRPr>
      </a:lvl3pPr>
      <a:lvl4pPr algn="ctr" rtl="0" eaLnBrk="0" fontAlgn="base" hangingPunct="0">
        <a:spcBef>
          <a:spcPct val="0"/>
        </a:spcBef>
        <a:spcAft>
          <a:spcPct val="0"/>
        </a:spcAft>
        <a:defRPr sz="2400" b="1">
          <a:solidFill>
            <a:srgbClr val="FA8716"/>
          </a:solidFill>
          <a:effectLst>
            <a:outerShdw blurRad="38100" dist="38100" dir="2700000" algn="tl">
              <a:srgbClr val="000000"/>
            </a:outerShdw>
          </a:effectLst>
          <a:latin typeface="Arial" charset="0"/>
          <a:ea typeface="MS PGothic" pitchFamily="34" charset="-128"/>
          <a:cs typeface="ＭＳ Ｐゴシック" charset="0"/>
        </a:defRPr>
      </a:lvl4pPr>
      <a:lvl5pPr algn="ctr" rtl="0" eaLnBrk="0" fontAlgn="base" hangingPunct="0">
        <a:spcBef>
          <a:spcPct val="0"/>
        </a:spcBef>
        <a:spcAft>
          <a:spcPct val="0"/>
        </a:spcAft>
        <a:defRPr sz="2400" b="1">
          <a:solidFill>
            <a:srgbClr val="FA8716"/>
          </a:solidFill>
          <a:effectLst>
            <a:outerShdw blurRad="38100" dist="38100" dir="2700000" algn="tl">
              <a:srgbClr val="000000"/>
            </a:outerShdw>
          </a:effectLst>
          <a:latin typeface="Arial" charset="0"/>
          <a:ea typeface="MS PGothic" pitchFamily="34" charset="-128"/>
          <a:cs typeface="ＭＳ Ｐゴシック" charset="0"/>
        </a:defRPr>
      </a:lvl5pPr>
      <a:lvl6pPr marL="457200" algn="ctr" rtl="0" eaLnBrk="1" fontAlgn="base" hangingPunct="1">
        <a:spcBef>
          <a:spcPct val="0"/>
        </a:spcBef>
        <a:spcAft>
          <a:spcPct val="0"/>
        </a:spcAft>
        <a:defRPr sz="2400" b="1" u="sng">
          <a:solidFill>
            <a:srgbClr val="2A295C"/>
          </a:solidFill>
          <a:effectLst>
            <a:outerShdw blurRad="38100" dist="38100" dir="2700000" algn="tl">
              <a:srgbClr val="000000"/>
            </a:outerShdw>
          </a:effectLst>
          <a:latin typeface="Gill Sans MT" pitchFamily="34" charset="0"/>
        </a:defRPr>
      </a:lvl6pPr>
      <a:lvl7pPr marL="914400" algn="ctr" rtl="0" eaLnBrk="1" fontAlgn="base" hangingPunct="1">
        <a:spcBef>
          <a:spcPct val="0"/>
        </a:spcBef>
        <a:spcAft>
          <a:spcPct val="0"/>
        </a:spcAft>
        <a:defRPr sz="2400" b="1" u="sng">
          <a:solidFill>
            <a:srgbClr val="2A295C"/>
          </a:solidFill>
          <a:effectLst>
            <a:outerShdw blurRad="38100" dist="38100" dir="2700000" algn="tl">
              <a:srgbClr val="000000"/>
            </a:outerShdw>
          </a:effectLst>
          <a:latin typeface="Gill Sans MT" pitchFamily="34" charset="0"/>
        </a:defRPr>
      </a:lvl7pPr>
      <a:lvl8pPr marL="1371600" algn="ctr" rtl="0" eaLnBrk="1" fontAlgn="base" hangingPunct="1">
        <a:spcBef>
          <a:spcPct val="0"/>
        </a:spcBef>
        <a:spcAft>
          <a:spcPct val="0"/>
        </a:spcAft>
        <a:defRPr sz="2400" b="1" u="sng">
          <a:solidFill>
            <a:srgbClr val="2A295C"/>
          </a:solidFill>
          <a:effectLst>
            <a:outerShdw blurRad="38100" dist="38100" dir="2700000" algn="tl">
              <a:srgbClr val="000000"/>
            </a:outerShdw>
          </a:effectLst>
          <a:latin typeface="Gill Sans MT" pitchFamily="34" charset="0"/>
        </a:defRPr>
      </a:lvl8pPr>
      <a:lvl9pPr marL="1828800" algn="ctr" rtl="0" eaLnBrk="1" fontAlgn="base" hangingPunct="1">
        <a:spcBef>
          <a:spcPct val="0"/>
        </a:spcBef>
        <a:spcAft>
          <a:spcPct val="0"/>
        </a:spcAft>
        <a:defRPr sz="2400" b="1" u="sng">
          <a:solidFill>
            <a:srgbClr val="2A295C"/>
          </a:solidFill>
          <a:effectLst>
            <a:outerShdw blurRad="38100" dist="38100" dir="2700000" algn="tl">
              <a:srgbClr val="000000"/>
            </a:outerShdw>
          </a:effectLst>
          <a:latin typeface="Gill Sans MT" pitchFamily="34" charset="0"/>
        </a:defRPr>
      </a:lvl9pPr>
    </p:titleStyle>
    <p:bodyStyle>
      <a:lvl1pPr marL="342900" indent="-342900" algn="l" rtl="0" eaLnBrk="0" fontAlgn="base" hangingPunct="0">
        <a:spcBef>
          <a:spcPct val="20000"/>
        </a:spcBef>
        <a:spcAft>
          <a:spcPct val="0"/>
        </a:spcAft>
        <a:buClr>
          <a:srgbClr val="000066"/>
        </a:buClr>
        <a:buChar char="•"/>
        <a:defRPr sz="2000">
          <a:solidFill>
            <a:srgbClr val="3D4E84"/>
          </a:solidFill>
          <a:latin typeface="+mn-lt"/>
          <a:ea typeface="MS PGothic" pitchFamily="34" charset="-128"/>
          <a:cs typeface="ＭＳ Ｐゴシック" charset="0"/>
        </a:defRPr>
      </a:lvl1pPr>
      <a:lvl2pPr marL="742950" indent="-285750" algn="l" rtl="0" eaLnBrk="0" fontAlgn="base" hangingPunct="0">
        <a:spcBef>
          <a:spcPct val="20000"/>
        </a:spcBef>
        <a:spcAft>
          <a:spcPct val="0"/>
        </a:spcAft>
        <a:buClr>
          <a:srgbClr val="000066"/>
        </a:buClr>
        <a:buChar char="–"/>
        <a:defRPr>
          <a:solidFill>
            <a:srgbClr val="3D4E84"/>
          </a:solidFill>
          <a:latin typeface="+mn-lt"/>
          <a:ea typeface="MS PGothic" pitchFamily="34" charset="-128"/>
        </a:defRPr>
      </a:lvl2pPr>
      <a:lvl3pPr marL="1143000" indent="-228600" algn="l" rtl="0" eaLnBrk="0" fontAlgn="base" hangingPunct="0">
        <a:spcBef>
          <a:spcPct val="20000"/>
        </a:spcBef>
        <a:spcAft>
          <a:spcPct val="0"/>
        </a:spcAft>
        <a:buClr>
          <a:srgbClr val="000066"/>
        </a:buClr>
        <a:buChar char="•"/>
        <a:defRPr sz="1600">
          <a:solidFill>
            <a:srgbClr val="3D4E84"/>
          </a:solidFill>
          <a:latin typeface="+mn-lt"/>
          <a:ea typeface="MS PGothic" pitchFamily="34" charset="-128"/>
        </a:defRPr>
      </a:lvl3pPr>
      <a:lvl4pPr marL="1600200" indent="-228600" algn="l" rtl="0" eaLnBrk="0" fontAlgn="base" hangingPunct="0">
        <a:spcBef>
          <a:spcPct val="20000"/>
        </a:spcBef>
        <a:spcAft>
          <a:spcPct val="0"/>
        </a:spcAft>
        <a:buClr>
          <a:srgbClr val="000066"/>
        </a:buClr>
        <a:buChar char="–"/>
        <a:defRPr sz="1400">
          <a:solidFill>
            <a:srgbClr val="3D4E84"/>
          </a:solidFill>
          <a:latin typeface="+mn-lt"/>
          <a:ea typeface="MS PGothic" pitchFamily="34" charset="-128"/>
        </a:defRPr>
      </a:lvl4pPr>
      <a:lvl5pPr marL="2057400" indent="-228600" algn="l" rtl="0" eaLnBrk="0" fontAlgn="base" hangingPunct="0">
        <a:spcBef>
          <a:spcPct val="20000"/>
        </a:spcBef>
        <a:spcAft>
          <a:spcPct val="0"/>
        </a:spcAft>
        <a:buClr>
          <a:srgbClr val="000066"/>
        </a:buClr>
        <a:buChar char="»"/>
        <a:defRPr sz="1400">
          <a:solidFill>
            <a:srgbClr val="3D4E84"/>
          </a:solidFill>
          <a:latin typeface="+mn-lt"/>
          <a:ea typeface="MS PGothic" pitchFamily="34" charset="-128"/>
        </a:defRPr>
      </a:lvl5pPr>
      <a:lvl6pPr marL="2514600" indent="-228600" algn="l" rtl="0" eaLnBrk="1" fontAlgn="base" hangingPunct="1">
        <a:spcBef>
          <a:spcPct val="20000"/>
        </a:spcBef>
        <a:spcAft>
          <a:spcPct val="0"/>
        </a:spcAft>
        <a:buClr>
          <a:srgbClr val="000066"/>
        </a:buClr>
        <a:buChar char="»"/>
        <a:defRPr sz="1400">
          <a:solidFill>
            <a:srgbClr val="000066"/>
          </a:solidFill>
          <a:latin typeface="+mn-lt"/>
        </a:defRPr>
      </a:lvl6pPr>
      <a:lvl7pPr marL="2971800" indent="-228600" algn="l" rtl="0" eaLnBrk="1" fontAlgn="base" hangingPunct="1">
        <a:spcBef>
          <a:spcPct val="20000"/>
        </a:spcBef>
        <a:spcAft>
          <a:spcPct val="0"/>
        </a:spcAft>
        <a:buClr>
          <a:srgbClr val="000066"/>
        </a:buClr>
        <a:buChar char="»"/>
        <a:defRPr sz="1400">
          <a:solidFill>
            <a:srgbClr val="000066"/>
          </a:solidFill>
          <a:latin typeface="+mn-lt"/>
        </a:defRPr>
      </a:lvl7pPr>
      <a:lvl8pPr marL="3429000" indent="-228600" algn="l" rtl="0" eaLnBrk="1" fontAlgn="base" hangingPunct="1">
        <a:spcBef>
          <a:spcPct val="20000"/>
        </a:spcBef>
        <a:spcAft>
          <a:spcPct val="0"/>
        </a:spcAft>
        <a:buClr>
          <a:srgbClr val="000066"/>
        </a:buClr>
        <a:buChar char="»"/>
        <a:defRPr sz="1400">
          <a:solidFill>
            <a:srgbClr val="000066"/>
          </a:solidFill>
          <a:latin typeface="+mn-lt"/>
        </a:defRPr>
      </a:lvl8pPr>
      <a:lvl9pPr marL="3886200" indent="-228600" algn="l" rtl="0" eaLnBrk="1" fontAlgn="base" hangingPunct="1">
        <a:spcBef>
          <a:spcPct val="20000"/>
        </a:spcBef>
        <a:spcAft>
          <a:spcPct val="0"/>
        </a:spcAft>
        <a:buClr>
          <a:srgbClr val="000066"/>
        </a:buClr>
        <a:buChar char="»"/>
        <a:defRPr sz="1400">
          <a:solidFill>
            <a:srgbClr val="000066"/>
          </a:solidFill>
          <a:latin typeface="+mn-lt"/>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themeOverride" Target="../theme/themeOverride1.xml"/><Relationship Id="rId4" Type="http://schemas.openxmlformats.org/officeDocument/2006/relationships/image" Target="../media/image10.jpeg"/></Relationships>
</file>

<file path=ppt/slides/_rels/slide1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2971800"/>
            <a:ext cx="8426450" cy="1897063"/>
          </a:xfrm>
        </p:spPr>
        <p:txBody>
          <a:bodyPr/>
          <a:lstStyle/>
          <a:p>
            <a:pPr algn="ctr" eaLnBrk="1" hangingPunct="1">
              <a:defRPr/>
            </a:pPr>
            <a:r>
              <a:rPr lang="tr-TR" kern="1200" dirty="0" smtClean="0">
                <a:solidFill>
                  <a:srgbClr val="FF9600"/>
                </a:solidFill>
                <a:latin typeface="Arial" pitchFamily="34" charset="0"/>
                <a:ea typeface="+mn-ea"/>
                <a:cs typeface="Arial" pitchFamily="34" charset="0"/>
              </a:rPr>
              <a:t>HRDOP IN IMPLEMENTATION</a:t>
            </a:r>
            <a:br>
              <a:rPr lang="tr-TR" kern="1200" dirty="0" smtClean="0">
                <a:solidFill>
                  <a:srgbClr val="FF9600"/>
                </a:solidFill>
                <a:latin typeface="Arial" pitchFamily="34" charset="0"/>
                <a:ea typeface="+mn-ea"/>
                <a:cs typeface="Arial" pitchFamily="34" charset="0"/>
              </a:rPr>
            </a:br>
            <a:r>
              <a:rPr lang="tr-TR" kern="1200" dirty="0" smtClean="0">
                <a:solidFill>
                  <a:srgbClr val="FF9600"/>
                </a:solidFill>
                <a:latin typeface="Arial" pitchFamily="34" charset="0"/>
                <a:ea typeface="+mn-ea"/>
                <a:cs typeface="Arial" pitchFamily="34" charset="0"/>
              </a:rPr>
              <a:t/>
            </a:r>
            <a:br>
              <a:rPr lang="tr-TR" kern="1200" dirty="0" smtClean="0">
                <a:solidFill>
                  <a:srgbClr val="FF9600"/>
                </a:solidFill>
                <a:latin typeface="Arial" pitchFamily="34" charset="0"/>
                <a:ea typeface="+mn-ea"/>
                <a:cs typeface="Arial" pitchFamily="34" charset="0"/>
              </a:rPr>
            </a:br>
            <a:r>
              <a:rPr lang="tr-TR" sz="2800" kern="1200" dirty="0" err="1" smtClean="0">
                <a:solidFill>
                  <a:srgbClr val="FF9600"/>
                </a:solidFill>
                <a:latin typeface="Arial" pitchFamily="34" charset="0"/>
                <a:ea typeface="+mn-ea"/>
                <a:cs typeface="Arial" pitchFamily="34" charset="0"/>
              </a:rPr>
              <a:t>Quick</a:t>
            </a:r>
            <a:r>
              <a:rPr lang="tr-TR" sz="2800" kern="1200" dirty="0" smtClean="0">
                <a:solidFill>
                  <a:srgbClr val="FF9600"/>
                </a:solidFill>
                <a:latin typeface="Arial" pitchFamily="34" charset="0"/>
                <a:ea typeface="+mn-ea"/>
                <a:cs typeface="Arial" pitchFamily="34" charset="0"/>
              </a:rPr>
              <a:t> </a:t>
            </a:r>
            <a:r>
              <a:rPr lang="tr-TR" sz="2800" kern="1200" dirty="0" err="1" smtClean="0">
                <a:solidFill>
                  <a:srgbClr val="FF9600"/>
                </a:solidFill>
                <a:latin typeface="Arial" pitchFamily="34" charset="0"/>
                <a:ea typeface="+mn-ea"/>
                <a:cs typeface="Arial" pitchFamily="34" charset="0"/>
              </a:rPr>
              <a:t>Summary</a:t>
            </a:r>
            <a:r>
              <a:rPr lang="tr-TR" sz="2800" kern="1200" dirty="0" smtClean="0">
                <a:solidFill>
                  <a:srgbClr val="FF9600"/>
                </a:solidFill>
                <a:latin typeface="Arial" pitchFamily="34" charset="0"/>
                <a:ea typeface="+mn-ea"/>
                <a:cs typeface="Arial" pitchFamily="34" charset="0"/>
              </a:rPr>
              <a:t> of </a:t>
            </a:r>
            <a:r>
              <a:rPr lang="tr-TR" sz="2800" kern="1200" dirty="0" err="1" smtClean="0">
                <a:solidFill>
                  <a:srgbClr val="FF9600"/>
                </a:solidFill>
                <a:latin typeface="Arial" pitchFamily="34" charset="0"/>
                <a:ea typeface="+mn-ea"/>
                <a:cs typeface="Arial" pitchFamily="34" charset="0"/>
              </a:rPr>
              <a:t>Achievements</a:t>
            </a:r>
            <a:endParaRPr lang="en-US" sz="2800" kern="1200" dirty="0">
              <a:solidFill>
                <a:srgbClr val="FF9600"/>
              </a:solidFill>
              <a:latin typeface="Arial" pitchFamily="34" charset="0"/>
              <a:ea typeface="+mn-ea"/>
              <a:cs typeface="Arial" pitchFamily="34" charset="0"/>
            </a:endParaRPr>
          </a:p>
        </p:txBody>
      </p:sp>
      <p:sp>
        <p:nvSpPr>
          <p:cNvPr id="4" name="1 Título"/>
          <p:cNvSpPr txBox="1">
            <a:spLocks/>
          </p:cNvSpPr>
          <p:nvPr/>
        </p:nvSpPr>
        <p:spPr bwMode="auto">
          <a:xfrm>
            <a:off x="180975" y="6381750"/>
            <a:ext cx="8778875" cy="360363"/>
          </a:xfrm>
          <a:prstGeom prst="rect">
            <a:avLst/>
          </a:prstGeom>
          <a:noFill/>
          <a:ln w="9525">
            <a:noFill/>
            <a:miter lim="800000"/>
            <a:headEnd/>
            <a:tailEnd/>
          </a:ln>
          <a:effectLst/>
        </p:spPr>
        <p:txBody>
          <a:bodyPr/>
          <a:lstStyle>
            <a:lvl1pPr eaLnBrk="0" hangingPunct="0">
              <a:defRPr sz="3200" b="1">
                <a:solidFill>
                  <a:srgbClr val="000066"/>
                </a:solidFill>
                <a:latin typeface="Times New Roman" pitchFamily="18" charset="0"/>
                <a:ea typeface="MS PGothic" pitchFamily="34" charset="-128"/>
              </a:defRPr>
            </a:lvl1pPr>
            <a:lvl2pPr marL="742950" indent="-285750" eaLnBrk="0" hangingPunct="0">
              <a:defRPr sz="3200" b="1">
                <a:solidFill>
                  <a:srgbClr val="000066"/>
                </a:solidFill>
                <a:latin typeface="Times New Roman" pitchFamily="18" charset="0"/>
                <a:ea typeface="MS PGothic" pitchFamily="34" charset="-128"/>
              </a:defRPr>
            </a:lvl2pPr>
            <a:lvl3pPr marL="1143000" indent="-228600" eaLnBrk="0" hangingPunct="0">
              <a:defRPr sz="3200" b="1">
                <a:solidFill>
                  <a:srgbClr val="000066"/>
                </a:solidFill>
                <a:latin typeface="Times New Roman" pitchFamily="18" charset="0"/>
                <a:ea typeface="MS PGothic" pitchFamily="34" charset="-128"/>
              </a:defRPr>
            </a:lvl3pPr>
            <a:lvl4pPr marL="1600200" indent="-228600" eaLnBrk="0" hangingPunct="0">
              <a:defRPr sz="3200" b="1">
                <a:solidFill>
                  <a:srgbClr val="000066"/>
                </a:solidFill>
                <a:latin typeface="Times New Roman" pitchFamily="18" charset="0"/>
                <a:ea typeface="MS PGothic" pitchFamily="34" charset="-128"/>
              </a:defRPr>
            </a:lvl4pPr>
            <a:lvl5pPr marL="2057400" indent="-228600" eaLnBrk="0" hangingPunct="0">
              <a:defRPr sz="3200" b="1">
                <a:solidFill>
                  <a:srgbClr val="000066"/>
                </a:solidFill>
                <a:latin typeface="Times New Roman" pitchFamily="18" charset="0"/>
                <a:ea typeface="MS PGothic" pitchFamily="34" charset="-128"/>
              </a:defRPr>
            </a:lvl5pPr>
            <a:lvl6pPr marL="2514600" indent="-228600" eaLnBrk="0" fontAlgn="base" hangingPunct="0">
              <a:spcBef>
                <a:spcPct val="0"/>
              </a:spcBef>
              <a:spcAft>
                <a:spcPct val="0"/>
              </a:spcAft>
              <a:defRPr sz="3200" b="1">
                <a:solidFill>
                  <a:srgbClr val="000066"/>
                </a:solidFill>
                <a:latin typeface="Times New Roman" pitchFamily="18" charset="0"/>
                <a:ea typeface="MS PGothic" pitchFamily="34" charset="-128"/>
              </a:defRPr>
            </a:lvl6pPr>
            <a:lvl7pPr marL="2971800" indent="-228600" eaLnBrk="0" fontAlgn="base" hangingPunct="0">
              <a:spcBef>
                <a:spcPct val="0"/>
              </a:spcBef>
              <a:spcAft>
                <a:spcPct val="0"/>
              </a:spcAft>
              <a:defRPr sz="3200" b="1">
                <a:solidFill>
                  <a:srgbClr val="000066"/>
                </a:solidFill>
                <a:latin typeface="Times New Roman" pitchFamily="18" charset="0"/>
                <a:ea typeface="MS PGothic" pitchFamily="34" charset="-128"/>
              </a:defRPr>
            </a:lvl7pPr>
            <a:lvl8pPr marL="3429000" indent="-228600" eaLnBrk="0" fontAlgn="base" hangingPunct="0">
              <a:spcBef>
                <a:spcPct val="0"/>
              </a:spcBef>
              <a:spcAft>
                <a:spcPct val="0"/>
              </a:spcAft>
              <a:defRPr sz="3200" b="1">
                <a:solidFill>
                  <a:srgbClr val="000066"/>
                </a:solidFill>
                <a:latin typeface="Times New Roman" pitchFamily="18" charset="0"/>
                <a:ea typeface="MS PGothic" pitchFamily="34" charset="-128"/>
              </a:defRPr>
            </a:lvl8pPr>
            <a:lvl9pPr marL="3886200" indent="-228600" eaLnBrk="0" fontAlgn="base" hangingPunct="0">
              <a:spcBef>
                <a:spcPct val="0"/>
              </a:spcBef>
              <a:spcAft>
                <a:spcPct val="0"/>
              </a:spcAft>
              <a:defRPr sz="3200" b="1">
                <a:solidFill>
                  <a:srgbClr val="000066"/>
                </a:solidFill>
                <a:latin typeface="Times New Roman" pitchFamily="18" charset="0"/>
                <a:ea typeface="MS PGothic" pitchFamily="34" charset="-128"/>
              </a:defRPr>
            </a:lvl9pPr>
          </a:lstStyle>
          <a:p>
            <a:pPr algn="ctr" eaLnBrk="1" hangingPunct="1">
              <a:defRPr/>
            </a:pPr>
            <a:r>
              <a:rPr lang="tr-TR" sz="1600" dirty="0" smtClean="0">
                <a:solidFill>
                  <a:schemeClr val="tx1"/>
                </a:solidFill>
                <a:effectLst>
                  <a:outerShdw blurRad="38100" dist="38100" dir="2700000" algn="tl">
                    <a:srgbClr val="C0C0C0"/>
                  </a:outerShdw>
                </a:effectLst>
                <a:latin typeface="Arial" pitchFamily="34" charset="0"/>
              </a:rPr>
              <a:t>16.06.2015</a:t>
            </a:r>
            <a:endParaRPr lang="es-ES" sz="1600" dirty="0">
              <a:solidFill>
                <a:schemeClr val="tx1"/>
              </a:solidFill>
              <a:effectLst>
                <a:outerShdw blurRad="38100" dist="38100" dir="2700000" algn="tl">
                  <a:srgbClr val="C0C0C0"/>
                </a:outerShdw>
              </a:effectLst>
              <a:latin typeface="Arial" pitchFamily="34" charset="0"/>
            </a:endParaRPr>
          </a:p>
        </p:txBody>
      </p:sp>
      <p:pic>
        <p:nvPicPr>
          <p:cNvPr id="7170" name="Picture 2" descr="C:\Users\huseyin.tangurek\Pictures\Resim1.png"/>
          <p:cNvPicPr>
            <a:picLocks noChangeAspect="1" noChangeArrowheads="1"/>
          </p:cNvPicPr>
          <p:nvPr/>
        </p:nvPicPr>
        <p:blipFill>
          <a:blip r:embed="rId2">
            <a:duotone>
              <a:schemeClr val="accent3">
                <a:shade val="45000"/>
                <a:satMod val="135000"/>
              </a:schemeClr>
              <a:prstClr val="white"/>
            </a:duotone>
            <a:extLst>
              <a:ext uri="{BEBA8EAE-BF5A-486C-A8C5-ECC9F3942E4B}">
                <a14:imgProps xmlns:a14="http://schemas.microsoft.com/office/drawing/2010/main">
                  <a14:imgLayer r:embed="rId3">
                    <a14:imgEffect>
                      <a14:artisticGlowDiffused/>
                    </a14:imgEffect>
                  </a14:imgLayer>
                </a14:imgProps>
              </a:ext>
              <a:ext uri="{28A0092B-C50C-407E-A947-70E740481C1C}">
                <a14:useLocalDpi xmlns:a14="http://schemas.microsoft.com/office/drawing/2010/main" val="0"/>
              </a:ext>
            </a:extLst>
          </a:blip>
          <a:srcRect/>
          <a:stretch>
            <a:fillRect/>
          </a:stretch>
        </p:blipFill>
        <p:spPr bwMode="auto">
          <a:xfrm>
            <a:off x="5337175" y="5026025"/>
            <a:ext cx="3516313" cy="785813"/>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68313" y="1138238"/>
            <a:ext cx="7848600" cy="914400"/>
          </a:xfrm>
        </p:spPr>
        <p:txBody>
          <a:bodyPr/>
          <a:lstStyle/>
          <a:p>
            <a:r>
              <a:rPr lang="tr-TR" sz="2000" dirty="0" err="1"/>
              <a:t>Supply</a:t>
            </a:r>
            <a:r>
              <a:rPr lang="tr-TR" sz="2000" dirty="0"/>
              <a:t> </a:t>
            </a:r>
            <a:r>
              <a:rPr lang="tr-TR" sz="2000" dirty="0" err="1"/>
              <a:t>for</a:t>
            </a:r>
            <a:r>
              <a:rPr lang="tr-TR" sz="2000" dirty="0"/>
              <a:t> </a:t>
            </a:r>
            <a:r>
              <a:rPr lang="tr-TR" sz="2000" dirty="0" err="1"/>
              <a:t>Increasing</a:t>
            </a:r>
            <a:r>
              <a:rPr lang="tr-TR" sz="2000" dirty="0"/>
              <a:t> </a:t>
            </a:r>
            <a:r>
              <a:rPr lang="tr-TR" sz="2000" dirty="0" err="1"/>
              <a:t>Enrollment</a:t>
            </a:r>
            <a:r>
              <a:rPr lang="tr-TR" sz="2000" dirty="0"/>
              <a:t> </a:t>
            </a:r>
            <a:r>
              <a:rPr lang="tr-TR" sz="2000" dirty="0" err="1"/>
              <a:t>Rates</a:t>
            </a:r>
            <a:r>
              <a:rPr lang="tr-TR" sz="2000" dirty="0"/>
              <a:t> </a:t>
            </a:r>
            <a:r>
              <a:rPr lang="tr-TR" sz="2000" dirty="0" err="1"/>
              <a:t>Especially</a:t>
            </a:r>
            <a:r>
              <a:rPr lang="tr-TR" sz="2000" dirty="0"/>
              <a:t> </a:t>
            </a:r>
            <a:r>
              <a:rPr lang="tr-TR" sz="2000" dirty="0" err="1"/>
              <a:t>for</a:t>
            </a:r>
            <a:r>
              <a:rPr lang="tr-TR" sz="2000" dirty="0"/>
              <a:t> </a:t>
            </a:r>
            <a:r>
              <a:rPr lang="tr-TR" sz="2000" dirty="0" err="1"/>
              <a:t>Girls</a:t>
            </a:r>
            <a:r>
              <a:rPr lang="tr-TR" sz="2000" dirty="0"/>
              <a:t> </a:t>
            </a:r>
            <a:r>
              <a:rPr lang="tr-TR" sz="2000" dirty="0" err="1"/>
              <a:t>Operation</a:t>
            </a:r>
            <a:r>
              <a:rPr lang="tr-TR" sz="2000" dirty="0"/>
              <a:t> II</a:t>
            </a:r>
            <a:endParaRPr lang="en-US" sz="2000" dirty="0"/>
          </a:p>
        </p:txBody>
      </p:sp>
      <p:sp>
        <p:nvSpPr>
          <p:cNvPr id="3" name="İçerik Yer Tutucusu 2"/>
          <p:cNvSpPr>
            <a:spLocks noGrp="1"/>
          </p:cNvSpPr>
          <p:nvPr>
            <p:ph idx="1"/>
          </p:nvPr>
        </p:nvSpPr>
        <p:spPr>
          <a:xfrm>
            <a:off x="590551" y="2670115"/>
            <a:ext cx="7772400" cy="3790950"/>
          </a:xfrm>
        </p:spPr>
        <p:txBody>
          <a:bodyPr/>
          <a:lstStyle/>
          <a:p>
            <a:pPr algn="just">
              <a:buFont typeface="Arial" charset="0"/>
              <a:buChar char="•"/>
            </a:pPr>
            <a:r>
              <a:rPr lang="tr-TR" sz="1600" dirty="0" err="1" smtClean="0"/>
              <a:t>The</a:t>
            </a:r>
            <a:r>
              <a:rPr lang="tr-TR" sz="1600" dirty="0" smtClean="0"/>
              <a:t> </a:t>
            </a:r>
            <a:r>
              <a:rPr lang="tr-TR" sz="1600" dirty="0"/>
              <a:t>Project Budget is € 2.569.968.</a:t>
            </a:r>
          </a:p>
          <a:p>
            <a:pPr algn="just">
              <a:buFont typeface="Arial" charset="0"/>
              <a:buChar char="•"/>
            </a:pPr>
            <a:r>
              <a:rPr lang="tr-TR" sz="1600" dirty="0" err="1"/>
              <a:t>The</a:t>
            </a:r>
            <a:r>
              <a:rPr lang="tr-TR" sz="1600" dirty="0"/>
              <a:t> main </a:t>
            </a:r>
            <a:r>
              <a:rPr lang="tr-TR" sz="1600" dirty="0" err="1"/>
              <a:t>purpose</a:t>
            </a:r>
            <a:r>
              <a:rPr lang="tr-TR" sz="1600" dirty="0"/>
              <a:t> is </a:t>
            </a:r>
            <a:r>
              <a:rPr lang="tr-TR" sz="1600" dirty="0" err="1"/>
              <a:t>to</a:t>
            </a:r>
            <a:r>
              <a:rPr lang="tr-TR" sz="1600" dirty="0"/>
              <a:t> </a:t>
            </a:r>
            <a:r>
              <a:rPr lang="tr-TR" sz="1600" dirty="0" err="1"/>
              <a:t>provide</a:t>
            </a:r>
            <a:r>
              <a:rPr lang="tr-TR" sz="1600" dirty="0"/>
              <a:t> </a:t>
            </a:r>
            <a:r>
              <a:rPr lang="en-US" sz="1600" dirty="0"/>
              <a:t>needed </a:t>
            </a:r>
            <a:r>
              <a:rPr lang="en-US" sz="1600" dirty="0" err="1"/>
              <a:t>equipments</a:t>
            </a:r>
            <a:r>
              <a:rPr lang="en-US" sz="1600" dirty="0"/>
              <a:t> in the pilot provinces for secondary education institutions especially those for girls are contributed to girls’ schooling and quality education.</a:t>
            </a:r>
            <a:endParaRPr lang="tr-TR" sz="1600" dirty="0"/>
          </a:p>
          <a:p>
            <a:r>
              <a:rPr lang="en-US" sz="1600" dirty="0"/>
              <a:t>The</a:t>
            </a:r>
            <a:r>
              <a:rPr lang="tr-TR" sz="1600" dirty="0"/>
              <a:t> </a:t>
            </a:r>
            <a:r>
              <a:rPr lang="tr-TR" sz="1600" dirty="0" err="1"/>
              <a:t>Provisional</a:t>
            </a:r>
            <a:r>
              <a:rPr lang="tr-TR" sz="1600" dirty="0"/>
              <a:t> </a:t>
            </a:r>
            <a:r>
              <a:rPr lang="tr-TR" sz="1600" dirty="0" err="1"/>
              <a:t>Acceptance</a:t>
            </a:r>
            <a:r>
              <a:rPr lang="tr-TR" sz="1600" dirty="0"/>
              <a:t> </a:t>
            </a:r>
            <a:r>
              <a:rPr lang="tr-TR" sz="1600" dirty="0" err="1"/>
              <a:t>Certificates</a:t>
            </a:r>
            <a:r>
              <a:rPr lang="en-US" sz="1600" dirty="0"/>
              <a:t> </a:t>
            </a:r>
            <a:r>
              <a:rPr lang="tr-TR" sz="1600" dirty="0"/>
              <a:t>of </a:t>
            </a:r>
            <a:r>
              <a:rPr lang="tr-TR" sz="1600" dirty="0" err="1"/>
              <a:t>the</a:t>
            </a:r>
            <a:r>
              <a:rPr lang="tr-TR" sz="1600" dirty="0"/>
              <a:t> </a:t>
            </a:r>
            <a:r>
              <a:rPr lang="tr-TR" sz="1600" dirty="0" err="1"/>
              <a:t>below</a:t>
            </a:r>
            <a:r>
              <a:rPr lang="tr-TR" sz="1600" dirty="0"/>
              <a:t> </a:t>
            </a:r>
            <a:r>
              <a:rPr lang="tr-TR" sz="1600" dirty="0" err="1"/>
              <a:t>mentioned</a:t>
            </a:r>
            <a:r>
              <a:rPr lang="tr-TR" sz="1600" dirty="0"/>
              <a:t> </a:t>
            </a:r>
            <a:r>
              <a:rPr lang="tr-TR" sz="1600" dirty="0" err="1"/>
              <a:t>lots</a:t>
            </a:r>
            <a:r>
              <a:rPr lang="tr-TR" sz="1600" dirty="0"/>
              <a:t> </a:t>
            </a:r>
            <a:r>
              <a:rPr lang="tr-TR" sz="1600" dirty="0" err="1"/>
              <a:t>were</a:t>
            </a:r>
            <a:r>
              <a:rPr lang="tr-TR" sz="1600" dirty="0"/>
              <a:t> </a:t>
            </a:r>
            <a:r>
              <a:rPr lang="tr-TR" sz="1600" dirty="0" err="1"/>
              <a:t>approved</a:t>
            </a:r>
            <a:r>
              <a:rPr lang="tr-TR" sz="1600" dirty="0"/>
              <a:t> as </a:t>
            </a:r>
            <a:r>
              <a:rPr lang="tr-TR" sz="1600" dirty="0" err="1"/>
              <a:t>follows</a:t>
            </a:r>
            <a:r>
              <a:rPr lang="tr-TR" sz="1600" dirty="0"/>
              <a:t>; </a:t>
            </a:r>
          </a:p>
          <a:p>
            <a:pPr marL="0" indent="0">
              <a:buNone/>
            </a:pPr>
            <a:r>
              <a:rPr lang="tr-TR" sz="1600" dirty="0"/>
              <a:t>	</a:t>
            </a:r>
            <a:r>
              <a:rPr lang="en-US" sz="1200" dirty="0"/>
              <a:t>Lot 1-Soft furniture</a:t>
            </a:r>
            <a:r>
              <a:rPr lang="tr-TR" sz="1200" dirty="0"/>
              <a:t> – 14.04.2015	   </a:t>
            </a:r>
          </a:p>
          <a:p>
            <a:pPr marL="0" indent="0">
              <a:buNone/>
            </a:pPr>
            <a:r>
              <a:rPr lang="tr-TR" sz="1200" dirty="0"/>
              <a:t>	</a:t>
            </a:r>
            <a:r>
              <a:rPr lang="en-US" sz="1200" dirty="0"/>
              <a:t>Lot </a:t>
            </a:r>
            <a:r>
              <a:rPr lang="en-US" sz="1200" dirty="0" smtClean="0"/>
              <a:t>2-</a:t>
            </a:r>
            <a:r>
              <a:rPr lang="tr-TR" sz="1200" dirty="0" smtClean="0"/>
              <a:t> </a:t>
            </a:r>
            <a:r>
              <a:rPr lang="en-US" sz="1200" dirty="0" smtClean="0"/>
              <a:t>IT </a:t>
            </a:r>
            <a:r>
              <a:rPr lang="en-US" sz="1200" dirty="0"/>
              <a:t>equipment</a:t>
            </a:r>
            <a:r>
              <a:rPr lang="tr-TR" sz="1200" dirty="0"/>
              <a:t> – 05.02.2015</a:t>
            </a:r>
          </a:p>
          <a:p>
            <a:pPr marL="0" indent="0">
              <a:buNone/>
            </a:pPr>
            <a:r>
              <a:rPr lang="tr-TR" sz="1200" dirty="0"/>
              <a:t>	</a:t>
            </a:r>
            <a:r>
              <a:rPr lang="en-US" sz="1200" dirty="0"/>
              <a:t>Lot </a:t>
            </a:r>
            <a:r>
              <a:rPr lang="en-US" sz="1200" dirty="0" smtClean="0"/>
              <a:t>3-</a:t>
            </a:r>
            <a:r>
              <a:rPr lang="tr-TR" sz="1200" dirty="0" smtClean="0"/>
              <a:t> </a:t>
            </a:r>
            <a:r>
              <a:rPr lang="en-US" sz="1200" dirty="0" smtClean="0"/>
              <a:t>Industrial </a:t>
            </a:r>
            <a:r>
              <a:rPr lang="en-US" sz="1200" dirty="0"/>
              <a:t>cooking and cleaning equipment</a:t>
            </a:r>
            <a:r>
              <a:rPr lang="tr-TR" sz="1200" dirty="0"/>
              <a:t> – 29.12.2014 </a:t>
            </a:r>
          </a:p>
          <a:p>
            <a:pPr marL="0" indent="0">
              <a:buNone/>
            </a:pPr>
            <a:r>
              <a:rPr lang="tr-TR" sz="1200" dirty="0"/>
              <a:t>	</a:t>
            </a:r>
            <a:r>
              <a:rPr lang="en-US" sz="1200" dirty="0"/>
              <a:t>Lot </a:t>
            </a:r>
            <a:r>
              <a:rPr lang="en-US" sz="1200" dirty="0" smtClean="0"/>
              <a:t>4-</a:t>
            </a:r>
            <a:r>
              <a:rPr lang="tr-TR" sz="1200" dirty="0" smtClean="0"/>
              <a:t> </a:t>
            </a:r>
            <a:r>
              <a:rPr lang="en-US" sz="1200" dirty="0" smtClean="0"/>
              <a:t>Recreational </a:t>
            </a:r>
            <a:r>
              <a:rPr lang="en-US" sz="1200" dirty="0"/>
              <a:t>materials</a:t>
            </a:r>
            <a:r>
              <a:rPr lang="tr-TR" sz="1200" dirty="0"/>
              <a:t> - 29.12.2014  </a:t>
            </a:r>
          </a:p>
          <a:p>
            <a:pPr marL="0" indent="0">
              <a:buNone/>
            </a:pPr>
            <a:r>
              <a:rPr lang="tr-TR" sz="1200" dirty="0"/>
              <a:t>	</a:t>
            </a:r>
            <a:r>
              <a:rPr lang="en-US" sz="1200" dirty="0"/>
              <a:t>Lot </a:t>
            </a:r>
            <a:r>
              <a:rPr lang="en-US" sz="1200" dirty="0" smtClean="0"/>
              <a:t>5-</a:t>
            </a:r>
            <a:r>
              <a:rPr lang="tr-TR" sz="1200" dirty="0" smtClean="0"/>
              <a:t> </a:t>
            </a:r>
            <a:r>
              <a:rPr lang="en-US" sz="1200" dirty="0" smtClean="0"/>
              <a:t>Furniture</a:t>
            </a:r>
            <a:r>
              <a:rPr lang="tr-TR" sz="1200" dirty="0" smtClean="0"/>
              <a:t> </a:t>
            </a:r>
            <a:r>
              <a:rPr lang="tr-TR" sz="1200" dirty="0"/>
              <a:t>– 02.04.2015</a:t>
            </a:r>
          </a:p>
          <a:p>
            <a:pPr marL="0" indent="0">
              <a:buNone/>
            </a:pPr>
            <a:r>
              <a:rPr lang="tr-TR" sz="1200" dirty="0"/>
              <a:t>	</a:t>
            </a:r>
            <a:r>
              <a:rPr lang="en-US" sz="1200" dirty="0"/>
              <a:t>Lot </a:t>
            </a:r>
            <a:r>
              <a:rPr lang="en-US" sz="1200" dirty="0" smtClean="0"/>
              <a:t>6-</a:t>
            </a:r>
            <a:r>
              <a:rPr lang="tr-TR" sz="1200" dirty="0" smtClean="0"/>
              <a:t> </a:t>
            </a:r>
            <a:r>
              <a:rPr lang="en-US" sz="1200" dirty="0" smtClean="0"/>
              <a:t>Sporting </a:t>
            </a:r>
            <a:r>
              <a:rPr lang="en-US" sz="1200" dirty="0"/>
              <a:t>goods</a:t>
            </a:r>
            <a:r>
              <a:rPr lang="tr-TR" sz="1200" dirty="0"/>
              <a:t> – 05.06.2015 </a:t>
            </a:r>
          </a:p>
          <a:p>
            <a:pPr marL="0" indent="0">
              <a:buNone/>
            </a:pPr>
            <a:r>
              <a:rPr lang="tr-TR" sz="1200" dirty="0"/>
              <a:t>	</a:t>
            </a:r>
            <a:r>
              <a:rPr lang="en-US" sz="1200" dirty="0"/>
              <a:t>Lot </a:t>
            </a:r>
            <a:r>
              <a:rPr lang="en-US" sz="1200" dirty="0" smtClean="0"/>
              <a:t>7-</a:t>
            </a:r>
            <a:r>
              <a:rPr lang="tr-TR" sz="1200" dirty="0" smtClean="0"/>
              <a:t> </a:t>
            </a:r>
            <a:r>
              <a:rPr lang="en-US" sz="1200" dirty="0" smtClean="0"/>
              <a:t>Electrical </a:t>
            </a:r>
            <a:r>
              <a:rPr lang="en-US" sz="1200" dirty="0"/>
              <a:t>appliances</a:t>
            </a:r>
            <a:r>
              <a:rPr lang="tr-TR" sz="1200" dirty="0"/>
              <a:t> – 29.12.2014</a:t>
            </a:r>
          </a:p>
          <a:p>
            <a:pPr marL="0" indent="0">
              <a:buNone/>
            </a:pPr>
            <a:r>
              <a:rPr lang="tr-TR" sz="1200" dirty="0"/>
              <a:t>	</a:t>
            </a:r>
            <a:r>
              <a:rPr lang="en-US" sz="1200" dirty="0"/>
              <a:t>Lot </a:t>
            </a:r>
            <a:r>
              <a:rPr lang="en-US" sz="1200" dirty="0" smtClean="0"/>
              <a:t>8-</a:t>
            </a:r>
            <a:r>
              <a:rPr lang="tr-TR" sz="1200" dirty="0" smtClean="0"/>
              <a:t> </a:t>
            </a:r>
            <a:r>
              <a:rPr lang="en-US" sz="1200" dirty="0" smtClean="0"/>
              <a:t>Vehicle</a:t>
            </a:r>
            <a:r>
              <a:rPr lang="tr-TR" sz="1200" dirty="0" smtClean="0"/>
              <a:t> </a:t>
            </a:r>
            <a:r>
              <a:rPr lang="tr-TR" sz="1200" dirty="0"/>
              <a:t>– 05.03.2015</a:t>
            </a:r>
          </a:p>
          <a:p>
            <a:pPr marL="0" indent="0">
              <a:buNone/>
            </a:pPr>
            <a:r>
              <a:rPr lang="tr-TR" sz="1200" dirty="0"/>
              <a:t>	</a:t>
            </a:r>
            <a:r>
              <a:rPr lang="en-US" sz="1200" dirty="0"/>
              <a:t>Lot </a:t>
            </a:r>
            <a:r>
              <a:rPr lang="en-US" sz="1200" dirty="0" smtClean="0"/>
              <a:t>9-</a:t>
            </a:r>
            <a:r>
              <a:rPr lang="tr-TR" sz="1200" dirty="0" smtClean="0"/>
              <a:t> </a:t>
            </a:r>
            <a:r>
              <a:rPr lang="en-US" sz="1200" dirty="0" smtClean="0"/>
              <a:t>Stationery </a:t>
            </a:r>
            <a:r>
              <a:rPr lang="en-US" sz="1200" dirty="0"/>
              <a:t>equipment</a:t>
            </a:r>
            <a:r>
              <a:rPr lang="tr-TR" sz="1200" dirty="0"/>
              <a:t> – 05.02.2015</a:t>
            </a:r>
            <a:endParaRPr lang="en-US" sz="1200" dirty="0"/>
          </a:p>
          <a:p>
            <a:pPr algn="just">
              <a:buFont typeface="Arial" charset="0"/>
              <a:buChar char="•"/>
            </a:pPr>
            <a:endParaRPr lang="tr-TR" sz="1600" dirty="0"/>
          </a:p>
          <a:p>
            <a:pPr algn="just">
              <a:buFont typeface="Arial" charset="0"/>
              <a:buChar char="•"/>
            </a:pPr>
            <a:endParaRPr lang="tr-TR" sz="1800" dirty="0" smtClean="0"/>
          </a:p>
          <a:p>
            <a:pPr marL="0" indent="0" algn="just">
              <a:buNone/>
            </a:pPr>
            <a:endParaRPr lang="tr-TR" dirty="0" smtClean="0"/>
          </a:p>
          <a:p>
            <a:pPr algn="just">
              <a:buFont typeface="Arial" charset="0"/>
              <a:buChar char="•"/>
            </a:pPr>
            <a:endParaRPr lang="tr-TR" dirty="0" smtClean="0"/>
          </a:p>
          <a:p>
            <a:pPr marL="0" indent="0" algn="just">
              <a:buNone/>
            </a:pPr>
            <a:endParaRPr lang="en-US" dirty="0" smtClean="0"/>
          </a:p>
        </p:txBody>
      </p:sp>
      <p:sp>
        <p:nvSpPr>
          <p:cNvPr id="4" name="Slayt Numarası Yer Tutucusu 3"/>
          <p:cNvSpPr>
            <a:spLocks noGrp="1"/>
          </p:cNvSpPr>
          <p:nvPr>
            <p:ph type="sldNum" sz="quarter" idx="10"/>
          </p:nvPr>
        </p:nvSpPr>
        <p:spPr/>
        <p:txBody>
          <a:bodyPr/>
          <a:lstStyle/>
          <a:p>
            <a:pPr>
              <a:defRPr/>
            </a:pPr>
            <a:fld id="{DFF7F424-20F0-4218-8204-035A4E01680C}" type="slidenum">
              <a:rPr lang="es-ES" smtClean="0"/>
              <a:pPr>
                <a:defRPr/>
              </a:pPr>
              <a:t>10</a:t>
            </a:fld>
            <a:endParaRPr lang="es-ES"/>
          </a:p>
        </p:txBody>
      </p:sp>
      <p:pic>
        <p:nvPicPr>
          <p:cNvPr id="5" name="Picture 2" descr="C:\Users\huseyin.tangurek\Pictures\project_logo.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30649" y="2028825"/>
            <a:ext cx="762002" cy="641289"/>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214356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z="2000" dirty="0" smtClean="0"/>
              <a:t/>
            </a:r>
            <a:br>
              <a:rPr lang="tr-TR" sz="2000" dirty="0" smtClean="0"/>
            </a:br>
            <a:r>
              <a:rPr lang="tr-TR" sz="2000" dirty="0" smtClean="0"/>
              <a:t>Direct Grant </a:t>
            </a:r>
            <a:r>
              <a:rPr lang="tr-TR" sz="2000" dirty="0" err="1" smtClean="0"/>
              <a:t>for</a:t>
            </a:r>
            <a:r>
              <a:rPr lang="tr-TR" sz="2000" dirty="0" smtClean="0"/>
              <a:t> </a:t>
            </a:r>
            <a:r>
              <a:rPr lang="en-US" sz="2000" dirty="0"/>
              <a:t>Strengthening the Impact of the Conditional Cash Transfer </a:t>
            </a:r>
            <a:r>
              <a:rPr lang="en-US" sz="2000" dirty="0" err="1"/>
              <a:t>Programme</a:t>
            </a:r>
            <a:r>
              <a:rPr lang="en-US" sz="2000" dirty="0"/>
              <a:t> in Turkey for Increasing High School Attendance</a:t>
            </a:r>
            <a:endParaRPr lang="tr-TR" sz="2000" dirty="0"/>
          </a:p>
        </p:txBody>
      </p:sp>
      <p:sp>
        <p:nvSpPr>
          <p:cNvPr id="4" name="Slayt Numarası Yer Tutucusu 3"/>
          <p:cNvSpPr>
            <a:spLocks noGrp="1"/>
          </p:cNvSpPr>
          <p:nvPr>
            <p:ph type="sldNum" sz="quarter" idx="10"/>
          </p:nvPr>
        </p:nvSpPr>
        <p:spPr/>
        <p:txBody>
          <a:bodyPr/>
          <a:lstStyle/>
          <a:p>
            <a:pPr>
              <a:defRPr/>
            </a:pPr>
            <a:fld id="{DFF7F424-20F0-4218-8204-035A4E01680C}" type="slidenum">
              <a:rPr lang="es-ES" smtClean="0"/>
              <a:pPr>
                <a:defRPr/>
              </a:pPr>
              <a:t>11</a:t>
            </a:fld>
            <a:endParaRPr lang="es-ES"/>
          </a:p>
        </p:txBody>
      </p:sp>
      <p:sp>
        <p:nvSpPr>
          <p:cNvPr id="6" name="İçerik Yer Tutucusu 5"/>
          <p:cNvSpPr>
            <a:spLocks noGrp="1"/>
          </p:cNvSpPr>
          <p:nvPr>
            <p:ph idx="1"/>
          </p:nvPr>
        </p:nvSpPr>
        <p:spPr>
          <a:xfrm>
            <a:off x="533400" y="3038475"/>
            <a:ext cx="7772400" cy="3286125"/>
          </a:xfrm>
        </p:spPr>
        <p:txBody>
          <a:bodyPr>
            <a:noAutofit/>
          </a:bodyPr>
          <a:lstStyle/>
          <a:p>
            <a:pPr algn="just"/>
            <a:r>
              <a:rPr lang="tr-TR" sz="1600" dirty="0" err="1" smtClean="0"/>
              <a:t>Operation</a:t>
            </a:r>
            <a:r>
              <a:rPr lang="tr-TR" sz="1600" dirty="0" smtClean="0"/>
              <a:t> </a:t>
            </a:r>
            <a:r>
              <a:rPr lang="tr-TR" sz="1600" dirty="0" err="1" smtClean="0"/>
              <a:t>Beneficiary</a:t>
            </a:r>
            <a:r>
              <a:rPr lang="tr-TR" sz="1600" dirty="0" smtClean="0"/>
              <a:t> is </a:t>
            </a:r>
            <a:r>
              <a:rPr lang="tr-TR" sz="1600" dirty="0" err="1" smtClean="0"/>
              <a:t>Ministry</a:t>
            </a:r>
            <a:r>
              <a:rPr lang="tr-TR" sz="1600" dirty="0" smtClean="0"/>
              <a:t> of </a:t>
            </a:r>
            <a:r>
              <a:rPr lang="tr-TR" sz="1600" dirty="0" err="1" smtClean="0"/>
              <a:t>Family</a:t>
            </a:r>
            <a:r>
              <a:rPr lang="tr-TR" sz="1600" dirty="0" smtClean="0"/>
              <a:t> </a:t>
            </a:r>
            <a:r>
              <a:rPr lang="tr-TR" sz="1600" dirty="0" err="1" smtClean="0"/>
              <a:t>and</a:t>
            </a:r>
            <a:r>
              <a:rPr lang="tr-TR" sz="1600" dirty="0" smtClean="0"/>
              <a:t> </a:t>
            </a:r>
            <a:r>
              <a:rPr lang="tr-TR" sz="1600" dirty="0" err="1" smtClean="0"/>
              <a:t>Social</a:t>
            </a:r>
            <a:r>
              <a:rPr lang="tr-TR" sz="1600" dirty="0" smtClean="0"/>
              <a:t> </a:t>
            </a:r>
            <a:r>
              <a:rPr lang="tr-TR" sz="1600" dirty="0" err="1" smtClean="0"/>
              <a:t>Affairs</a:t>
            </a:r>
            <a:endParaRPr lang="tr-TR" sz="1600" dirty="0" smtClean="0"/>
          </a:p>
          <a:p>
            <a:pPr algn="just"/>
            <a:r>
              <a:rPr lang="tr-TR" sz="1600" dirty="0" smtClean="0"/>
              <a:t>Project </a:t>
            </a:r>
            <a:r>
              <a:rPr lang="tr-TR" sz="1600" dirty="0" err="1" smtClean="0"/>
              <a:t>budget</a:t>
            </a:r>
            <a:r>
              <a:rPr lang="tr-TR" sz="1600" dirty="0" smtClean="0"/>
              <a:t> </a:t>
            </a:r>
            <a:r>
              <a:rPr lang="tr-TR" sz="1600" dirty="0"/>
              <a:t>is </a:t>
            </a:r>
            <a:r>
              <a:rPr lang="en-GB" sz="1600" dirty="0"/>
              <a:t>35.220.774 </a:t>
            </a:r>
            <a:r>
              <a:rPr lang="tr-TR" sz="1600" dirty="0"/>
              <a:t>€</a:t>
            </a:r>
          </a:p>
          <a:p>
            <a:pPr algn="just"/>
            <a:r>
              <a:rPr lang="en-US" sz="1600" dirty="0"/>
              <a:t>The </a:t>
            </a:r>
            <a:r>
              <a:rPr lang="tr-TR" sz="1600" dirty="0"/>
              <a:t>p</a:t>
            </a:r>
            <a:r>
              <a:rPr lang="en-US" sz="1600" dirty="0" err="1"/>
              <a:t>roject</a:t>
            </a:r>
            <a:r>
              <a:rPr lang="en-US" sz="1600" dirty="0"/>
              <a:t> implementation period is </a:t>
            </a:r>
            <a:r>
              <a:rPr lang="tr-TR" sz="1600" dirty="0"/>
              <a:t>15</a:t>
            </a:r>
            <a:r>
              <a:rPr lang="en-US" sz="1600" dirty="0"/>
              <a:t> months</a:t>
            </a:r>
            <a:r>
              <a:rPr lang="tr-TR" sz="1600" dirty="0"/>
              <a:t>.</a:t>
            </a:r>
          </a:p>
          <a:p>
            <a:pPr algn="just"/>
            <a:r>
              <a:rPr lang="tr-TR" sz="1600" dirty="0" err="1"/>
              <a:t>The</a:t>
            </a:r>
            <a:r>
              <a:rPr lang="tr-TR" sz="1600" dirty="0"/>
              <a:t> </a:t>
            </a:r>
            <a:r>
              <a:rPr lang="tr-TR" sz="1600" dirty="0" err="1"/>
              <a:t>contract</a:t>
            </a:r>
            <a:r>
              <a:rPr lang="tr-TR" sz="1600" dirty="0"/>
              <a:t> </a:t>
            </a:r>
            <a:r>
              <a:rPr lang="tr-TR" sz="1600" dirty="0" err="1"/>
              <a:t>signed</a:t>
            </a:r>
            <a:r>
              <a:rPr lang="tr-TR" sz="1600" dirty="0"/>
              <a:t> </a:t>
            </a:r>
            <a:r>
              <a:rPr lang="tr-TR" sz="1600" dirty="0" err="1"/>
              <a:t>and</a:t>
            </a:r>
            <a:r>
              <a:rPr lang="tr-TR" sz="1600" dirty="0"/>
              <a:t> </a:t>
            </a:r>
            <a:r>
              <a:rPr lang="tr-TR" sz="1600" dirty="0" err="1"/>
              <a:t>the</a:t>
            </a:r>
            <a:r>
              <a:rPr lang="tr-TR" sz="1600" dirty="0"/>
              <a:t> </a:t>
            </a:r>
            <a:r>
              <a:rPr lang="tr-TR" sz="1600" dirty="0" err="1"/>
              <a:t>project</a:t>
            </a:r>
            <a:r>
              <a:rPr lang="tr-TR" sz="1600" dirty="0"/>
              <a:t> </a:t>
            </a:r>
            <a:r>
              <a:rPr lang="tr-TR" sz="1600" dirty="0" err="1"/>
              <a:t>started</a:t>
            </a:r>
            <a:r>
              <a:rPr lang="tr-TR" sz="1600" dirty="0"/>
              <a:t> on 09.12.2014.</a:t>
            </a:r>
          </a:p>
          <a:p>
            <a:pPr algn="just"/>
            <a:r>
              <a:rPr lang="en-GB" sz="1600" dirty="0"/>
              <a:t>The purpose of this Operation is to provide additional financial support for increasing school attendance rates of high school students in poverty who are potential and current beneficiaries of Conditional Cash Transfer (CCT) Programme with a view to reducing the risk of early school leaving.  </a:t>
            </a:r>
            <a:endParaRPr lang="tr-TR" sz="1600" dirty="0"/>
          </a:p>
          <a:p>
            <a:pPr lvl="0" algn="just"/>
            <a:r>
              <a:rPr lang="tr-TR" sz="1600" dirty="0" err="1"/>
              <a:t>Target</a:t>
            </a:r>
            <a:r>
              <a:rPr lang="tr-TR" sz="1600" dirty="0"/>
              <a:t> </a:t>
            </a:r>
            <a:r>
              <a:rPr lang="tr-TR" sz="1600" dirty="0" err="1"/>
              <a:t>group</a:t>
            </a:r>
            <a:r>
              <a:rPr lang="tr-TR" sz="1600" dirty="0"/>
              <a:t>: </a:t>
            </a:r>
            <a:r>
              <a:rPr lang="en-US" sz="1600" dirty="0"/>
              <a:t>High school students (9th, 10th and 11th grades) who are CCT beneficiaries and potential beneficiaries of the CCT </a:t>
            </a:r>
            <a:r>
              <a:rPr lang="en-US" sz="1600" dirty="0" err="1"/>
              <a:t>programme</a:t>
            </a:r>
            <a:r>
              <a:rPr lang="en-US" sz="1600" dirty="0"/>
              <a:t> in the same grades who are early school leavers, as well as the parents (preferably mothers) of the aforementioned groups.</a:t>
            </a:r>
            <a:endParaRPr lang="tr-TR" sz="1600" dirty="0"/>
          </a:p>
          <a:p>
            <a:pPr lvl="0"/>
            <a:endParaRPr lang="tr-TR" sz="1300" dirty="0">
              <a:solidFill>
                <a:srgbClr val="FF0000"/>
              </a:solidFill>
            </a:endParaRPr>
          </a:p>
          <a:p>
            <a:endParaRPr lang="tr-TR" dirty="0" smtClean="0"/>
          </a:p>
          <a:p>
            <a:endParaRPr lang="en-US" dirty="0"/>
          </a:p>
          <a:p>
            <a:endParaRPr lang="tr-TR" dirty="0"/>
          </a:p>
        </p:txBody>
      </p:sp>
      <p:pic>
        <p:nvPicPr>
          <p:cNvPr id="2050" name="Picture 2" descr="C:\Users\huseyin.tangurek\AppData\Local\Microsoft\Windows\Temporary Internet Files\Content.Outlook\Y8779218\şey logo 2.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316913" y="1343026"/>
            <a:ext cx="613410" cy="1123950"/>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a:extLst/>
        </p:spPr>
      </p:pic>
    </p:spTree>
    <p:extLst>
      <p:ext uri="{BB962C8B-B14F-4D97-AF65-F5344CB8AC3E}">
        <p14:creationId xmlns:p14="http://schemas.microsoft.com/office/powerpoint/2010/main" val="406556765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z="2000" dirty="0" smtClean="0"/>
              <a:t/>
            </a:r>
            <a:br>
              <a:rPr lang="tr-TR" sz="2000" dirty="0" smtClean="0"/>
            </a:br>
            <a:r>
              <a:rPr lang="tr-TR" sz="2000" dirty="0"/>
              <a:t>Direct Grant </a:t>
            </a:r>
            <a:r>
              <a:rPr lang="tr-TR" sz="2000" dirty="0" err="1"/>
              <a:t>for</a:t>
            </a:r>
            <a:r>
              <a:rPr lang="tr-TR" sz="2000" dirty="0"/>
              <a:t> </a:t>
            </a:r>
            <a:r>
              <a:rPr lang="en-US" sz="2000" dirty="0"/>
              <a:t>Strengthening the Impact of the Conditional Cash Transfer Programme in Turkey for Increasing High School </a:t>
            </a:r>
            <a:r>
              <a:rPr lang="en-US" sz="2000" dirty="0" smtClean="0"/>
              <a:t>Attendance</a:t>
            </a:r>
            <a:r>
              <a:rPr lang="tr-TR" sz="2000" dirty="0" smtClean="0"/>
              <a:t> (2)</a:t>
            </a:r>
            <a:endParaRPr lang="tr-TR" sz="2000" dirty="0"/>
          </a:p>
        </p:txBody>
      </p:sp>
      <p:sp>
        <p:nvSpPr>
          <p:cNvPr id="4" name="Slayt Numarası Yer Tutucusu 3"/>
          <p:cNvSpPr>
            <a:spLocks noGrp="1"/>
          </p:cNvSpPr>
          <p:nvPr>
            <p:ph type="sldNum" sz="quarter" idx="10"/>
          </p:nvPr>
        </p:nvSpPr>
        <p:spPr/>
        <p:txBody>
          <a:bodyPr/>
          <a:lstStyle/>
          <a:p>
            <a:pPr>
              <a:defRPr/>
            </a:pPr>
            <a:fld id="{DFF7F424-20F0-4218-8204-035A4E01680C}" type="slidenum">
              <a:rPr lang="es-ES" smtClean="0"/>
              <a:pPr>
                <a:defRPr/>
              </a:pPr>
              <a:t>12</a:t>
            </a:fld>
            <a:endParaRPr lang="es-ES"/>
          </a:p>
        </p:txBody>
      </p:sp>
      <p:sp>
        <p:nvSpPr>
          <p:cNvPr id="6" name="İçerik Yer Tutucusu 5"/>
          <p:cNvSpPr>
            <a:spLocks noGrp="1"/>
          </p:cNvSpPr>
          <p:nvPr>
            <p:ph idx="1"/>
          </p:nvPr>
        </p:nvSpPr>
        <p:spPr>
          <a:xfrm>
            <a:off x="533400" y="3038476"/>
            <a:ext cx="7772400" cy="2571750"/>
          </a:xfrm>
        </p:spPr>
        <p:txBody>
          <a:bodyPr>
            <a:noAutofit/>
          </a:bodyPr>
          <a:lstStyle/>
          <a:p>
            <a:r>
              <a:rPr lang="en-GB" sz="1600" dirty="0"/>
              <a:t>In terms of implementation, </a:t>
            </a:r>
            <a:r>
              <a:rPr lang="en-US" sz="1600" dirty="0"/>
              <a:t>€ 13.752.420,00 was paid to beneficiaries in 2014 (total number of CCT high school students received payment is 229.207</a:t>
            </a:r>
            <a:r>
              <a:rPr lang="tr-TR" sz="1600" dirty="0"/>
              <a:t> (</a:t>
            </a:r>
            <a:r>
              <a:rPr lang="en-GB" sz="1600" dirty="0"/>
              <a:t>The financial incentives in Turkish Liras corresponding to 60 Euro calculated in the date of payment have been paid on 18 December 2014 for each high school CCT beneficiary through the CCT system on the condition of attendance to 9th, 10th and 11th grades</a:t>
            </a:r>
            <a:r>
              <a:rPr lang="tr-TR" sz="1600" dirty="0"/>
              <a:t>).</a:t>
            </a:r>
          </a:p>
          <a:p>
            <a:r>
              <a:rPr lang="en-US" sz="1600" dirty="0" smtClean="0"/>
              <a:t>Launch </a:t>
            </a:r>
            <a:r>
              <a:rPr lang="en-US" sz="1600" dirty="0"/>
              <a:t>Event was held on 15th of January 2015 in Ankara with 200 participants.</a:t>
            </a:r>
            <a:endParaRPr lang="tr-TR" sz="1600" dirty="0"/>
          </a:p>
          <a:p>
            <a:r>
              <a:rPr lang="en-US" sz="1600" dirty="0" smtClean="0"/>
              <a:t>The </a:t>
            </a:r>
            <a:r>
              <a:rPr lang="en-US" sz="1600" dirty="0"/>
              <a:t>Beneficiary submitted the first financial report in December 2014 and the narrative report in January 2015.</a:t>
            </a:r>
            <a:endParaRPr lang="tr-TR" sz="1600" dirty="0"/>
          </a:p>
          <a:p>
            <a:endParaRPr lang="tr-TR" sz="1400" dirty="0"/>
          </a:p>
          <a:p>
            <a:endParaRPr lang="tr-TR" sz="1400" dirty="0"/>
          </a:p>
          <a:p>
            <a:pPr lvl="0"/>
            <a:endParaRPr lang="tr-TR" sz="1300" dirty="0">
              <a:solidFill>
                <a:srgbClr val="FF0000"/>
              </a:solidFill>
            </a:endParaRPr>
          </a:p>
          <a:p>
            <a:endParaRPr lang="tr-TR" dirty="0" smtClean="0"/>
          </a:p>
          <a:p>
            <a:endParaRPr lang="en-US" dirty="0"/>
          </a:p>
          <a:p>
            <a:endParaRPr lang="tr-TR" dirty="0"/>
          </a:p>
        </p:txBody>
      </p:sp>
      <p:pic>
        <p:nvPicPr>
          <p:cNvPr id="5" name="Picture 2" descr="C:\Users\huseyin.tangurek\AppData\Local\Microsoft\Windows\Temporary Internet Files\Content.Outlook\Y8779218\şey logo 2.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316913" y="1343026"/>
            <a:ext cx="613410" cy="1123950"/>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a:extLst/>
        </p:spPr>
      </p:pic>
    </p:spTree>
    <p:extLst>
      <p:ext uri="{BB962C8B-B14F-4D97-AF65-F5344CB8AC3E}">
        <p14:creationId xmlns:p14="http://schemas.microsoft.com/office/powerpoint/2010/main" val="402192259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1062038"/>
            <a:ext cx="7848600" cy="914400"/>
          </a:xfrm>
        </p:spPr>
        <p:txBody>
          <a:bodyPr/>
          <a:lstStyle/>
          <a:p>
            <a:pPr>
              <a:defRPr/>
            </a:pPr>
            <a:r>
              <a:rPr lang="tr-TR" sz="2000" dirty="0" smtClean="0"/>
              <a:t/>
            </a:r>
            <a:br>
              <a:rPr lang="tr-TR" sz="2000" dirty="0" smtClean="0"/>
            </a:br>
            <a:r>
              <a:rPr lang="tr-TR" sz="2000" dirty="0" err="1"/>
              <a:t>Supply</a:t>
            </a:r>
            <a:r>
              <a:rPr lang="tr-TR" sz="2000" dirty="0"/>
              <a:t> </a:t>
            </a:r>
            <a:r>
              <a:rPr lang="tr-TR" sz="2000" dirty="0" err="1"/>
              <a:t>for</a:t>
            </a:r>
            <a:r>
              <a:rPr lang="tr-TR" sz="2000" dirty="0"/>
              <a:t> </a:t>
            </a:r>
            <a:r>
              <a:rPr lang="en-GB" sz="2000" dirty="0"/>
              <a:t>Improving the Quality of V</a:t>
            </a:r>
            <a:r>
              <a:rPr lang="tr-TR" sz="2000" dirty="0" err="1"/>
              <a:t>ocational</a:t>
            </a:r>
            <a:r>
              <a:rPr lang="tr-TR" sz="2000" dirty="0"/>
              <a:t> </a:t>
            </a:r>
            <a:r>
              <a:rPr lang="tr-TR" sz="2000" dirty="0" err="1"/>
              <a:t>Education</a:t>
            </a:r>
            <a:r>
              <a:rPr lang="tr-TR" sz="2000" dirty="0"/>
              <a:t> </a:t>
            </a:r>
            <a:r>
              <a:rPr lang="tr-TR" sz="2000" dirty="0" err="1"/>
              <a:t>and</a:t>
            </a:r>
            <a:r>
              <a:rPr lang="tr-TR" sz="2000" dirty="0"/>
              <a:t> Training</a:t>
            </a:r>
            <a:r>
              <a:rPr lang="en-GB" sz="2000" dirty="0"/>
              <a:t> in Turkey</a:t>
            </a:r>
            <a:endParaRPr lang="en-US" sz="2000" dirty="0"/>
          </a:p>
        </p:txBody>
      </p:sp>
      <p:sp>
        <p:nvSpPr>
          <p:cNvPr id="4100" name="Slayt Numarası Yer Tutucusu 3"/>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3200" b="1">
                <a:solidFill>
                  <a:srgbClr val="000066"/>
                </a:solidFill>
                <a:latin typeface="Times New Roman" pitchFamily="18" charset="0"/>
                <a:ea typeface="MS PGothic" pitchFamily="34" charset="-128"/>
              </a:defRPr>
            </a:lvl1pPr>
            <a:lvl2pPr marL="742950" indent="-285750" eaLnBrk="0" hangingPunct="0">
              <a:defRPr sz="3200" b="1">
                <a:solidFill>
                  <a:srgbClr val="000066"/>
                </a:solidFill>
                <a:latin typeface="Times New Roman" pitchFamily="18" charset="0"/>
                <a:ea typeface="MS PGothic" pitchFamily="34" charset="-128"/>
              </a:defRPr>
            </a:lvl2pPr>
            <a:lvl3pPr marL="1143000" indent="-228600" eaLnBrk="0" hangingPunct="0">
              <a:defRPr sz="3200" b="1">
                <a:solidFill>
                  <a:srgbClr val="000066"/>
                </a:solidFill>
                <a:latin typeface="Times New Roman" pitchFamily="18" charset="0"/>
                <a:ea typeface="MS PGothic" pitchFamily="34" charset="-128"/>
              </a:defRPr>
            </a:lvl3pPr>
            <a:lvl4pPr marL="1600200" indent="-228600" eaLnBrk="0" hangingPunct="0">
              <a:defRPr sz="3200" b="1">
                <a:solidFill>
                  <a:srgbClr val="000066"/>
                </a:solidFill>
                <a:latin typeface="Times New Roman" pitchFamily="18" charset="0"/>
                <a:ea typeface="MS PGothic" pitchFamily="34" charset="-128"/>
              </a:defRPr>
            </a:lvl4pPr>
            <a:lvl5pPr marL="2057400" indent="-228600" eaLnBrk="0" hangingPunct="0">
              <a:defRPr sz="3200" b="1">
                <a:solidFill>
                  <a:srgbClr val="000066"/>
                </a:solidFill>
                <a:latin typeface="Times New Roman" pitchFamily="18" charset="0"/>
                <a:ea typeface="MS PGothic" pitchFamily="34" charset="-128"/>
              </a:defRPr>
            </a:lvl5pPr>
            <a:lvl6pPr marL="2514600" indent="-228600" eaLnBrk="0" fontAlgn="base" hangingPunct="0">
              <a:spcBef>
                <a:spcPct val="0"/>
              </a:spcBef>
              <a:spcAft>
                <a:spcPct val="0"/>
              </a:spcAft>
              <a:defRPr sz="3200" b="1">
                <a:solidFill>
                  <a:srgbClr val="000066"/>
                </a:solidFill>
                <a:latin typeface="Times New Roman" pitchFamily="18" charset="0"/>
                <a:ea typeface="MS PGothic" pitchFamily="34" charset="-128"/>
              </a:defRPr>
            </a:lvl6pPr>
            <a:lvl7pPr marL="2971800" indent="-228600" eaLnBrk="0" fontAlgn="base" hangingPunct="0">
              <a:spcBef>
                <a:spcPct val="0"/>
              </a:spcBef>
              <a:spcAft>
                <a:spcPct val="0"/>
              </a:spcAft>
              <a:defRPr sz="3200" b="1">
                <a:solidFill>
                  <a:srgbClr val="000066"/>
                </a:solidFill>
                <a:latin typeface="Times New Roman" pitchFamily="18" charset="0"/>
                <a:ea typeface="MS PGothic" pitchFamily="34" charset="-128"/>
              </a:defRPr>
            </a:lvl7pPr>
            <a:lvl8pPr marL="3429000" indent="-228600" eaLnBrk="0" fontAlgn="base" hangingPunct="0">
              <a:spcBef>
                <a:spcPct val="0"/>
              </a:spcBef>
              <a:spcAft>
                <a:spcPct val="0"/>
              </a:spcAft>
              <a:defRPr sz="3200" b="1">
                <a:solidFill>
                  <a:srgbClr val="000066"/>
                </a:solidFill>
                <a:latin typeface="Times New Roman" pitchFamily="18" charset="0"/>
                <a:ea typeface="MS PGothic" pitchFamily="34" charset="-128"/>
              </a:defRPr>
            </a:lvl8pPr>
            <a:lvl9pPr marL="3886200" indent="-228600" eaLnBrk="0" fontAlgn="base" hangingPunct="0">
              <a:spcBef>
                <a:spcPct val="0"/>
              </a:spcBef>
              <a:spcAft>
                <a:spcPct val="0"/>
              </a:spcAft>
              <a:defRPr sz="3200" b="1">
                <a:solidFill>
                  <a:srgbClr val="000066"/>
                </a:solidFill>
                <a:latin typeface="Times New Roman" pitchFamily="18" charset="0"/>
                <a:ea typeface="MS PGothic" pitchFamily="34" charset="-128"/>
              </a:defRPr>
            </a:lvl9pPr>
          </a:lstStyle>
          <a:p>
            <a:pPr eaLnBrk="1" hangingPunct="1"/>
            <a:fld id="{2261E2C7-8821-4E4E-BB1E-A69228C18106}" type="slidenum">
              <a:rPr lang="es-ES" sz="1400">
                <a:solidFill>
                  <a:srgbClr val="3D4E84"/>
                </a:solidFill>
                <a:latin typeface="Arial" charset="0"/>
              </a:rPr>
              <a:pPr eaLnBrk="1" hangingPunct="1"/>
              <a:t>13</a:t>
            </a:fld>
            <a:endParaRPr lang="es-ES" sz="1400">
              <a:solidFill>
                <a:srgbClr val="3D4E84"/>
              </a:solidFill>
              <a:latin typeface="Arial" charset="0"/>
            </a:endParaRPr>
          </a:p>
        </p:txBody>
      </p:sp>
      <p:sp>
        <p:nvSpPr>
          <p:cNvPr id="3" name="İçerik Yer Tutucusu 2"/>
          <p:cNvSpPr>
            <a:spLocks noGrp="1"/>
          </p:cNvSpPr>
          <p:nvPr>
            <p:ph idx="1"/>
          </p:nvPr>
        </p:nvSpPr>
        <p:spPr>
          <a:xfrm>
            <a:off x="533400" y="2928938"/>
            <a:ext cx="7772400" cy="2366962"/>
          </a:xfrm>
        </p:spPr>
        <p:txBody>
          <a:bodyPr/>
          <a:lstStyle/>
          <a:p>
            <a:pPr algn="just"/>
            <a:r>
              <a:rPr lang="tr-TR" sz="1600" dirty="0" err="1" smtClean="0"/>
              <a:t>Operation</a:t>
            </a:r>
            <a:r>
              <a:rPr lang="tr-TR" sz="1600" dirty="0" smtClean="0"/>
              <a:t> </a:t>
            </a:r>
            <a:r>
              <a:rPr lang="tr-TR" sz="1600" dirty="0" err="1" smtClean="0"/>
              <a:t>Beneficiary</a:t>
            </a:r>
            <a:r>
              <a:rPr lang="tr-TR" sz="1600" dirty="0" smtClean="0"/>
              <a:t> is </a:t>
            </a:r>
            <a:r>
              <a:rPr lang="tr-TR" sz="1600" dirty="0" err="1" smtClean="0"/>
              <a:t>Ministry</a:t>
            </a:r>
            <a:r>
              <a:rPr lang="tr-TR" sz="1600" dirty="0" smtClean="0"/>
              <a:t> of </a:t>
            </a:r>
            <a:r>
              <a:rPr lang="tr-TR" sz="1600" dirty="0" err="1" smtClean="0"/>
              <a:t>National</a:t>
            </a:r>
            <a:r>
              <a:rPr lang="tr-TR" sz="1600" dirty="0" smtClean="0"/>
              <a:t> </a:t>
            </a:r>
            <a:r>
              <a:rPr lang="tr-TR" sz="1600" dirty="0" err="1" smtClean="0"/>
              <a:t>Education</a:t>
            </a:r>
            <a:endParaRPr lang="tr-TR" sz="1600" dirty="0" smtClean="0"/>
          </a:p>
          <a:p>
            <a:pPr algn="just"/>
            <a:r>
              <a:rPr lang="tr-TR" sz="1600" dirty="0" smtClean="0"/>
              <a:t>Project </a:t>
            </a:r>
            <a:r>
              <a:rPr lang="tr-TR" sz="1600" dirty="0" err="1" smtClean="0"/>
              <a:t>aims</a:t>
            </a:r>
            <a:r>
              <a:rPr lang="tr-TR" sz="1600" dirty="0" smtClean="0"/>
              <a:t> </a:t>
            </a:r>
            <a:r>
              <a:rPr lang="tr-TR" sz="1600" dirty="0" err="1" smtClean="0"/>
              <a:t>to</a:t>
            </a:r>
            <a:r>
              <a:rPr lang="tr-TR" sz="1600" dirty="0" smtClean="0"/>
              <a:t> </a:t>
            </a:r>
            <a:r>
              <a:rPr lang="tr-TR" sz="1600" dirty="0" err="1"/>
              <a:t>provide</a:t>
            </a:r>
            <a:r>
              <a:rPr lang="tr-TR" sz="1600" dirty="0"/>
              <a:t> </a:t>
            </a:r>
            <a:r>
              <a:rPr lang="tr-TR" sz="1600" dirty="0" err="1"/>
              <a:t>necessary</a:t>
            </a:r>
            <a:r>
              <a:rPr lang="tr-TR" sz="1600" dirty="0"/>
              <a:t> </a:t>
            </a:r>
            <a:r>
              <a:rPr lang="tr-TR" sz="1600" dirty="0" err="1"/>
              <a:t>equipments</a:t>
            </a:r>
            <a:r>
              <a:rPr lang="tr-TR" sz="1600" dirty="0"/>
              <a:t> </a:t>
            </a:r>
            <a:r>
              <a:rPr lang="tr-TR" sz="1600" dirty="0" err="1"/>
              <a:t>to</a:t>
            </a:r>
            <a:r>
              <a:rPr lang="tr-TR" sz="1600" dirty="0"/>
              <a:t> </a:t>
            </a:r>
            <a:r>
              <a:rPr lang="tr-TR" sz="1600" dirty="0" smtClean="0"/>
              <a:t>20 </a:t>
            </a:r>
            <a:r>
              <a:rPr lang="tr-TR" sz="1600" dirty="0" err="1" smtClean="0"/>
              <a:t>higher</a:t>
            </a:r>
            <a:r>
              <a:rPr lang="tr-TR" sz="1600" dirty="0" smtClean="0"/>
              <a:t> </a:t>
            </a:r>
            <a:r>
              <a:rPr lang="tr-TR" sz="1600" dirty="0" err="1" smtClean="0"/>
              <a:t>vocational</a:t>
            </a:r>
            <a:r>
              <a:rPr lang="tr-TR" sz="1600" dirty="0" smtClean="0"/>
              <a:t> </a:t>
            </a:r>
            <a:r>
              <a:rPr lang="tr-TR" sz="1600" dirty="0" err="1" smtClean="0"/>
              <a:t>school</a:t>
            </a:r>
            <a:r>
              <a:rPr lang="tr-TR" sz="1600" dirty="0" smtClean="0"/>
              <a:t> (Ağrı, Bingöl, Bitlis, Çorum, </a:t>
            </a:r>
            <a:r>
              <a:rPr lang="tr-TR" sz="1600" dirty="0"/>
              <a:t>D</a:t>
            </a:r>
            <a:r>
              <a:rPr lang="tr-TR" sz="1600" dirty="0" smtClean="0"/>
              <a:t>iyarbakır, Erzincan, </a:t>
            </a:r>
            <a:r>
              <a:rPr lang="tr-TR" sz="1600" dirty="0"/>
              <a:t>G</a:t>
            </a:r>
            <a:r>
              <a:rPr lang="tr-TR" sz="1600" dirty="0" smtClean="0"/>
              <a:t>aziantep, Hakkari, Kahramanmaraş, </a:t>
            </a:r>
            <a:r>
              <a:rPr lang="tr-TR" sz="1600" dirty="0"/>
              <a:t>K</a:t>
            </a:r>
            <a:r>
              <a:rPr lang="tr-TR" sz="1600" dirty="0" smtClean="0"/>
              <a:t>astamonu, Kilis, Mardin, Muş, Ordu, Rize, Siirt, Sivas, </a:t>
            </a:r>
            <a:r>
              <a:rPr lang="tr-TR" sz="1600" dirty="0"/>
              <a:t>T</a:t>
            </a:r>
            <a:r>
              <a:rPr lang="tr-TR" sz="1600" dirty="0" smtClean="0"/>
              <a:t>rabzon, Van, Yozgat) </a:t>
            </a:r>
            <a:r>
              <a:rPr lang="tr-TR" sz="1600" dirty="0" err="1" smtClean="0"/>
              <a:t>and</a:t>
            </a:r>
            <a:r>
              <a:rPr lang="tr-TR" sz="1600" dirty="0" smtClean="0"/>
              <a:t> METARGEM </a:t>
            </a:r>
            <a:r>
              <a:rPr lang="tr-TR" sz="1600" dirty="0" err="1" smtClean="0"/>
              <a:t>to</a:t>
            </a:r>
            <a:r>
              <a:rPr lang="tr-TR" sz="1600" dirty="0" smtClean="0"/>
              <a:t> </a:t>
            </a:r>
            <a:r>
              <a:rPr lang="tr-TR" sz="1600" dirty="0" err="1" smtClean="0"/>
              <a:t>support</a:t>
            </a:r>
            <a:r>
              <a:rPr lang="tr-TR" sz="1600" dirty="0" smtClean="0"/>
              <a:t> </a:t>
            </a:r>
            <a:r>
              <a:rPr lang="tr-TR" sz="1600" dirty="0" err="1" smtClean="0"/>
              <a:t>the</a:t>
            </a:r>
            <a:r>
              <a:rPr lang="tr-TR" sz="1600" dirty="0" smtClean="0"/>
              <a:t> </a:t>
            </a:r>
            <a:r>
              <a:rPr lang="tr-TR" sz="1600" dirty="0" err="1" smtClean="0"/>
              <a:t>quality</a:t>
            </a:r>
            <a:r>
              <a:rPr lang="tr-TR" sz="1600" dirty="0" smtClean="0"/>
              <a:t> </a:t>
            </a:r>
            <a:r>
              <a:rPr lang="tr-TR" sz="1600" dirty="0" err="1" smtClean="0"/>
              <a:t>assurance</a:t>
            </a:r>
            <a:r>
              <a:rPr lang="tr-TR" sz="1600" dirty="0" smtClean="0"/>
              <a:t> </a:t>
            </a:r>
            <a:r>
              <a:rPr lang="tr-TR" sz="1600" dirty="0" err="1" smtClean="0"/>
              <a:t>coordination</a:t>
            </a:r>
            <a:r>
              <a:rPr lang="tr-TR" sz="1600" dirty="0" smtClean="0"/>
              <a:t> </a:t>
            </a:r>
            <a:r>
              <a:rPr lang="tr-TR" sz="1600" dirty="0" err="1" smtClean="0"/>
              <a:t>unit</a:t>
            </a:r>
            <a:r>
              <a:rPr lang="tr-TR" sz="1600" dirty="0" smtClean="0"/>
              <a:t> </a:t>
            </a:r>
            <a:r>
              <a:rPr lang="tr-TR" sz="1600" dirty="0" err="1" smtClean="0"/>
              <a:t>to</a:t>
            </a:r>
            <a:r>
              <a:rPr lang="tr-TR" sz="1600" dirty="0" smtClean="0"/>
              <a:t> be </a:t>
            </a:r>
            <a:r>
              <a:rPr lang="tr-TR" sz="1600" dirty="0" err="1" smtClean="0"/>
              <a:t>established</a:t>
            </a:r>
            <a:r>
              <a:rPr lang="tr-TR" sz="1600" dirty="0" smtClean="0"/>
              <a:t>.</a:t>
            </a:r>
          </a:p>
          <a:p>
            <a:pPr algn="just"/>
            <a:r>
              <a:rPr lang="tr-TR" sz="1600" dirty="0" smtClean="0"/>
              <a:t>Lot 2, Lot 5 </a:t>
            </a:r>
            <a:r>
              <a:rPr lang="tr-TR" sz="1600" dirty="0" err="1" smtClean="0"/>
              <a:t>and</a:t>
            </a:r>
            <a:r>
              <a:rPr lang="tr-TR" sz="1600" dirty="0" smtClean="0"/>
              <a:t> Lot 8 </a:t>
            </a:r>
            <a:r>
              <a:rPr lang="en-US" sz="1600" dirty="0" smtClean="0"/>
              <a:t>were signed on 19.04.2013 and the implementation started</a:t>
            </a:r>
            <a:r>
              <a:rPr lang="en-US" sz="1600" dirty="0"/>
              <a:t>. </a:t>
            </a:r>
            <a:r>
              <a:rPr lang="tr-TR" sz="1600" dirty="0" smtClean="0"/>
              <a:t>Final</a:t>
            </a:r>
            <a:r>
              <a:rPr lang="en-US" sz="1600" dirty="0" smtClean="0"/>
              <a:t> </a:t>
            </a:r>
            <a:r>
              <a:rPr lang="en-US" sz="1600" dirty="0"/>
              <a:t>acceptance procedures for the </a:t>
            </a:r>
            <a:r>
              <a:rPr lang="tr-TR" sz="1600" dirty="0" err="1" smtClean="0"/>
              <a:t>mentioned</a:t>
            </a:r>
            <a:r>
              <a:rPr lang="en-US" sz="1600" dirty="0" smtClean="0"/>
              <a:t> </a:t>
            </a:r>
            <a:r>
              <a:rPr lang="en-US" sz="1600" dirty="0"/>
              <a:t>supply contracts have been </a:t>
            </a:r>
            <a:r>
              <a:rPr lang="en-US" sz="1600" dirty="0" smtClean="0"/>
              <a:t>completed</a:t>
            </a:r>
            <a:r>
              <a:rPr lang="tr-TR" sz="1600" dirty="0"/>
              <a:t> </a:t>
            </a:r>
            <a:r>
              <a:rPr lang="tr-TR" sz="1600" dirty="0" smtClean="0"/>
              <a:t>on 25.02.2015.</a:t>
            </a:r>
          </a:p>
          <a:p>
            <a:pPr algn="just"/>
            <a:endParaRPr lang="tr-TR" sz="1600" dirty="0" smtClean="0"/>
          </a:p>
          <a:p>
            <a:pPr marL="0" indent="0" algn="just">
              <a:buNone/>
            </a:pPr>
            <a:endParaRPr lang="tr-TR" sz="1800" dirty="0"/>
          </a:p>
          <a:p>
            <a:pPr marL="0" indent="0" algn="just">
              <a:buNone/>
            </a:pPr>
            <a:endParaRPr lang="tr-TR" sz="1800" dirty="0" smtClean="0"/>
          </a:p>
          <a:p>
            <a:pPr marL="0" indent="0" algn="just">
              <a:buNone/>
            </a:pPr>
            <a:endParaRPr lang="en-US" sz="1800" dirty="0" smtClean="0"/>
          </a:p>
          <a:p>
            <a:pPr marL="0" indent="0" algn="just">
              <a:buNone/>
            </a:pPr>
            <a:endParaRPr lang="en-US" sz="1800" dirty="0" smtClean="0"/>
          </a:p>
          <a:p>
            <a:pPr marL="0" indent="0" algn="just">
              <a:buNone/>
            </a:pPr>
            <a:endParaRPr lang="en-US" sz="1800" dirty="0" smtClean="0"/>
          </a:p>
          <a:p>
            <a:pPr marL="0" indent="0" algn="just">
              <a:buNone/>
            </a:pPr>
            <a:endParaRPr lang="en-US" sz="1800" dirty="0" smtClean="0"/>
          </a:p>
          <a:p>
            <a:pPr marL="0" indent="0" algn="just">
              <a:buNone/>
            </a:pPr>
            <a:endParaRPr lang="en-US" sz="1800" dirty="0" smtClean="0"/>
          </a:p>
          <a:p>
            <a:pPr marL="0" indent="0" algn="just">
              <a:buNone/>
            </a:pPr>
            <a:endParaRPr lang="en-US" sz="1800" dirty="0" smtClean="0"/>
          </a:p>
          <a:p>
            <a:pPr algn="just"/>
            <a:endParaRPr lang="en-US" sz="2400" dirty="0" smtClean="0"/>
          </a:p>
          <a:p>
            <a:pPr algn="just"/>
            <a:endParaRPr lang="en-US" sz="2400" b="1" dirty="0"/>
          </a:p>
        </p:txBody>
      </p:sp>
      <p:pic>
        <p:nvPicPr>
          <p:cNvPr id="5" name="Picture 4" descr="C:\Users\huseyin.tangurek\Desktop\Adsız.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40446" y="2281238"/>
            <a:ext cx="809625" cy="40005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3188793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68313" y="1157288"/>
            <a:ext cx="7848600" cy="914400"/>
          </a:xfrm>
        </p:spPr>
        <p:txBody>
          <a:bodyPr/>
          <a:lstStyle/>
          <a:p>
            <a:pPr>
              <a:defRPr/>
            </a:pPr>
            <a:r>
              <a:rPr lang="tr-TR" sz="2000" dirty="0" smtClean="0"/>
              <a:t/>
            </a:r>
            <a:br>
              <a:rPr lang="tr-TR" sz="2000" dirty="0" smtClean="0"/>
            </a:br>
            <a:r>
              <a:rPr lang="tr-TR" sz="2000" dirty="0" err="1"/>
              <a:t>Supply</a:t>
            </a:r>
            <a:r>
              <a:rPr lang="tr-TR" sz="2000" dirty="0"/>
              <a:t> </a:t>
            </a:r>
            <a:r>
              <a:rPr lang="tr-TR" sz="2000" dirty="0" err="1"/>
              <a:t>for</a:t>
            </a:r>
            <a:r>
              <a:rPr lang="tr-TR" sz="2000" dirty="0"/>
              <a:t> </a:t>
            </a:r>
            <a:r>
              <a:rPr lang="en-GB" sz="2000" dirty="0"/>
              <a:t>Improving the Quality of V</a:t>
            </a:r>
            <a:r>
              <a:rPr lang="tr-TR" sz="2000" dirty="0" err="1"/>
              <a:t>ocational</a:t>
            </a:r>
            <a:r>
              <a:rPr lang="tr-TR" sz="2000" dirty="0"/>
              <a:t> </a:t>
            </a:r>
            <a:r>
              <a:rPr lang="tr-TR" sz="2000" dirty="0" err="1"/>
              <a:t>Education</a:t>
            </a:r>
            <a:r>
              <a:rPr lang="tr-TR" sz="2000" dirty="0"/>
              <a:t> </a:t>
            </a:r>
            <a:r>
              <a:rPr lang="tr-TR" sz="2000" dirty="0" err="1"/>
              <a:t>and</a:t>
            </a:r>
            <a:r>
              <a:rPr lang="tr-TR" sz="2000" dirty="0"/>
              <a:t> Training</a:t>
            </a:r>
            <a:r>
              <a:rPr lang="en-GB" sz="2000" dirty="0"/>
              <a:t> in Turkey</a:t>
            </a:r>
            <a:r>
              <a:rPr lang="tr-TR" sz="2000" dirty="0"/>
              <a:t> (2)</a:t>
            </a:r>
            <a:endParaRPr lang="en-US" sz="2000" dirty="0"/>
          </a:p>
        </p:txBody>
      </p:sp>
      <p:sp>
        <p:nvSpPr>
          <p:cNvPr id="4100" name="Slayt Numarası Yer Tutucusu 3"/>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3200" b="1">
                <a:solidFill>
                  <a:srgbClr val="000066"/>
                </a:solidFill>
                <a:latin typeface="Times New Roman" pitchFamily="18" charset="0"/>
                <a:ea typeface="MS PGothic" pitchFamily="34" charset="-128"/>
              </a:defRPr>
            </a:lvl1pPr>
            <a:lvl2pPr marL="742950" indent="-285750" eaLnBrk="0" hangingPunct="0">
              <a:defRPr sz="3200" b="1">
                <a:solidFill>
                  <a:srgbClr val="000066"/>
                </a:solidFill>
                <a:latin typeface="Times New Roman" pitchFamily="18" charset="0"/>
                <a:ea typeface="MS PGothic" pitchFamily="34" charset="-128"/>
              </a:defRPr>
            </a:lvl2pPr>
            <a:lvl3pPr marL="1143000" indent="-228600" eaLnBrk="0" hangingPunct="0">
              <a:defRPr sz="3200" b="1">
                <a:solidFill>
                  <a:srgbClr val="000066"/>
                </a:solidFill>
                <a:latin typeface="Times New Roman" pitchFamily="18" charset="0"/>
                <a:ea typeface="MS PGothic" pitchFamily="34" charset="-128"/>
              </a:defRPr>
            </a:lvl3pPr>
            <a:lvl4pPr marL="1600200" indent="-228600" eaLnBrk="0" hangingPunct="0">
              <a:defRPr sz="3200" b="1">
                <a:solidFill>
                  <a:srgbClr val="000066"/>
                </a:solidFill>
                <a:latin typeface="Times New Roman" pitchFamily="18" charset="0"/>
                <a:ea typeface="MS PGothic" pitchFamily="34" charset="-128"/>
              </a:defRPr>
            </a:lvl4pPr>
            <a:lvl5pPr marL="2057400" indent="-228600" eaLnBrk="0" hangingPunct="0">
              <a:defRPr sz="3200" b="1">
                <a:solidFill>
                  <a:srgbClr val="000066"/>
                </a:solidFill>
                <a:latin typeface="Times New Roman" pitchFamily="18" charset="0"/>
                <a:ea typeface="MS PGothic" pitchFamily="34" charset="-128"/>
              </a:defRPr>
            </a:lvl5pPr>
            <a:lvl6pPr marL="2514600" indent="-228600" eaLnBrk="0" fontAlgn="base" hangingPunct="0">
              <a:spcBef>
                <a:spcPct val="0"/>
              </a:spcBef>
              <a:spcAft>
                <a:spcPct val="0"/>
              </a:spcAft>
              <a:defRPr sz="3200" b="1">
                <a:solidFill>
                  <a:srgbClr val="000066"/>
                </a:solidFill>
                <a:latin typeface="Times New Roman" pitchFamily="18" charset="0"/>
                <a:ea typeface="MS PGothic" pitchFamily="34" charset="-128"/>
              </a:defRPr>
            </a:lvl6pPr>
            <a:lvl7pPr marL="2971800" indent="-228600" eaLnBrk="0" fontAlgn="base" hangingPunct="0">
              <a:spcBef>
                <a:spcPct val="0"/>
              </a:spcBef>
              <a:spcAft>
                <a:spcPct val="0"/>
              </a:spcAft>
              <a:defRPr sz="3200" b="1">
                <a:solidFill>
                  <a:srgbClr val="000066"/>
                </a:solidFill>
                <a:latin typeface="Times New Roman" pitchFamily="18" charset="0"/>
                <a:ea typeface="MS PGothic" pitchFamily="34" charset="-128"/>
              </a:defRPr>
            </a:lvl7pPr>
            <a:lvl8pPr marL="3429000" indent="-228600" eaLnBrk="0" fontAlgn="base" hangingPunct="0">
              <a:spcBef>
                <a:spcPct val="0"/>
              </a:spcBef>
              <a:spcAft>
                <a:spcPct val="0"/>
              </a:spcAft>
              <a:defRPr sz="3200" b="1">
                <a:solidFill>
                  <a:srgbClr val="000066"/>
                </a:solidFill>
                <a:latin typeface="Times New Roman" pitchFamily="18" charset="0"/>
                <a:ea typeface="MS PGothic" pitchFamily="34" charset="-128"/>
              </a:defRPr>
            </a:lvl8pPr>
            <a:lvl9pPr marL="3886200" indent="-228600" eaLnBrk="0" fontAlgn="base" hangingPunct="0">
              <a:spcBef>
                <a:spcPct val="0"/>
              </a:spcBef>
              <a:spcAft>
                <a:spcPct val="0"/>
              </a:spcAft>
              <a:defRPr sz="3200" b="1">
                <a:solidFill>
                  <a:srgbClr val="000066"/>
                </a:solidFill>
                <a:latin typeface="Times New Roman" pitchFamily="18" charset="0"/>
                <a:ea typeface="MS PGothic" pitchFamily="34" charset="-128"/>
              </a:defRPr>
            </a:lvl9pPr>
          </a:lstStyle>
          <a:p>
            <a:pPr eaLnBrk="1" hangingPunct="1"/>
            <a:fld id="{2261E2C7-8821-4E4E-BB1E-A69228C18106}" type="slidenum">
              <a:rPr lang="es-ES" sz="1400">
                <a:solidFill>
                  <a:srgbClr val="3D4E84"/>
                </a:solidFill>
                <a:latin typeface="Arial" charset="0"/>
              </a:rPr>
              <a:pPr eaLnBrk="1" hangingPunct="1"/>
              <a:t>14</a:t>
            </a:fld>
            <a:endParaRPr lang="es-ES" sz="1400">
              <a:solidFill>
                <a:srgbClr val="3D4E84"/>
              </a:solidFill>
              <a:latin typeface="Arial" charset="0"/>
            </a:endParaRPr>
          </a:p>
        </p:txBody>
      </p:sp>
      <p:sp>
        <p:nvSpPr>
          <p:cNvPr id="3" name="İçerik Yer Tutucusu 2"/>
          <p:cNvSpPr>
            <a:spLocks noGrp="1"/>
          </p:cNvSpPr>
          <p:nvPr>
            <p:ph idx="1"/>
          </p:nvPr>
        </p:nvSpPr>
        <p:spPr>
          <a:xfrm>
            <a:off x="544513" y="2995613"/>
            <a:ext cx="7772400" cy="2976562"/>
          </a:xfrm>
        </p:spPr>
        <p:txBody>
          <a:bodyPr/>
          <a:lstStyle/>
          <a:p>
            <a:pPr marL="0" indent="0" algn="just">
              <a:buNone/>
            </a:pPr>
            <a:r>
              <a:rPr lang="tr-TR" sz="1600" dirty="0"/>
              <a:t>Lot 6, 1 </a:t>
            </a:r>
            <a:r>
              <a:rPr lang="tr-TR" sz="1600" dirty="0" err="1"/>
              <a:t>and</a:t>
            </a:r>
            <a:r>
              <a:rPr lang="tr-TR" sz="1600" dirty="0"/>
              <a:t> 4 </a:t>
            </a:r>
            <a:r>
              <a:rPr lang="en-US" sz="1600" dirty="0"/>
              <a:t>were signed on </a:t>
            </a:r>
            <a:r>
              <a:rPr lang="tr-TR" sz="1600" dirty="0"/>
              <a:t>23.12.2014, 26.12.2014 </a:t>
            </a:r>
            <a:r>
              <a:rPr lang="tr-TR" sz="1600" dirty="0" err="1"/>
              <a:t>and</a:t>
            </a:r>
            <a:r>
              <a:rPr lang="tr-TR" sz="1600" dirty="0"/>
              <a:t> 06.01.2015 </a:t>
            </a:r>
            <a:r>
              <a:rPr lang="en-US" sz="1600" dirty="0"/>
              <a:t>and the implementation started. Provisional acceptance procedures for the following supply contracts </a:t>
            </a:r>
            <a:r>
              <a:rPr lang="tr-TR" sz="1600" dirty="0"/>
              <a:t>is </a:t>
            </a:r>
            <a:r>
              <a:rPr lang="tr-TR" sz="1600" dirty="0" err="1"/>
              <a:t>still</a:t>
            </a:r>
            <a:r>
              <a:rPr lang="tr-TR" sz="1600" dirty="0"/>
              <a:t> </a:t>
            </a:r>
            <a:r>
              <a:rPr lang="tr-TR" sz="1600" dirty="0" err="1"/>
              <a:t>ongoing</a:t>
            </a:r>
            <a:r>
              <a:rPr lang="tr-TR" sz="1600" dirty="0"/>
              <a:t>:</a:t>
            </a:r>
          </a:p>
          <a:p>
            <a:pPr marL="0" indent="0" algn="just">
              <a:buNone/>
            </a:pPr>
            <a:endParaRPr lang="tr-TR" sz="1800" dirty="0"/>
          </a:p>
          <a:p>
            <a:pPr algn="just">
              <a:buFont typeface="Wingdings" panose="05000000000000000000" pitchFamily="2" charset="2"/>
              <a:buChar char="Ø"/>
            </a:pPr>
            <a:r>
              <a:rPr lang="en-US" sz="1600" dirty="0" smtClean="0"/>
              <a:t>Lot </a:t>
            </a:r>
            <a:r>
              <a:rPr lang="tr-TR" sz="1600" dirty="0" smtClean="0"/>
              <a:t>1</a:t>
            </a:r>
            <a:r>
              <a:rPr lang="en-US" sz="1600" dirty="0" smtClean="0"/>
              <a:t> – </a:t>
            </a:r>
            <a:r>
              <a:rPr lang="en-US" sz="1600" dirty="0"/>
              <a:t>Medical Training  Equipment</a:t>
            </a:r>
            <a:r>
              <a:rPr lang="tr-TR" sz="1600" dirty="0" smtClean="0"/>
              <a:t> </a:t>
            </a:r>
          </a:p>
          <a:p>
            <a:pPr marL="0" indent="0" algn="just">
              <a:buNone/>
            </a:pPr>
            <a:r>
              <a:rPr lang="tr-TR" sz="1600" dirty="0"/>
              <a:t> </a:t>
            </a:r>
            <a:r>
              <a:rPr lang="tr-TR" sz="1600" dirty="0" smtClean="0"/>
              <a:t>     (Budget:</a:t>
            </a:r>
            <a:r>
              <a:rPr lang="en-US" sz="1600" dirty="0"/>
              <a:t>677.800,00 </a:t>
            </a:r>
            <a:r>
              <a:rPr lang="tr-TR" sz="1600" dirty="0" smtClean="0"/>
              <a:t> €)</a:t>
            </a:r>
          </a:p>
          <a:p>
            <a:pPr algn="just">
              <a:buFont typeface="Wingdings" panose="05000000000000000000" pitchFamily="2" charset="2"/>
              <a:buChar char="Ø"/>
            </a:pPr>
            <a:r>
              <a:rPr lang="en-US" sz="1600" dirty="0" smtClean="0"/>
              <a:t>Lot </a:t>
            </a:r>
            <a:r>
              <a:rPr lang="tr-TR" sz="1600" dirty="0" smtClean="0"/>
              <a:t>4</a:t>
            </a:r>
            <a:r>
              <a:rPr lang="en-US" sz="1600" dirty="0" smtClean="0"/>
              <a:t> – IT and Office Equipment and Electrical Appliances</a:t>
            </a:r>
            <a:endParaRPr lang="tr-TR" sz="1600" dirty="0" smtClean="0"/>
          </a:p>
          <a:p>
            <a:pPr marL="0" indent="0" algn="just">
              <a:buNone/>
            </a:pPr>
            <a:r>
              <a:rPr lang="tr-TR" sz="1600" dirty="0" smtClean="0"/>
              <a:t>     (Budget:</a:t>
            </a:r>
            <a:r>
              <a:rPr lang="en-US" sz="1600" dirty="0"/>
              <a:t>412.672,15 </a:t>
            </a:r>
            <a:r>
              <a:rPr lang="tr-TR" sz="1600" dirty="0" smtClean="0"/>
              <a:t>€)</a:t>
            </a:r>
          </a:p>
          <a:p>
            <a:pPr algn="just">
              <a:buFont typeface="Wingdings" panose="05000000000000000000" pitchFamily="2" charset="2"/>
              <a:buChar char="Ø"/>
            </a:pPr>
            <a:r>
              <a:rPr lang="en-US" sz="1600" dirty="0" smtClean="0"/>
              <a:t>Lot </a:t>
            </a:r>
            <a:r>
              <a:rPr lang="tr-TR" sz="1600" dirty="0" smtClean="0"/>
              <a:t>6</a:t>
            </a:r>
            <a:r>
              <a:rPr lang="en-US" sz="1600" dirty="0" smtClean="0"/>
              <a:t> – </a:t>
            </a:r>
            <a:r>
              <a:rPr lang="en-US" sz="1600" dirty="0" err="1"/>
              <a:t>Kindergarden</a:t>
            </a:r>
            <a:r>
              <a:rPr lang="en-US" sz="1600" dirty="0"/>
              <a:t> and Office </a:t>
            </a:r>
            <a:r>
              <a:rPr lang="en-US" sz="1600" dirty="0" err="1" smtClean="0"/>
              <a:t>Furnitures</a:t>
            </a:r>
            <a:endParaRPr lang="tr-TR" sz="1600" dirty="0" smtClean="0"/>
          </a:p>
          <a:p>
            <a:pPr marL="0" indent="0" algn="just">
              <a:buNone/>
            </a:pPr>
            <a:r>
              <a:rPr lang="tr-TR" sz="1600" dirty="0" smtClean="0"/>
              <a:t>     (Budget:</a:t>
            </a:r>
            <a:r>
              <a:rPr lang="en-US" sz="1600" dirty="0"/>
              <a:t>205.000,00 </a:t>
            </a:r>
            <a:r>
              <a:rPr lang="tr-TR" sz="1600" dirty="0" smtClean="0"/>
              <a:t> </a:t>
            </a:r>
            <a:r>
              <a:rPr lang="tr-TR" sz="1600" dirty="0"/>
              <a:t>€</a:t>
            </a:r>
            <a:r>
              <a:rPr lang="tr-TR" sz="1600" dirty="0" smtClean="0"/>
              <a:t>)</a:t>
            </a:r>
          </a:p>
          <a:p>
            <a:pPr marL="0" indent="0" algn="just">
              <a:buNone/>
            </a:pPr>
            <a:endParaRPr lang="tr-TR" sz="1800" dirty="0" smtClean="0"/>
          </a:p>
          <a:p>
            <a:pPr marL="0" indent="0" algn="just">
              <a:buNone/>
            </a:pPr>
            <a:endParaRPr lang="en-US" sz="1800" dirty="0" smtClean="0"/>
          </a:p>
          <a:p>
            <a:pPr marL="0" indent="0" algn="just">
              <a:buNone/>
            </a:pPr>
            <a:endParaRPr lang="en-US" sz="1800" dirty="0" smtClean="0"/>
          </a:p>
          <a:p>
            <a:pPr marL="0" indent="0" algn="just">
              <a:buNone/>
            </a:pPr>
            <a:endParaRPr lang="en-US" sz="1800" dirty="0" smtClean="0"/>
          </a:p>
          <a:p>
            <a:pPr marL="0" indent="0" algn="just">
              <a:buNone/>
            </a:pPr>
            <a:endParaRPr lang="en-US" sz="1800" dirty="0" smtClean="0"/>
          </a:p>
          <a:p>
            <a:pPr marL="0" indent="0" algn="just">
              <a:buNone/>
            </a:pPr>
            <a:endParaRPr lang="en-US" sz="1800" dirty="0" smtClean="0"/>
          </a:p>
          <a:p>
            <a:pPr marL="0" indent="0" algn="just">
              <a:buNone/>
            </a:pPr>
            <a:endParaRPr lang="en-US" sz="1800" dirty="0" smtClean="0"/>
          </a:p>
          <a:p>
            <a:pPr algn="just"/>
            <a:endParaRPr lang="en-US" sz="2400" dirty="0" smtClean="0"/>
          </a:p>
          <a:p>
            <a:pPr algn="just"/>
            <a:endParaRPr lang="en-US" sz="2400" b="1" dirty="0"/>
          </a:p>
        </p:txBody>
      </p:sp>
      <p:pic>
        <p:nvPicPr>
          <p:cNvPr id="5" name="Picture 4" descr="C:\Users\huseyin.tangurek\Desktop\Adsız.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37271" y="2266952"/>
            <a:ext cx="809625" cy="40005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6262683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68313" y="1071563"/>
            <a:ext cx="7848600" cy="914400"/>
          </a:xfrm>
        </p:spPr>
        <p:txBody>
          <a:bodyPr/>
          <a:lstStyle/>
          <a:p>
            <a:r>
              <a:rPr lang="tr-TR" sz="2000" dirty="0" smtClean="0"/>
              <a:t>Direct Grant </a:t>
            </a:r>
            <a:r>
              <a:rPr lang="tr-TR" sz="2000" dirty="0" err="1" smtClean="0"/>
              <a:t>for</a:t>
            </a:r>
            <a:r>
              <a:rPr lang="tr-TR" sz="2000" dirty="0" smtClean="0"/>
              <a:t> </a:t>
            </a:r>
            <a:r>
              <a:rPr lang="en-US" sz="2000" dirty="0"/>
              <a:t>Improving the Quality of VET and Vocational Skills of Young People</a:t>
            </a:r>
            <a:endParaRPr lang="tr-TR" sz="2000" dirty="0"/>
          </a:p>
        </p:txBody>
      </p:sp>
      <p:sp>
        <p:nvSpPr>
          <p:cNvPr id="4" name="Slayt Numarası Yer Tutucusu 3"/>
          <p:cNvSpPr>
            <a:spLocks noGrp="1"/>
          </p:cNvSpPr>
          <p:nvPr>
            <p:ph type="sldNum" sz="quarter" idx="10"/>
          </p:nvPr>
        </p:nvSpPr>
        <p:spPr/>
        <p:txBody>
          <a:bodyPr/>
          <a:lstStyle/>
          <a:p>
            <a:pPr>
              <a:defRPr/>
            </a:pPr>
            <a:fld id="{DFF7F424-20F0-4218-8204-035A4E01680C}" type="slidenum">
              <a:rPr lang="es-ES" smtClean="0"/>
              <a:pPr>
                <a:defRPr/>
              </a:pPr>
              <a:t>15</a:t>
            </a:fld>
            <a:endParaRPr lang="es-ES"/>
          </a:p>
        </p:txBody>
      </p:sp>
      <p:sp>
        <p:nvSpPr>
          <p:cNvPr id="6" name="İçerik Yer Tutucusu 5"/>
          <p:cNvSpPr>
            <a:spLocks noGrp="1"/>
          </p:cNvSpPr>
          <p:nvPr>
            <p:ph idx="1"/>
          </p:nvPr>
        </p:nvSpPr>
        <p:spPr>
          <a:xfrm>
            <a:off x="544513" y="2905125"/>
            <a:ext cx="7772400" cy="3286125"/>
          </a:xfrm>
        </p:spPr>
        <p:txBody>
          <a:bodyPr>
            <a:noAutofit/>
          </a:bodyPr>
          <a:lstStyle/>
          <a:p>
            <a:pPr algn="just"/>
            <a:r>
              <a:rPr lang="tr-TR" sz="1600" dirty="0" err="1" smtClean="0"/>
              <a:t>Operation</a:t>
            </a:r>
            <a:r>
              <a:rPr lang="tr-TR" sz="1600" dirty="0" smtClean="0"/>
              <a:t> </a:t>
            </a:r>
            <a:r>
              <a:rPr lang="tr-TR" sz="1600" dirty="0" err="1" smtClean="0"/>
              <a:t>Beneficiary</a:t>
            </a:r>
            <a:r>
              <a:rPr lang="tr-TR" sz="1600" dirty="0" smtClean="0"/>
              <a:t> is </a:t>
            </a:r>
            <a:r>
              <a:rPr lang="tr-TR" sz="1600" dirty="0" err="1" smtClean="0"/>
              <a:t>Turkish</a:t>
            </a:r>
            <a:r>
              <a:rPr lang="tr-TR" sz="1600" dirty="0" smtClean="0"/>
              <a:t> </a:t>
            </a:r>
            <a:r>
              <a:rPr lang="tr-TR" sz="1600" dirty="0" err="1" smtClean="0"/>
              <a:t>National</a:t>
            </a:r>
            <a:r>
              <a:rPr lang="tr-TR" sz="1600" dirty="0" smtClean="0"/>
              <a:t> </a:t>
            </a:r>
            <a:r>
              <a:rPr lang="tr-TR" sz="1600" dirty="0" err="1" smtClean="0"/>
              <a:t>Agency</a:t>
            </a:r>
            <a:endParaRPr lang="tr-TR" sz="1600" dirty="0" smtClean="0"/>
          </a:p>
          <a:p>
            <a:pPr algn="just"/>
            <a:r>
              <a:rPr lang="tr-TR" sz="1600" dirty="0" err="1" smtClean="0"/>
              <a:t>The</a:t>
            </a:r>
            <a:r>
              <a:rPr lang="tr-TR" sz="1600" dirty="0" smtClean="0"/>
              <a:t> </a:t>
            </a:r>
            <a:r>
              <a:rPr lang="tr-TR" sz="1600" dirty="0"/>
              <a:t>total </a:t>
            </a:r>
            <a:r>
              <a:rPr lang="tr-TR" sz="1600" dirty="0" err="1"/>
              <a:t>budget</a:t>
            </a:r>
            <a:r>
              <a:rPr lang="tr-TR" sz="1600" dirty="0"/>
              <a:t> is 25.000.000</a:t>
            </a:r>
            <a:r>
              <a:rPr lang="en-GB" sz="1600" dirty="0"/>
              <a:t> </a:t>
            </a:r>
            <a:r>
              <a:rPr lang="tr-TR" sz="1600" dirty="0" smtClean="0"/>
              <a:t>€. </a:t>
            </a:r>
            <a:r>
              <a:rPr lang="en-US" sz="1600" dirty="0" smtClean="0"/>
              <a:t>The </a:t>
            </a:r>
            <a:r>
              <a:rPr lang="tr-TR" sz="1600" dirty="0"/>
              <a:t>p</a:t>
            </a:r>
            <a:r>
              <a:rPr lang="en-US" sz="1600" dirty="0" err="1"/>
              <a:t>roject</a:t>
            </a:r>
            <a:r>
              <a:rPr lang="en-US" sz="1600" dirty="0"/>
              <a:t> implementation period is </a:t>
            </a:r>
            <a:r>
              <a:rPr lang="tr-TR" sz="1600" dirty="0"/>
              <a:t>30</a:t>
            </a:r>
            <a:r>
              <a:rPr lang="en-US" sz="1600" dirty="0"/>
              <a:t> months</a:t>
            </a:r>
            <a:r>
              <a:rPr lang="tr-TR" sz="1600" dirty="0" smtClean="0"/>
              <a:t>. </a:t>
            </a:r>
            <a:r>
              <a:rPr lang="tr-TR" sz="1600" dirty="0" err="1" smtClean="0"/>
              <a:t>The</a:t>
            </a:r>
            <a:r>
              <a:rPr lang="tr-TR" sz="1600" dirty="0" smtClean="0"/>
              <a:t> </a:t>
            </a:r>
            <a:r>
              <a:rPr lang="tr-TR" sz="1600" dirty="0" err="1"/>
              <a:t>contract</a:t>
            </a:r>
            <a:r>
              <a:rPr lang="tr-TR" sz="1600" dirty="0"/>
              <a:t> </a:t>
            </a:r>
            <a:r>
              <a:rPr lang="tr-TR" sz="1600" dirty="0" err="1"/>
              <a:t>signed</a:t>
            </a:r>
            <a:r>
              <a:rPr lang="tr-TR" sz="1600" dirty="0"/>
              <a:t> </a:t>
            </a:r>
            <a:r>
              <a:rPr lang="tr-TR" sz="1600" dirty="0" err="1"/>
              <a:t>and</a:t>
            </a:r>
            <a:r>
              <a:rPr lang="tr-TR" sz="1600" dirty="0"/>
              <a:t> </a:t>
            </a:r>
            <a:r>
              <a:rPr lang="tr-TR" sz="1600" dirty="0" err="1"/>
              <a:t>the</a:t>
            </a:r>
            <a:r>
              <a:rPr lang="tr-TR" sz="1600" dirty="0"/>
              <a:t> </a:t>
            </a:r>
            <a:r>
              <a:rPr lang="tr-TR" sz="1600" dirty="0" err="1"/>
              <a:t>project</a:t>
            </a:r>
            <a:r>
              <a:rPr lang="tr-TR" sz="1600" dirty="0"/>
              <a:t> </a:t>
            </a:r>
            <a:r>
              <a:rPr lang="tr-TR" sz="1600" dirty="0" err="1"/>
              <a:t>started</a:t>
            </a:r>
            <a:r>
              <a:rPr lang="tr-TR" sz="1600" dirty="0"/>
              <a:t> on 03.12.2014.</a:t>
            </a:r>
          </a:p>
          <a:p>
            <a:pPr algn="just"/>
            <a:r>
              <a:rPr lang="en-GB" sz="1600" dirty="0"/>
              <a:t>The operation is planned to be implemented by way of direct grant based on the idea that the Turkish N</a:t>
            </a:r>
            <a:r>
              <a:rPr lang="tr-TR" sz="1600" dirty="0" err="1"/>
              <a:t>ational</a:t>
            </a:r>
            <a:r>
              <a:rPr lang="tr-TR" sz="1600" dirty="0"/>
              <a:t> </a:t>
            </a:r>
            <a:r>
              <a:rPr lang="en-GB" sz="1600" dirty="0"/>
              <a:t>A</a:t>
            </a:r>
            <a:r>
              <a:rPr lang="tr-TR" sz="1600" dirty="0" err="1"/>
              <a:t>gency</a:t>
            </a:r>
            <a:r>
              <a:rPr lang="en-GB" sz="1600" dirty="0"/>
              <a:t> is the leading actor in the management of VET mobility projects and the only accredited body of Directorate General of Education and Culture.  There </a:t>
            </a:r>
            <a:r>
              <a:rPr lang="tr-TR" sz="1600" dirty="0" err="1"/>
              <a:t>are</a:t>
            </a:r>
            <a:r>
              <a:rPr lang="en-GB" sz="1600" dirty="0"/>
              <a:t> two components: 1. Sub-granting; 2. Institutional Support.</a:t>
            </a:r>
            <a:endParaRPr lang="tr-TR" sz="1600" dirty="0"/>
          </a:p>
          <a:p>
            <a:pPr algn="just"/>
            <a:r>
              <a:rPr lang="en-GB" sz="1600" dirty="0"/>
              <a:t>The overall Operation is implemented under HRD OP, whereas the implementation, monitoring and the payment procedures of the component 1, the grant schemes will be managed in accordance with the Erasmus+ Programme rules which are designated by the Erasmus+ Programme Guide and Erasmus+ Guide for National Agencies. </a:t>
            </a:r>
            <a:endParaRPr lang="tr-TR" sz="1600" dirty="0"/>
          </a:p>
          <a:p>
            <a:pPr algn="just"/>
            <a:endParaRPr lang="tr-TR" sz="1400" dirty="0">
              <a:solidFill>
                <a:srgbClr val="FF0000"/>
              </a:solidFill>
            </a:endParaRPr>
          </a:p>
          <a:p>
            <a:pPr lvl="0"/>
            <a:endParaRPr lang="tr-TR" sz="1300" dirty="0">
              <a:solidFill>
                <a:srgbClr val="FF0000"/>
              </a:solidFill>
            </a:endParaRPr>
          </a:p>
          <a:p>
            <a:endParaRPr lang="tr-TR" dirty="0" smtClean="0"/>
          </a:p>
          <a:p>
            <a:endParaRPr lang="en-US" dirty="0"/>
          </a:p>
          <a:p>
            <a:endParaRPr lang="tr-TR" dirty="0"/>
          </a:p>
        </p:txBody>
      </p:sp>
      <p:pic>
        <p:nvPicPr>
          <p:cNvPr id="5" name="Picture 2" descr="C:\Users\huseyin.tangurek\Desktop\EU-flag-Erasmus-_vect_POS.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205163" y="2023325"/>
            <a:ext cx="1628775" cy="465246"/>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8232533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 name="Başlık 1"/>
          <p:cNvSpPr>
            <a:spLocks noGrp="1"/>
          </p:cNvSpPr>
          <p:nvPr>
            <p:ph type="title"/>
          </p:nvPr>
        </p:nvSpPr>
        <p:spPr>
          <a:xfrm>
            <a:off x="468313" y="1157288"/>
            <a:ext cx="7848600" cy="914400"/>
          </a:xfrm>
        </p:spPr>
        <p:txBody>
          <a:bodyPr/>
          <a:lstStyle/>
          <a:p>
            <a:r>
              <a:rPr lang="tr-TR" sz="2000" dirty="0" smtClean="0"/>
              <a:t>Direct Grant </a:t>
            </a:r>
            <a:r>
              <a:rPr lang="tr-TR" sz="2000" dirty="0" err="1" smtClean="0"/>
              <a:t>for</a:t>
            </a:r>
            <a:r>
              <a:rPr lang="tr-TR" sz="2000" dirty="0" smtClean="0"/>
              <a:t> </a:t>
            </a:r>
            <a:r>
              <a:rPr lang="en-US" sz="2000" dirty="0"/>
              <a:t>Improving the Quality of VET and Vocational Skills of Young People</a:t>
            </a:r>
            <a:endParaRPr lang="tr-TR" sz="2000" dirty="0"/>
          </a:p>
        </p:txBody>
      </p:sp>
      <p:sp>
        <p:nvSpPr>
          <p:cNvPr id="6" name="İçerik Yer Tutucusu 5"/>
          <p:cNvSpPr>
            <a:spLocks noGrp="1"/>
          </p:cNvSpPr>
          <p:nvPr>
            <p:ph idx="1"/>
          </p:nvPr>
        </p:nvSpPr>
        <p:spPr>
          <a:xfrm>
            <a:off x="544513" y="3238501"/>
            <a:ext cx="7772400" cy="2305050"/>
          </a:xfrm>
        </p:spPr>
        <p:txBody>
          <a:bodyPr>
            <a:noAutofit/>
          </a:bodyPr>
          <a:lstStyle/>
          <a:p>
            <a:pPr algn="just"/>
            <a:r>
              <a:rPr lang="en-GB" sz="1600" dirty="0" smtClean="0"/>
              <a:t>Direct </a:t>
            </a:r>
            <a:r>
              <a:rPr lang="en-GB" sz="1600" dirty="0"/>
              <a:t>Grant Contract </a:t>
            </a:r>
            <a:r>
              <a:rPr lang="tr-TR" sz="1600" dirty="0" err="1"/>
              <a:t>aims</a:t>
            </a:r>
            <a:r>
              <a:rPr lang="tr-TR" sz="1600" dirty="0"/>
              <a:t> </a:t>
            </a:r>
            <a:r>
              <a:rPr lang="tr-TR" sz="1600" dirty="0" err="1"/>
              <a:t>to</a:t>
            </a:r>
            <a:r>
              <a:rPr lang="tr-TR" sz="1600" dirty="0"/>
              <a:t> </a:t>
            </a:r>
            <a:r>
              <a:rPr lang="tr-TR" sz="1600" dirty="0" err="1"/>
              <a:t>fund</a:t>
            </a:r>
            <a:r>
              <a:rPr lang="en-GB" sz="1600" dirty="0"/>
              <a:t> the reserve listed applications of the present 2014 Erasmus+ Call of the N</a:t>
            </a:r>
            <a:r>
              <a:rPr lang="tr-TR" sz="1600" dirty="0" err="1"/>
              <a:t>ational</a:t>
            </a:r>
            <a:r>
              <a:rPr lang="tr-TR" sz="1600" dirty="0"/>
              <a:t> </a:t>
            </a:r>
            <a:r>
              <a:rPr lang="en-GB" sz="1600" dirty="0"/>
              <a:t>A</a:t>
            </a:r>
            <a:r>
              <a:rPr lang="tr-TR" sz="1600" dirty="0" err="1"/>
              <a:t>gency</a:t>
            </a:r>
            <a:r>
              <a:rPr lang="tr-TR" sz="1600" dirty="0"/>
              <a:t>.</a:t>
            </a:r>
          </a:p>
          <a:p>
            <a:r>
              <a:rPr lang="en-US" sz="1600" dirty="0" smtClean="0"/>
              <a:t>Eventually</a:t>
            </a:r>
            <a:r>
              <a:rPr lang="en-US" sz="1600" dirty="0"/>
              <a:t>, by 26th December 2014, the NA was able to sign contracts with 314 reserve list projects amounting 23.748.262 Euro.</a:t>
            </a:r>
            <a:endParaRPr lang="tr-TR" sz="1600" dirty="0"/>
          </a:p>
          <a:p>
            <a:r>
              <a:rPr lang="en-US" sz="1600" dirty="0" smtClean="0"/>
              <a:t>By </a:t>
            </a:r>
            <a:r>
              <a:rPr lang="en-US" sz="1600" dirty="0"/>
              <a:t>26th December 2014 , 314 grant contacts were signed with sub-grantees and  18.998.609,60  Euro advance payments were made.</a:t>
            </a:r>
            <a:endParaRPr lang="tr-TR" sz="1600" dirty="0"/>
          </a:p>
          <a:p>
            <a:r>
              <a:rPr lang="tr-TR" sz="1600" dirty="0" smtClean="0"/>
              <a:t>Under </a:t>
            </a:r>
            <a:r>
              <a:rPr lang="en-GB" sz="1600" dirty="0"/>
              <a:t>Institutional Support </a:t>
            </a:r>
            <a:r>
              <a:rPr lang="tr-TR" sz="1600" dirty="0"/>
              <a:t> </a:t>
            </a:r>
            <a:r>
              <a:rPr lang="tr-TR" sz="1600" dirty="0" err="1"/>
              <a:t>component</a:t>
            </a:r>
            <a:r>
              <a:rPr lang="tr-TR" sz="1600" dirty="0"/>
              <a:t>, t</a:t>
            </a:r>
            <a:r>
              <a:rPr lang="en-US" sz="1600" dirty="0"/>
              <a:t>he process for purchase of equipment and supplies and tendering for support staff was finalized.</a:t>
            </a:r>
            <a:endParaRPr lang="tr-TR" sz="1600" dirty="0"/>
          </a:p>
          <a:p>
            <a:pPr algn="just"/>
            <a:endParaRPr lang="tr-TR" sz="1400" dirty="0"/>
          </a:p>
          <a:p>
            <a:pPr lvl="0"/>
            <a:endParaRPr lang="tr-TR" sz="1300" dirty="0">
              <a:solidFill>
                <a:srgbClr val="FF0000"/>
              </a:solidFill>
            </a:endParaRPr>
          </a:p>
          <a:p>
            <a:endParaRPr lang="tr-TR" dirty="0" smtClean="0"/>
          </a:p>
          <a:p>
            <a:endParaRPr lang="en-US" dirty="0"/>
          </a:p>
          <a:p>
            <a:endParaRPr lang="tr-TR" dirty="0"/>
          </a:p>
        </p:txBody>
      </p:sp>
      <p:sp>
        <p:nvSpPr>
          <p:cNvPr id="4" name="Slayt Numarası Yer Tutucusu 3"/>
          <p:cNvSpPr>
            <a:spLocks noGrp="1"/>
          </p:cNvSpPr>
          <p:nvPr>
            <p:ph type="sldNum" sz="quarter" idx="10"/>
          </p:nvPr>
        </p:nvSpPr>
        <p:spPr/>
        <p:txBody>
          <a:bodyPr/>
          <a:lstStyle/>
          <a:p>
            <a:pPr>
              <a:defRPr/>
            </a:pPr>
            <a:fld id="{DFF7F424-20F0-4218-8204-035A4E01680C}" type="slidenum">
              <a:rPr lang="es-ES" smtClean="0"/>
              <a:pPr>
                <a:defRPr/>
              </a:pPr>
              <a:t>16</a:t>
            </a:fld>
            <a:endParaRPr lang="es-ES"/>
          </a:p>
        </p:txBody>
      </p:sp>
      <p:pic>
        <p:nvPicPr>
          <p:cNvPr id="3074" name="Picture 2" descr="C:\Users\huseyin.tangurek\Desktop\EU-flag-Erasmus-_vect_POS.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167063" y="2156153"/>
            <a:ext cx="1733550" cy="495174"/>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58788863"/>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47676" y="893265"/>
            <a:ext cx="7848600" cy="1165947"/>
          </a:xfrm>
        </p:spPr>
        <p:txBody>
          <a:bodyPr/>
          <a:lstStyle/>
          <a:p>
            <a:pPr>
              <a:defRPr/>
            </a:pPr>
            <a:r>
              <a:rPr lang="tr-TR" sz="2000" dirty="0"/>
              <a:t>Technical Assistance </a:t>
            </a:r>
            <a:r>
              <a:rPr lang="tr-TR" sz="2000" dirty="0" err="1"/>
              <a:t>for</a:t>
            </a:r>
            <a:r>
              <a:rPr lang="tr-TR" sz="2000" dirty="0"/>
              <a:t> </a:t>
            </a:r>
            <a:r>
              <a:rPr lang="en-GB" sz="2000" dirty="0"/>
              <a:t>Increasing Adapt</a:t>
            </a:r>
            <a:r>
              <a:rPr lang="tr-TR" sz="2000" dirty="0"/>
              <a:t>a</a:t>
            </a:r>
            <a:r>
              <a:rPr lang="en-GB" sz="2000" dirty="0" err="1"/>
              <a:t>bility</a:t>
            </a:r>
            <a:r>
              <a:rPr lang="en-GB" sz="2000" dirty="0"/>
              <a:t> of Employers and Employees to the Changes in Global Economy</a:t>
            </a:r>
            <a:endParaRPr lang="en-US" sz="2000" dirty="0"/>
          </a:p>
        </p:txBody>
      </p:sp>
      <p:sp>
        <p:nvSpPr>
          <p:cNvPr id="4100" name="Slayt Numarası Yer Tutucusu 3"/>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3200" b="1">
                <a:solidFill>
                  <a:srgbClr val="000066"/>
                </a:solidFill>
                <a:latin typeface="Times New Roman" pitchFamily="18" charset="0"/>
                <a:ea typeface="MS PGothic" pitchFamily="34" charset="-128"/>
              </a:defRPr>
            </a:lvl1pPr>
            <a:lvl2pPr marL="742950" indent="-285750" eaLnBrk="0" hangingPunct="0">
              <a:defRPr sz="3200" b="1">
                <a:solidFill>
                  <a:srgbClr val="000066"/>
                </a:solidFill>
                <a:latin typeface="Times New Roman" pitchFamily="18" charset="0"/>
                <a:ea typeface="MS PGothic" pitchFamily="34" charset="-128"/>
              </a:defRPr>
            </a:lvl2pPr>
            <a:lvl3pPr marL="1143000" indent="-228600" eaLnBrk="0" hangingPunct="0">
              <a:defRPr sz="3200" b="1">
                <a:solidFill>
                  <a:srgbClr val="000066"/>
                </a:solidFill>
                <a:latin typeface="Times New Roman" pitchFamily="18" charset="0"/>
                <a:ea typeface="MS PGothic" pitchFamily="34" charset="-128"/>
              </a:defRPr>
            </a:lvl3pPr>
            <a:lvl4pPr marL="1600200" indent="-228600" eaLnBrk="0" hangingPunct="0">
              <a:defRPr sz="3200" b="1">
                <a:solidFill>
                  <a:srgbClr val="000066"/>
                </a:solidFill>
                <a:latin typeface="Times New Roman" pitchFamily="18" charset="0"/>
                <a:ea typeface="MS PGothic" pitchFamily="34" charset="-128"/>
              </a:defRPr>
            </a:lvl4pPr>
            <a:lvl5pPr marL="2057400" indent="-228600" eaLnBrk="0" hangingPunct="0">
              <a:defRPr sz="3200" b="1">
                <a:solidFill>
                  <a:srgbClr val="000066"/>
                </a:solidFill>
                <a:latin typeface="Times New Roman" pitchFamily="18" charset="0"/>
                <a:ea typeface="MS PGothic" pitchFamily="34" charset="-128"/>
              </a:defRPr>
            </a:lvl5pPr>
            <a:lvl6pPr marL="2514600" indent="-228600" eaLnBrk="0" fontAlgn="base" hangingPunct="0">
              <a:spcBef>
                <a:spcPct val="0"/>
              </a:spcBef>
              <a:spcAft>
                <a:spcPct val="0"/>
              </a:spcAft>
              <a:defRPr sz="3200" b="1">
                <a:solidFill>
                  <a:srgbClr val="000066"/>
                </a:solidFill>
                <a:latin typeface="Times New Roman" pitchFamily="18" charset="0"/>
                <a:ea typeface="MS PGothic" pitchFamily="34" charset="-128"/>
              </a:defRPr>
            </a:lvl6pPr>
            <a:lvl7pPr marL="2971800" indent="-228600" eaLnBrk="0" fontAlgn="base" hangingPunct="0">
              <a:spcBef>
                <a:spcPct val="0"/>
              </a:spcBef>
              <a:spcAft>
                <a:spcPct val="0"/>
              </a:spcAft>
              <a:defRPr sz="3200" b="1">
                <a:solidFill>
                  <a:srgbClr val="000066"/>
                </a:solidFill>
                <a:latin typeface="Times New Roman" pitchFamily="18" charset="0"/>
                <a:ea typeface="MS PGothic" pitchFamily="34" charset="-128"/>
              </a:defRPr>
            </a:lvl7pPr>
            <a:lvl8pPr marL="3429000" indent="-228600" eaLnBrk="0" fontAlgn="base" hangingPunct="0">
              <a:spcBef>
                <a:spcPct val="0"/>
              </a:spcBef>
              <a:spcAft>
                <a:spcPct val="0"/>
              </a:spcAft>
              <a:defRPr sz="3200" b="1">
                <a:solidFill>
                  <a:srgbClr val="000066"/>
                </a:solidFill>
                <a:latin typeface="Times New Roman" pitchFamily="18" charset="0"/>
                <a:ea typeface="MS PGothic" pitchFamily="34" charset="-128"/>
              </a:defRPr>
            </a:lvl8pPr>
            <a:lvl9pPr marL="3886200" indent="-228600" eaLnBrk="0" fontAlgn="base" hangingPunct="0">
              <a:spcBef>
                <a:spcPct val="0"/>
              </a:spcBef>
              <a:spcAft>
                <a:spcPct val="0"/>
              </a:spcAft>
              <a:defRPr sz="3200" b="1">
                <a:solidFill>
                  <a:srgbClr val="000066"/>
                </a:solidFill>
                <a:latin typeface="Times New Roman" pitchFamily="18" charset="0"/>
                <a:ea typeface="MS PGothic" pitchFamily="34" charset="-128"/>
              </a:defRPr>
            </a:lvl9pPr>
          </a:lstStyle>
          <a:p>
            <a:pPr eaLnBrk="1" hangingPunct="1"/>
            <a:fld id="{2261E2C7-8821-4E4E-BB1E-A69228C18106}" type="slidenum">
              <a:rPr lang="es-ES" sz="1400">
                <a:solidFill>
                  <a:srgbClr val="3D4E84"/>
                </a:solidFill>
                <a:latin typeface="Arial" charset="0"/>
              </a:rPr>
              <a:pPr eaLnBrk="1" hangingPunct="1"/>
              <a:t>17</a:t>
            </a:fld>
            <a:endParaRPr lang="es-ES" sz="1400">
              <a:solidFill>
                <a:srgbClr val="3D4E84"/>
              </a:solidFill>
              <a:latin typeface="Arial" charset="0"/>
            </a:endParaRPr>
          </a:p>
        </p:txBody>
      </p:sp>
      <p:sp>
        <p:nvSpPr>
          <p:cNvPr id="3" name="İçerik Yer Tutucusu 2"/>
          <p:cNvSpPr>
            <a:spLocks noGrp="1"/>
          </p:cNvSpPr>
          <p:nvPr>
            <p:ph idx="1"/>
          </p:nvPr>
        </p:nvSpPr>
        <p:spPr>
          <a:xfrm>
            <a:off x="381290" y="2987685"/>
            <a:ext cx="7772400" cy="2965669"/>
          </a:xfrm>
        </p:spPr>
        <p:txBody>
          <a:bodyPr/>
          <a:lstStyle/>
          <a:p>
            <a:pPr algn="just"/>
            <a:r>
              <a:rPr lang="tr-TR" sz="1600" dirty="0" err="1" smtClean="0"/>
              <a:t>Operation</a:t>
            </a:r>
            <a:r>
              <a:rPr lang="tr-TR" sz="1600" dirty="0" smtClean="0"/>
              <a:t> </a:t>
            </a:r>
            <a:r>
              <a:rPr lang="tr-TR" sz="1600" dirty="0" err="1" smtClean="0"/>
              <a:t>Beneficiary</a:t>
            </a:r>
            <a:r>
              <a:rPr lang="tr-TR" sz="1600" dirty="0" smtClean="0"/>
              <a:t> is </a:t>
            </a:r>
            <a:r>
              <a:rPr lang="tr-TR" sz="1600" dirty="0" err="1" smtClean="0"/>
              <a:t>The</a:t>
            </a:r>
            <a:r>
              <a:rPr lang="tr-TR" sz="1600" dirty="0" smtClean="0"/>
              <a:t> </a:t>
            </a:r>
            <a:r>
              <a:rPr lang="tr-TR" sz="1600" dirty="0" err="1" smtClean="0"/>
              <a:t>Union</a:t>
            </a:r>
            <a:r>
              <a:rPr lang="tr-TR" sz="1600" dirty="0" smtClean="0"/>
              <a:t> of </a:t>
            </a:r>
            <a:r>
              <a:rPr lang="tr-TR" sz="1600" dirty="0" err="1" smtClean="0"/>
              <a:t>Chambers</a:t>
            </a:r>
            <a:r>
              <a:rPr lang="tr-TR" sz="1600" dirty="0" smtClean="0"/>
              <a:t> </a:t>
            </a:r>
            <a:r>
              <a:rPr lang="tr-TR" sz="1600" dirty="0" err="1" smtClean="0"/>
              <a:t>and</a:t>
            </a:r>
            <a:r>
              <a:rPr lang="tr-TR" sz="1600" dirty="0" smtClean="0"/>
              <a:t> </a:t>
            </a:r>
            <a:r>
              <a:rPr lang="tr-TR" sz="1600" dirty="0" err="1" smtClean="0"/>
              <a:t>Commodity</a:t>
            </a:r>
            <a:r>
              <a:rPr lang="tr-TR" sz="1600" dirty="0" smtClean="0"/>
              <a:t> </a:t>
            </a:r>
            <a:r>
              <a:rPr lang="tr-TR" sz="1600" dirty="0" err="1" smtClean="0"/>
              <a:t>Exchanges</a:t>
            </a:r>
            <a:r>
              <a:rPr lang="tr-TR" sz="1600" dirty="0" smtClean="0"/>
              <a:t> of </a:t>
            </a:r>
            <a:r>
              <a:rPr lang="tr-TR" sz="1600" dirty="0" err="1" smtClean="0"/>
              <a:t>Turkey</a:t>
            </a:r>
            <a:r>
              <a:rPr lang="tr-TR" sz="1600" dirty="0" smtClean="0"/>
              <a:t> </a:t>
            </a:r>
          </a:p>
          <a:p>
            <a:pPr algn="just"/>
            <a:r>
              <a:rPr lang="tr-TR" sz="1600" dirty="0" smtClean="0"/>
              <a:t>Total </a:t>
            </a:r>
            <a:r>
              <a:rPr lang="tr-TR" sz="1600" dirty="0"/>
              <a:t>Budget: 4.232.750</a:t>
            </a:r>
          </a:p>
          <a:p>
            <a:pPr algn="just"/>
            <a:r>
              <a:rPr lang="tr-TR" sz="1600" dirty="0"/>
              <a:t>Service </a:t>
            </a:r>
            <a:r>
              <a:rPr lang="tr-TR" sz="1600" dirty="0" err="1"/>
              <a:t>Contract</a:t>
            </a:r>
            <a:r>
              <a:rPr lang="tr-TR" sz="1600" dirty="0"/>
              <a:t> </a:t>
            </a:r>
            <a:r>
              <a:rPr lang="tr-TR" sz="1600" dirty="0" err="1"/>
              <a:t>was</a:t>
            </a:r>
            <a:r>
              <a:rPr lang="tr-TR" sz="1600" dirty="0"/>
              <a:t> </a:t>
            </a:r>
            <a:r>
              <a:rPr lang="tr-TR" sz="1600" dirty="0" err="1"/>
              <a:t>finalized</a:t>
            </a:r>
            <a:r>
              <a:rPr lang="tr-TR" sz="1600" dirty="0"/>
              <a:t> on 10.05.2015 </a:t>
            </a:r>
            <a:r>
              <a:rPr lang="tr-TR" sz="1600" dirty="0" err="1"/>
              <a:t>and</a:t>
            </a:r>
            <a:r>
              <a:rPr lang="tr-TR" sz="1600" dirty="0"/>
              <a:t> </a:t>
            </a:r>
            <a:r>
              <a:rPr lang="en-US" sz="1600" dirty="0"/>
              <a:t>Project Closing Conference was organized in TOBB premises on 5 May 2015</a:t>
            </a:r>
            <a:r>
              <a:rPr lang="tr-TR" sz="1600" dirty="0"/>
              <a:t>.</a:t>
            </a:r>
          </a:p>
          <a:p>
            <a:pPr algn="just"/>
            <a:r>
              <a:rPr lang="en-US" sz="1600" dirty="0"/>
              <a:t>The training need survey in the 15 Growth Centers</a:t>
            </a:r>
            <a:r>
              <a:rPr lang="tr-TR" sz="1600" dirty="0"/>
              <a:t>, t</a:t>
            </a:r>
            <a:r>
              <a:rPr lang="en-US" sz="1600" dirty="0"/>
              <a:t>he gap analysis </a:t>
            </a:r>
            <a:r>
              <a:rPr lang="tr-TR" sz="1600" dirty="0" err="1"/>
              <a:t>and</a:t>
            </a:r>
            <a:r>
              <a:rPr lang="en-US" sz="1600" dirty="0"/>
              <a:t> Mapping </a:t>
            </a:r>
            <a:r>
              <a:rPr lang="tr-TR" sz="1600" dirty="0" err="1"/>
              <a:t>Reports</a:t>
            </a:r>
            <a:r>
              <a:rPr lang="tr-TR" sz="1600" dirty="0"/>
              <a:t>, Best </a:t>
            </a:r>
            <a:r>
              <a:rPr lang="tr-TR" sz="1600" dirty="0" err="1"/>
              <a:t>Practice</a:t>
            </a:r>
            <a:r>
              <a:rPr lang="tr-TR" sz="1600" dirty="0"/>
              <a:t> Report , a</a:t>
            </a:r>
            <a:r>
              <a:rPr lang="en-US" sz="1600" dirty="0"/>
              <a:t>n Overall Training Strategy and Action Plan covering each one of the 15 Growth Centers</a:t>
            </a:r>
            <a:r>
              <a:rPr lang="tr-TR" sz="1600" dirty="0"/>
              <a:t> </a:t>
            </a:r>
            <a:r>
              <a:rPr lang="tr-TR" sz="1600" dirty="0" err="1"/>
              <a:t>were</a:t>
            </a:r>
            <a:r>
              <a:rPr lang="en-US" sz="1600" dirty="0"/>
              <a:t> prepared</a:t>
            </a:r>
            <a:r>
              <a:rPr lang="tr-TR" sz="1600" dirty="0"/>
              <a:t>.</a:t>
            </a:r>
            <a:endParaRPr lang="en-US" sz="1600" dirty="0"/>
          </a:p>
          <a:p>
            <a:pPr algn="just"/>
            <a:r>
              <a:rPr lang="en-US" sz="1600" dirty="0"/>
              <a:t>15+1 Awareness Raising Meetings were </a:t>
            </a:r>
            <a:r>
              <a:rPr lang="en-US" sz="1600" dirty="0" err="1"/>
              <a:t>organised</a:t>
            </a:r>
            <a:r>
              <a:rPr lang="en-US" sz="1600" dirty="0"/>
              <a:t> in 15 Growth Centers</a:t>
            </a:r>
            <a:r>
              <a:rPr lang="tr-TR" sz="1600" dirty="0" smtClean="0"/>
              <a:t>.</a:t>
            </a:r>
            <a:endParaRPr lang="en-US" sz="1600" dirty="0"/>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33006" y="2058990"/>
            <a:ext cx="985837" cy="593287"/>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48406384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47676" y="805950"/>
            <a:ext cx="7848600" cy="1165947"/>
          </a:xfrm>
        </p:spPr>
        <p:txBody>
          <a:bodyPr/>
          <a:lstStyle/>
          <a:p>
            <a:pPr>
              <a:defRPr/>
            </a:pPr>
            <a:r>
              <a:rPr lang="tr-TR" sz="2000" dirty="0"/>
              <a:t>Technical Assistance </a:t>
            </a:r>
            <a:r>
              <a:rPr lang="tr-TR" sz="2000" dirty="0" err="1"/>
              <a:t>for</a:t>
            </a:r>
            <a:r>
              <a:rPr lang="tr-TR" sz="2000" dirty="0"/>
              <a:t> </a:t>
            </a:r>
            <a:r>
              <a:rPr lang="en-GB" sz="2000" dirty="0"/>
              <a:t>Increasing Adapt</a:t>
            </a:r>
            <a:r>
              <a:rPr lang="tr-TR" sz="2000" dirty="0"/>
              <a:t>a</a:t>
            </a:r>
            <a:r>
              <a:rPr lang="en-GB" sz="2000" dirty="0" err="1"/>
              <a:t>bility</a:t>
            </a:r>
            <a:r>
              <a:rPr lang="en-GB" sz="2000" dirty="0"/>
              <a:t> of Employers and Employees to the Changes in Global Economy</a:t>
            </a:r>
            <a:r>
              <a:rPr lang="tr-TR" sz="2000" dirty="0"/>
              <a:t> (2)</a:t>
            </a:r>
            <a:endParaRPr lang="en-US" sz="2000" dirty="0"/>
          </a:p>
        </p:txBody>
      </p:sp>
      <p:sp>
        <p:nvSpPr>
          <p:cNvPr id="4100" name="Slayt Numarası Yer Tutucusu 3"/>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3200" b="1">
                <a:solidFill>
                  <a:srgbClr val="000066"/>
                </a:solidFill>
                <a:latin typeface="Times New Roman" pitchFamily="18" charset="0"/>
                <a:ea typeface="MS PGothic" pitchFamily="34" charset="-128"/>
              </a:defRPr>
            </a:lvl1pPr>
            <a:lvl2pPr marL="742950" indent="-285750" eaLnBrk="0" hangingPunct="0">
              <a:defRPr sz="3200" b="1">
                <a:solidFill>
                  <a:srgbClr val="000066"/>
                </a:solidFill>
                <a:latin typeface="Times New Roman" pitchFamily="18" charset="0"/>
                <a:ea typeface="MS PGothic" pitchFamily="34" charset="-128"/>
              </a:defRPr>
            </a:lvl2pPr>
            <a:lvl3pPr marL="1143000" indent="-228600" eaLnBrk="0" hangingPunct="0">
              <a:defRPr sz="3200" b="1">
                <a:solidFill>
                  <a:srgbClr val="000066"/>
                </a:solidFill>
                <a:latin typeface="Times New Roman" pitchFamily="18" charset="0"/>
                <a:ea typeface="MS PGothic" pitchFamily="34" charset="-128"/>
              </a:defRPr>
            </a:lvl3pPr>
            <a:lvl4pPr marL="1600200" indent="-228600" eaLnBrk="0" hangingPunct="0">
              <a:defRPr sz="3200" b="1">
                <a:solidFill>
                  <a:srgbClr val="000066"/>
                </a:solidFill>
                <a:latin typeface="Times New Roman" pitchFamily="18" charset="0"/>
                <a:ea typeface="MS PGothic" pitchFamily="34" charset="-128"/>
              </a:defRPr>
            </a:lvl4pPr>
            <a:lvl5pPr marL="2057400" indent="-228600" eaLnBrk="0" hangingPunct="0">
              <a:defRPr sz="3200" b="1">
                <a:solidFill>
                  <a:srgbClr val="000066"/>
                </a:solidFill>
                <a:latin typeface="Times New Roman" pitchFamily="18" charset="0"/>
                <a:ea typeface="MS PGothic" pitchFamily="34" charset="-128"/>
              </a:defRPr>
            </a:lvl5pPr>
            <a:lvl6pPr marL="2514600" indent="-228600" eaLnBrk="0" fontAlgn="base" hangingPunct="0">
              <a:spcBef>
                <a:spcPct val="0"/>
              </a:spcBef>
              <a:spcAft>
                <a:spcPct val="0"/>
              </a:spcAft>
              <a:defRPr sz="3200" b="1">
                <a:solidFill>
                  <a:srgbClr val="000066"/>
                </a:solidFill>
                <a:latin typeface="Times New Roman" pitchFamily="18" charset="0"/>
                <a:ea typeface="MS PGothic" pitchFamily="34" charset="-128"/>
              </a:defRPr>
            </a:lvl6pPr>
            <a:lvl7pPr marL="2971800" indent="-228600" eaLnBrk="0" fontAlgn="base" hangingPunct="0">
              <a:spcBef>
                <a:spcPct val="0"/>
              </a:spcBef>
              <a:spcAft>
                <a:spcPct val="0"/>
              </a:spcAft>
              <a:defRPr sz="3200" b="1">
                <a:solidFill>
                  <a:srgbClr val="000066"/>
                </a:solidFill>
                <a:latin typeface="Times New Roman" pitchFamily="18" charset="0"/>
                <a:ea typeface="MS PGothic" pitchFamily="34" charset="-128"/>
              </a:defRPr>
            </a:lvl7pPr>
            <a:lvl8pPr marL="3429000" indent="-228600" eaLnBrk="0" fontAlgn="base" hangingPunct="0">
              <a:spcBef>
                <a:spcPct val="0"/>
              </a:spcBef>
              <a:spcAft>
                <a:spcPct val="0"/>
              </a:spcAft>
              <a:defRPr sz="3200" b="1">
                <a:solidFill>
                  <a:srgbClr val="000066"/>
                </a:solidFill>
                <a:latin typeface="Times New Roman" pitchFamily="18" charset="0"/>
                <a:ea typeface="MS PGothic" pitchFamily="34" charset="-128"/>
              </a:defRPr>
            </a:lvl8pPr>
            <a:lvl9pPr marL="3886200" indent="-228600" eaLnBrk="0" fontAlgn="base" hangingPunct="0">
              <a:spcBef>
                <a:spcPct val="0"/>
              </a:spcBef>
              <a:spcAft>
                <a:spcPct val="0"/>
              </a:spcAft>
              <a:defRPr sz="3200" b="1">
                <a:solidFill>
                  <a:srgbClr val="000066"/>
                </a:solidFill>
                <a:latin typeface="Times New Roman" pitchFamily="18" charset="0"/>
                <a:ea typeface="MS PGothic" pitchFamily="34" charset="-128"/>
              </a:defRPr>
            </a:lvl9pPr>
          </a:lstStyle>
          <a:p>
            <a:pPr eaLnBrk="1" hangingPunct="1"/>
            <a:fld id="{2261E2C7-8821-4E4E-BB1E-A69228C18106}" type="slidenum">
              <a:rPr lang="es-ES" sz="1400">
                <a:solidFill>
                  <a:srgbClr val="3D4E84"/>
                </a:solidFill>
                <a:latin typeface="Arial" charset="0"/>
              </a:rPr>
              <a:pPr eaLnBrk="1" hangingPunct="1"/>
              <a:t>18</a:t>
            </a:fld>
            <a:endParaRPr lang="es-ES" sz="1400">
              <a:solidFill>
                <a:srgbClr val="3D4E84"/>
              </a:solidFill>
              <a:latin typeface="Arial" charset="0"/>
            </a:endParaRPr>
          </a:p>
        </p:txBody>
      </p:sp>
      <p:sp>
        <p:nvSpPr>
          <p:cNvPr id="3" name="İçerik Yer Tutucusu 2"/>
          <p:cNvSpPr>
            <a:spLocks noGrp="1"/>
          </p:cNvSpPr>
          <p:nvPr>
            <p:ph idx="1"/>
          </p:nvPr>
        </p:nvSpPr>
        <p:spPr>
          <a:xfrm>
            <a:off x="381290" y="2708280"/>
            <a:ext cx="7772400" cy="2965669"/>
          </a:xfrm>
        </p:spPr>
        <p:txBody>
          <a:bodyPr/>
          <a:lstStyle/>
          <a:p>
            <a:pPr algn="just"/>
            <a:r>
              <a:rPr lang="en-US" sz="1600" dirty="0" smtClean="0"/>
              <a:t>10 </a:t>
            </a:r>
            <a:r>
              <a:rPr lang="en-US" sz="1600" dirty="0"/>
              <a:t>Training of Trainers </a:t>
            </a:r>
            <a:r>
              <a:rPr lang="tr-TR" sz="1600" dirty="0" err="1" smtClean="0"/>
              <a:t>session</a:t>
            </a:r>
            <a:r>
              <a:rPr lang="en-US" sz="1600" dirty="0" smtClean="0"/>
              <a:t> </a:t>
            </a:r>
            <a:r>
              <a:rPr lang="en-US" sz="1600" dirty="0"/>
              <a:t>were delivered </a:t>
            </a:r>
            <a:r>
              <a:rPr lang="tr-TR" sz="1600" dirty="0" err="1" smtClean="0"/>
              <a:t>to</a:t>
            </a:r>
            <a:r>
              <a:rPr lang="tr-TR" sz="1600" dirty="0" smtClean="0"/>
              <a:t> 656 </a:t>
            </a:r>
            <a:r>
              <a:rPr lang="tr-TR" sz="1600" dirty="0" err="1" smtClean="0"/>
              <a:t>people</a:t>
            </a:r>
            <a:r>
              <a:rPr lang="tr-TR" sz="1600" dirty="0" smtClean="0"/>
              <a:t>. </a:t>
            </a:r>
            <a:r>
              <a:rPr lang="en-US" sz="1600" dirty="0" smtClean="0"/>
              <a:t>2182 employers</a:t>
            </a:r>
            <a:r>
              <a:rPr lang="tr-TR" sz="1600" dirty="0" smtClean="0"/>
              <a:t> </a:t>
            </a:r>
            <a:r>
              <a:rPr lang="tr-TR" sz="1600" dirty="0" err="1" smtClean="0"/>
              <a:t>and</a:t>
            </a:r>
            <a:r>
              <a:rPr lang="en-US" sz="1600" dirty="0" smtClean="0"/>
              <a:t> </a:t>
            </a:r>
            <a:r>
              <a:rPr lang="en-US" sz="1600" dirty="0"/>
              <a:t>3444 employees </a:t>
            </a:r>
            <a:r>
              <a:rPr lang="en-US" sz="1600" dirty="0" smtClean="0"/>
              <a:t>were </a:t>
            </a:r>
            <a:r>
              <a:rPr lang="en-US" sz="1600" dirty="0"/>
              <a:t>trained in 15 Growth </a:t>
            </a:r>
            <a:r>
              <a:rPr lang="en-US" sz="1600" dirty="0" smtClean="0"/>
              <a:t>Centers</a:t>
            </a:r>
            <a:r>
              <a:rPr lang="tr-TR" sz="1600" dirty="0" smtClean="0"/>
              <a:t>.</a:t>
            </a:r>
            <a:r>
              <a:rPr lang="en-US" sz="1600" dirty="0"/>
              <a:t> 5 training sessions were organized in 5 locations for Vocational School Teachers</a:t>
            </a:r>
            <a:r>
              <a:rPr lang="en-US" sz="1600" dirty="0" smtClean="0"/>
              <a:t>.</a:t>
            </a:r>
            <a:endParaRPr lang="tr-TR" sz="1600" dirty="0" smtClean="0"/>
          </a:p>
          <a:p>
            <a:pPr algn="just"/>
            <a:r>
              <a:rPr lang="en-US" sz="1600" dirty="0"/>
              <a:t>10 site visits for employees and employers were organized in developed regions of Turkey with 151 </a:t>
            </a:r>
            <a:r>
              <a:rPr lang="en-US" sz="1600" dirty="0" smtClean="0"/>
              <a:t>participants</a:t>
            </a:r>
            <a:r>
              <a:rPr lang="tr-TR" sz="1600" dirty="0" smtClean="0"/>
              <a:t>. </a:t>
            </a:r>
            <a:r>
              <a:rPr lang="tr-TR" sz="1600" dirty="0" err="1" smtClean="0"/>
              <a:t>In</a:t>
            </a:r>
            <a:r>
              <a:rPr lang="tr-TR" sz="1600" dirty="0" smtClean="0"/>
              <a:t> </a:t>
            </a:r>
            <a:r>
              <a:rPr lang="tr-TR" sz="1600" dirty="0"/>
              <a:t>total 6</a:t>
            </a:r>
            <a:r>
              <a:rPr lang="en-US" sz="1600" dirty="0"/>
              <a:t> study visits </a:t>
            </a:r>
            <a:r>
              <a:rPr lang="tr-TR" sz="1600" dirty="0"/>
              <a:t>in </a:t>
            </a:r>
            <a:r>
              <a:rPr lang="tr-TR" sz="1600" dirty="0" err="1"/>
              <a:t>Vienna</a:t>
            </a:r>
            <a:r>
              <a:rPr lang="tr-TR" sz="1600" dirty="0"/>
              <a:t>, Barcelona, Dublin, </a:t>
            </a:r>
            <a:r>
              <a:rPr lang="tr-TR" sz="1600" dirty="0" err="1"/>
              <a:t>London</a:t>
            </a:r>
            <a:r>
              <a:rPr lang="tr-TR" sz="1600" dirty="0"/>
              <a:t>, Milan </a:t>
            </a:r>
            <a:r>
              <a:rPr lang="tr-TR" sz="1600" dirty="0" err="1"/>
              <a:t>and</a:t>
            </a:r>
            <a:r>
              <a:rPr lang="tr-TR" sz="1600" dirty="0"/>
              <a:t> 10 site </a:t>
            </a:r>
            <a:r>
              <a:rPr lang="tr-TR" sz="1600" dirty="0" err="1"/>
              <a:t>visit</a:t>
            </a:r>
            <a:r>
              <a:rPr lang="tr-TR" sz="1600" dirty="0"/>
              <a:t> in western </a:t>
            </a:r>
            <a:r>
              <a:rPr lang="tr-TR" sz="1600" dirty="0" err="1"/>
              <a:t>Turkey</a:t>
            </a:r>
            <a:r>
              <a:rPr lang="tr-TR" sz="1600" dirty="0"/>
              <a:t> </a:t>
            </a:r>
            <a:r>
              <a:rPr lang="en-US" sz="1600" dirty="0"/>
              <a:t>was </a:t>
            </a:r>
            <a:r>
              <a:rPr lang="en-US" sz="1600" dirty="0" err="1"/>
              <a:t>organise</a:t>
            </a:r>
            <a:r>
              <a:rPr lang="tr-TR" sz="1600" dirty="0"/>
              <a:t>d </a:t>
            </a:r>
            <a:r>
              <a:rPr lang="tr-TR" sz="1600" dirty="0" err="1"/>
              <a:t>for</a:t>
            </a:r>
            <a:r>
              <a:rPr lang="tr-TR" sz="1600" dirty="0"/>
              <a:t> </a:t>
            </a:r>
            <a:r>
              <a:rPr lang="tr-TR" sz="1600" dirty="0" err="1"/>
              <a:t>employers</a:t>
            </a:r>
            <a:r>
              <a:rPr lang="tr-TR" sz="1600" dirty="0"/>
              <a:t> </a:t>
            </a:r>
            <a:r>
              <a:rPr lang="tr-TR" sz="1600" dirty="0" err="1"/>
              <a:t>and</a:t>
            </a:r>
            <a:r>
              <a:rPr lang="tr-TR" sz="1600" dirty="0"/>
              <a:t> </a:t>
            </a:r>
            <a:r>
              <a:rPr lang="tr-TR" sz="1600" dirty="0" err="1"/>
              <a:t>employees</a:t>
            </a:r>
            <a:r>
              <a:rPr lang="tr-TR" sz="1600" dirty="0"/>
              <a:t> .</a:t>
            </a:r>
          </a:p>
          <a:p>
            <a:pPr lvl="0" algn="just"/>
            <a:r>
              <a:rPr lang="en-US" sz="1600" dirty="0" smtClean="0"/>
              <a:t>Innovative </a:t>
            </a:r>
            <a:r>
              <a:rPr lang="en-US" sz="1600" dirty="0"/>
              <a:t>and sustainable models for 10 SMEs (2 based in each area of responsibility of the TSCCs) which will act as strategic development plans for the ten subject companies and be capable of dissemination among similar businesses as examples of best practice were documented. </a:t>
            </a:r>
            <a:endParaRPr lang="tr-TR" sz="1600" dirty="0" smtClean="0"/>
          </a:p>
          <a:p>
            <a:pPr lvl="0" algn="just"/>
            <a:endParaRPr lang="tr-TR" sz="1600" dirty="0" smtClean="0"/>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33006" y="1829022"/>
            <a:ext cx="985837" cy="593287"/>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86108529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47676" y="805950"/>
            <a:ext cx="7848600" cy="1165947"/>
          </a:xfrm>
        </p:spPr>
        <p:txBody>
          <a:bodyPr/>
          <a:lstStyle/>
          <a:p>
            <a:pPr>
              <a:defRPr/>
            </a:pPr>
            <a:r>
              <a:rPr lang="tr-TR" sz="2000" dirty="0"/>
              <a:t>Technical Assistance </a:t>
            </a:r>
            <a:r>
              <a:rPr lang="tr-TR" sz="2000" dirty="0" err="1"/>
              <a:t>for</a:t>
            </a:r>
            <a:r>
              <a:rPr lang="tr-TR" sz="2000" dirty="0"/>
              <a:t> </a:t>
            </a:r>
            <a:r>
              <a:rPr lang="en-GB" sz="2000" dirty="0"/>
              <a:t>Increasing Adapt</a:t>
            </a:r>
            <a:r>
              <a:rPr lang="tr-TR" sz="2000" dirty="0"/>
              <a:t>a</a:t>
            </a:r>
            <a:r>
              <a:rPr lang="en-GB" sz="2000" dirty="0" err="1"/>
              <a:t>bility</a:t>
            </a:r>
            <a:r>
              <a:rPr lang="en-GB" sz="2000" dirty="0"/>
              <a:t> of Employers and Employees to the Changes in Global Economy</a:t>
            </a:r>
            <a:r>
              <a:rPr lang="tr-TR" sz="2000" dirty="0"/>
              <a:t> (2)</a:t>
            </a:r>
            <a:endParaRPr lang="en-US" sz="2000" dirty="0"/>
          </a:p>
        </p:txBody>
      </p:sp>
      <p:sp>
        <p:nvSpPr>
          <p:cNvPr id="4100" name="Slayt Numarası Yer Tutucusu 3"/>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3200" b="1">
                <a:solidFill>
                  <a:srgbClr val="000066"/>
                </a:solidFill>
                <a:latin typeface="Times New Roman" pitchFamily="18" charset="0"/>
                <a:ea typeface="MS PGothic" pitchFamily="34" charset="-128"/>
              </a:defRPr>
            </a:lvl1pPr>
            <a:lvl2pPr marL="742950" indent="-285750" eaLnBrk="0" hangingPunct="0">
              <a:defRPr sz="3200" b="1">
                <a:solidFill>
                  <a:srgbClr val="000066"/>
                </a:solidFill>
                <a:latin typeface="Times New Roman" pitchFamily="18" charset="0"/>
                <a:ea typeface="MS PGothic" pitchFamily="34" charset="-128"/>
              </a:defRPr>
            </a:lvl2pPr>
            <a:lvl3pPr marL="1143000" indent="-228600" eaLnBrk="0" hangingPunct="0">
              <a:defRPr sz="3200" b="1">
                <a:solidFill>
                  <a:srgbClr val="000066"/>
                </a:solidFill>
                <a:latin typeface="Times New Roman" pitchFamily="18" charset="0"/>
                <a:ea typeface="MS PGothic" pitchFamily="34" charset="-128"/>
              </a:defRPr>
            </a:lvl3pPr>
            <a:lvl4pPr marL="1600200" indent="-228600" eaLnBrk="0" hangingPunct="0">
              <a:defRPr sz="3200" b="1">
                <a:solidFill>
                  <a:srgbClr val="000066"/>
                </a:solidFill>
                <a:latin typeface="Times New Roman" pitchFamily="18" charset="0"/>
                <a:ea typeface="MS PGothic" pitchFamily="34" charset="-128"/>
              </a:defRPr>
            </a:lvl4pPr>
            <a:lvl5pPr marL="2057400" indent="-228600" eaLnBrk="0" hangingPunct="0">
              <a:defRPr sz="3200" b="1">
                <a:solidFill>
                  <a:srgbClr val="000066"/>
                </a:solidFill>
                <a:latin typeface="Times New Roman" pitchFamily="18" charset="0"/>
                <a:ea typeface="MS PGothic" pitchFamily="34" charset="-128"/>
              </a:defRPr>
            </a:lvl5pPr>
            <a:lvl6pPr marL="2514600" indent="-228600" eaLnBrk="0" fontAlgn="base" hangingPunct="0">
              <a:spcBef>
                <a:spcPct val="0"/>
              </a:spcBef>
              <a:spcAft>
                <a:spcPct val="0"/>
              </a:spcAft>
              <a:defRPr sz="3200" b="1">
                <a:solidFill>
                  <a:srgbClr val="000066"/>
                </a:solidFill>
                <a:latin typeface="Times New Roman" pitchFamily="18" charset="0"/>
                <a:ea typeface="MS PGothic" pitchFamily="34" charset="-128"/>
              </a:defRPr>
            </a:lvl6pPr>
            <a:lvl7pPr marL="2971800" indent="-228600" eaLnBrk="0" fontAlgn="base" hangingPunct="0">
              <a:spcBef>
                <a:spcPct val="0"/>
              </a:spcBef>
              <a:spcAft>
                <a:spcPct val="0"/>
              </a:spcAft>
              <a:defRPr sz="3200" b="1">
                <a:solidFill>
                  <a:srgbClr val="000066"/>
                </a:solidFill>
                <a:latin typeface="Times New Roman" pitchFamily="18" charset="0"/>
                <a:ea typeface="MS PGothic" pitchFamily="34" charset="-128"/>
              </a:defRPr>
            </a:lvl7pPr>
            <a:lvl8pPr marL="3429000" indent="-228600" eaLnBrk="0" fontAlgn="base" hangingPunct="0">
              <a:spcBef>
                <a:spcPct val="0"/>
              </a:spcBef>
              <a:spcAft>
                <a:spcPct val="0"/>
              </a:spcAft>
              <a:defRPr sz="3200" b="1">
                <a:solidFill>
                  <a:srgbClr val="000066"/>
                </a:solidFill>
                <a:latin typeface="Times New Roman" pitchFamily="18" charset="0"/>
                <a:ea typeface="MS PGothic" pitchFamily="34" charset="-128"/>
              </a:defRPr>
            </a:lvl8pPr>
            <a:lvl9pPr marL="3886200" indent="-228600" eaLnBrk="0" fontAlgn="base" hangingPunct="0">
              <a:spcBef>
                <a:spcPct val="0"/>
              </a:spcBef>
              <a:spcAft>
                <a:spcPct val="0"/>
              </a:spcAft>
              <a:defRPr sz="3200" b="1">
                <a:solidFill>
                  <a:srgbClr val="000066"/>
                </a:solidFill>
                <a:latin typeface="Times New Roman" pitchFamily="18" charset="0"/>
                <a:ea typeface="MS PGothic" pitchFamily="34" charset="-128"/>
              </a:defRPr>
            </a:lvl9pPr>
          </a:lstStyle>
          <a:p>
            <a:pPr eaLnBrk="1" hangingPunct="1"/>
            <a:fld id="{2261E2C7-8821-4E4E-BB1E-A69228C18106}" type="slidenum">
              <a:rPr lang="es-ES" sz="1400">
                <a:solidFill>
                  <a:srgbClr val="3D4E84"/>
                </a:solidFill>
                <a:latin typeface="Arial" charset="0"/>
              </a:rPr>
              <a:pPr eaLnBrk="1" hangingPunct="1"/>
              <a:t>19</a:t>
            </a:fld>
            <a:endParaRPr lang="es-ES" sz="1400">
              <a:solidFill>
                <a:srgbClr val="3D4E84"/>
              </a:solidFill>
              <a:latin typeface="Arial" charset="0"/>
            </a:endParaRPr>
          </a:p>
        </p:txBody>
      </p:sp>
      <p:sp>
        <p:nvSpPr>
          <p:cNvPr id="3" name="İçerik Yer Tutucusu 2"/>
          <p:cNvSpPr>
            <a:spLocks noGrp="1"/>
          </p:cNvSpPr>
          <p:nvPr>
            <p:ph idx="1"/>
          </p:nvPr>
        </p:nvSpPr>
        <p:spPr>
          <a:xfrm>
            <a:off x="381290" y="2708280"/>
            <a:ext cx="7772400" cy="2965669"/>
          </a:xfrm>
        </p:spPr>
        <p:txBody>
          <a:bodyPr/>
          <a:lstStyle/>
          <a:p>
            <a:pPr algn="just"/>
            <a:r>
              <a:rPr lang="en-US" sz="1600" dirty="0"/>
              <a:t>The 6 TSCC Operational and Business Plans were delivered, to the 5 TSCC Chambers and TOBB.</a:t>
            </a:r>
            <a:r>
              <a:rPr lang="tr-TR" sz="1600" dirty="0"/>
              <a:t> </a:t>
            </a:r>
            <a:r>
              <a:rPr lang="en-US" sz="1600" dirty="0"/>
              <a:t>Elaboration of a sustainable institutional and financial model for the TSCCs was documented</a:t>
            </a:r>
            <a:r>
              <a:rPr lang="tr-TR" sz="1600" dirty="0"/>
              <a:t>. </a:t>
            </a:r>
            <a:r>
              <a:rPr lang="en-US" sz="1600" dirty="0"/>
              <a:t>12 TSCC Coordinators were worked in TSCCs during the project implementation period</a:t>
            </a:r>
            <a:r>
              <a:rPr lang="en-US" sz="1600" dirty="0" smtClean="0"/>
              <a:t>.</a:t>
            </a:r>
            <a:endParaRPr lang="tr-TR" sz="1600" dirty="0" smtClean="0"/>
          </a:p>
          <a:p>
            <a:pPr lvl="0" algn="just"/>
            <a:r>
              <a:rPr lang="tr-TR" sz="1600" dirty="0" smtClean="0"/>
              <a:t>An</a:t>
            </a:r>
            <a:r>
              <a:rPr lang="en-US" sz="1600" dirty="0" smtClean="0"/>
              <a:t> </a:t>
            </a:r>
            <a:r>
              <a:rPr lang="tr-TR" sz="1600" dirty="0"/>
              <a:t>e</a:t>
            </a:r>
            <a:r>
              <a:rPr lang="en-US" sz="1600" dirty="0" smtClean="0"/>
              <a:t>-Learning platform</a:t>
            </a:r>
            <a:r>
              <a:rPr lang="tr-TR" sz="1600" dirty="0" smtClean="0"/>
              <a:t> </a:t>
            </a:r>
            <a:r>
              <a:rPr lang="tr-TR" sz="1600" dirty="0" err="1" smtClean="0"/>
              <a:t>and</a:t>
            </a:r>
            <a:r>
              <a:rPr lang="tr-TR" sz="1600" dirty="0" smtClean="0"/>
              <a:t> online </a:t>
            </a:r>
            <a:r>
              <a:rPr lang="tr-TR" sz="1600" dirty="0" err="1" smtClean="0"/>
              <a:t>training</a:t>
            </a:r>
            <a:r>
              <a:rPr lang="tr-TR" sz="1600" dirty="0" smtClean="0"/>
              <a:t> </a:t>
            </a:r>
            <a:r>
              <a:rPr lang="tr-TR" sz="1600" dirty="0" err="1" smtClean="0"/>
              <a:t>system</a:t>
            </a:r>
            <a:r>
              <a:rPr lang="en-US" sz="1600" dirty="0" smtClean="0"/>
              <a:t> </a:t>
            </a:r>
            <a:r>
              <a:rPr lang="tr-TR" sz="1600" dirty="0" smtClean="0"/>
              <a:t>is </a:t>
            </a:r>
            <a:r>
              <a:rPr lang="tr-TR" sz="1600" dirty="0" err="1" smtClean="0"/>
              <a:t>established</a:t>
            </a:r>
            <a:r>
              <a:rPr lang="en-US" sz="1600" dirty="0" smtClean="0"/>
              <a:t>. </a:t>
            </a:r>
            <a:r>
              <a:rPr lang="en-US" sz="1600" dirty="0"/>
              <a:t>20 e-learning </a:t>
            </a:r>
            <a:r>
              <a:rPr lang="en-US" sz="1600" dirty="0" err="1" smtClean="0"/>
              <a:t>modu</a:t>
            </a:r>
            <a:r>
              <a:rPr lang="tr-TR" sz="1600" dirty="0" err="1" smtClean="0"/>
              <a:t>les</a:t>
            </a:r>
            <a:r>
              <a:rPr lang="en-US" sz="1600" dirty="0" smtClean="0"/>
              <a:t> </a:t>
            </a:r>
            <a:r>
              <a:rPr lang="en-US" sz="1600" dirty="0"/>
              <a:t>were transformed into electronic format</a:t>
            </a:r>
            <a:r>
              <a:rPr lang="en-US" sz="1600" dirty="0" smtClean="0"/>
              <a:t>. The </a:t>
            </a:r>
            <a:r>
              <a:rPr lang="en-US" sz="1600" dirty="0"/>
              <a:t>trainings are created for employers and employees each consisting of 10 modules. </a:t>
            </a:r>
            <a:endParaRPr lang="tr-TR" sz="1600" dirty="0" smtClean="0"/>
          </a:p>
          <a:p>
            <a:pPr lvl="0" algn="just"/>
            <a:r>
              <a:rPr lang="en-US" sz="1600" dirty="0" smtClean="0"/>
              <a:t>A </a:t>
            </a:r>
            <a:r>
              <a:rPr lang="en-US" sz="1600" dirty="0"/>
              <a:t>University-Industry Cooperation Conference was organized in Samsun with cooperation of 19 </a:t>
            </a:r>
            <a:r>
              <a:rPr lang="en-US" sz="1600" dirty="0" err="1"/>
              <a:t>Mayıs</a:t>
            </a:r>
            <a:r>
              <a:rPr lang="en-US" sz="1600" dirty="0"/>
              <a:t> University on 7-8 April 2015. </a:t>
            </a:r>
            <a:endParaRPr lang="tr-TR" sz="1600" dirty="0"/>
          </a:p>
          <a:p>
            <a:pPr algn="just"/>
            <a:r>
              <a:rPr lang="en-US" sz="1600" dirty="0" smtClean="0"/>
              <a:t>Project </a:t>
            </a:r>
            <a:r>
              <a:rPr lang="en-US" sz="1600" dirty="0"/>
              <a:t>Closing Conference</a:t>
            </a:r>
            <a:r>
              <a:rPr lang="tr-TR" sz="1600" dirty="0"/>
              <a:t> </a:t>
            </a:r>
            <a:r>
              <a:rPr lang="tr-TR" sz="1600" dirty="0" err="1"/>
              <a:t>and</a:t>
            </a:r>
            <a:r>
              <a:rPr lang="tr-TR" sz="1600" dirty="0"/>
              <a:t> </a:t>
            </a:r>
            <a:r>
              <a:rPr lang="en-US" sz="1600" dirty="0"/>
              <a:t>A Kick of Meeting to lunch 6 KUYAP Training Support and Coordination Centers (TSCCs) in Gaziantep, </a:t>
            </a:r>
            <a:r>
              <a:rPr lang="en-US" sz="1600" dirty="0" err="1"/>
              <a:t>Elazığ</a:t>
            </a:r>
            <a:r>
              <a:rPr lang="en-US" sz="1600" dirty="0"/>
              <a:t>, Sivas, Samsun, Ankara, Erzurum was Organized in Ankara</a:t>
            </a:r>
            <a:r>
              <a:rPr lang="tr-TR" sz="1600" dirty="0"/>
              <a:t> on </a:t>
            </a:r>
            <a:r>
              <a:rPr lang="en-US" sz="1600" dirty="0"/>
              <a:t>5 May 2015</a:t>
            </a:r>
            <a:r>
              <a:rPr lang="tr-TR" sz="1600" dirty="0"/>
              <a:t>.</a:t>
            </a:r>
            <a:endParaRPr lang="en-US" sz="1600" dirty="0"/>
          </a:p>
          <a:p>
            <a:pPr algn="just"/>
            <a:endParaRPr lang="en-US" sz="2400" b="1" dirty="0"/>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33006" y="1762347"/>
            <a:ext cx="985837" cy="593287"/>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26312830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68313" y="1071562"/>
            <a:ext cx="7848600" cy="914400"/>
          </a:xfrm>
        </p:spPr>
        <p:txBody>
          <a:bodyPr/>
          <a:lstStyle/>
          <a:p>
            <a:pPr>
              <a:defRPr/>
            </a:pPr>
            <a:r>
              <a:rPr lang="tr-TR" dirty="0" err="1"/>
              <a:t>List</a:t>
            </a:r>
            <a:r>
              <a:rPr lang="tr-TR" dirty="0"/>
              <a:t> of </a:t>
            </a:r>
            <a:r>
              <a:rPr lang="tr-TR" dirty="0" err="1"/>
              <a:t>Ongoing</a:t>
            </a:r>
            <a:r>
              <a:rPr lang="tr-TR" dirty="0"/>
              <a:t> Operations</a:t>
            </a:r>
            <a:endParaRPr lang="en-US" dirty="0"/>
          </a:p>
        </p:txBody>
      </p:sp>
      <p:sp>
        <p:nvSpPr>
          <p:cNvPr id="4100" name="Slayt Numarası Yer Tutucusu 3"/>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3200" b="1">
                <a:solidFill>
                  <a:srgbClr val="000066"/>
                </a:solidFill>
                <a:latin typeface="Times New Roman" pitchFamily="18" charset="0"/>
                <a:ea typeface="MS PGothic" pitchFamily="34" charset="-128"/>
              </a:defRPr>
            </a:lvl1pPr>
            <a:lvl2pPr marL="742950" indent="-285750" eaLnBrk="0" hangingPunct="0">
              <a:defRPr sz="3200" b="1">
                <a:solidFill>
                  <a:srgbClr val="000066"/>
                </a:solidFill>
                <a:latin typeface="Times New Roman" pitchFamily="18" charset="0"/>
                <a:ea typeface="MS PGothic" pitchFamily="34" charset="-128"/>
              </a:defRPr>
            </a:lvl2pPr>
            <a:lvl3pPr marL="1143000" indent="-228600" eaLnBrk="0" hangingPunct="0">
              <a:defRPr sz="3200" b="1">
                <a:solidFill>
                  <a:srgbClr val="000066"/>
                </a:solidFill>
                <a:latin typeface="Times New Roman" pitchFamily="18" charset="0"/>
                <a:ea typeface="MS PGothic" pitchFamily="34" charset="-128"/>
              </a:defRPr>
            </a:lvl3pPr>
            <a:lvl4pPr marL="1600200" indent="-228600" eaLnBrk="0" hangingPunct="0">
              <a:defRPr sz="3200" b="1">
                <a:solidFill>
                  <a:srgbClr val="000066"/>
                </a:solidFill>
                <a:latin typeface="Times New Roman" pitchFamily="18" charset="0"/>
                <a:ea typeface="MS PGothic" pitchFamily="34" charset="-128"/>
              </a:defRPr>
            </a:lvl4pPr>
            <a:lvl5pPr marL="2057400" indent="-228600" eaLnBrk="0" hangingPunct="0">
              <a:defRPr sz="3200" b="1">
                <a:solidFill>
                  <a:srgbClr val="000066"/>
                </a:solidFill>
                <a:latin typeface="Times New Roman" pitchFamily="18" charset="0"/>
                <a:ea typeface="MS PGothic" pitchFamily="34" charset="-128"/>
              </a:defRPr>
            </a:lvl5pPr>
            <a:lvl6pPr marL="2514600" indent="-228600" eaLnBrk="0" fontAlgn="base" hangingPunct="0">
              <a:spcBef>
                <a:spcPct val="0"/>
              </a:spcBef>
              <a:spcAft>
                <a:spcPct val="0"/>
              </a:spcAft>
              <a:defRPr sz="3200" b="1">
                <a:solidFill>
                  <a:srgbClr val="000066"/>
                </a:solidFill>
                <a:latin typeface="Times New Roman" pitchFamily="18" charset="0"/>
                <a:ea typeface="MS PGothic" pitchFamily="34" charset="-128"/>
              </a:defRPr>
            </a:lvl6pPr>
            <a:lvl7pPr marL="2971800" indent="-228600" eaLnBrk="0" fontAlgn="base" hangingPunct="0">
              <a:spcBef>
                <a:spcPct val="0"/>
              </a:spcBef>
              <a:spcAft>
                <a:spcPct val="0"/>
              </a:spcAft>
              <a:defRPr sz="3200" b="1">
                <a:solidFill>
                  <a:srgbClr val="000066"/>
                </a:solidFill>
                <a:latin typeface="Times New Roman" pitchFamily="18" charset="0"/>
                <a:ea typeface="MS PGothic" pitchFamily="34" charset="-128"/>
              </a:defRPr>
            </a:lvl7pPr>
            <a:lvl8pPr marL="3429000" indent="-228600" eaLnBrk="0" fontAlgn="base" hangingPunct="0">
              <a:spcBef>
                <a:spcPct val="0"/>
              </a:spcBef>
              <a:spcAft>
                <a:spcPct val="0"/>
              </a:spcAft>
              <a:defRPr sz="3200" b="1">
                <a:solidFill>
                  <a:srgbClr val="000066"/>
                </a:solidFill>
                <a:latin typeface="Times New Roman" pitchFamily="18" charset="0"/>
                <a:ea typeface="MS PGothic" pitchFamily="34" charset="-128"/>
              </a:defRPr>
            </a:lvl8pPr>
            <a:lvl9pPr marL="3886200" indent="-228600" eaLnBrk="0" fontAlgn="base" hangingPunct="0">
              <a:spcBef>
                <a:spcPct val="0"/>
              </a:spcBef>
              <a:spcAft>
                <a:spcPct val="0"/>
              </a:spcAft>
              <a:defRPr sz="3200" b="1">
                <a:solidFill>
                  <a:srgbClr val="000066"/>
                </a:solidFill>
                <a:latin typeface="Times New Roman" pitchFamily="18" charset="0"/>
                <a:ea typeface="MS PGothic" pitchFamily="34" charset="-128"/>
              </a:defRPr>
            </a:lvl9pPr>
          </a:lstStyle>
          <a:p>
            <a:pPr eaLnBrk="1" hangingPunct="1"/>
            <a:fld id="{2261E2C7-8821-4E4E-BB1E-A69228C18106}" type="slidenum">
              <a:rPr lang="es-ES" sz="1400">
                <a:solidFill>
                  <a:srgbClr val="3D4E84"/>
                </a:solidFill>
                <a:latin typeface="Arial" charset="0"/>
              </a:rPr>
              <a:pPr eaLnBrk="1" hangingPunct="1"/>
              <a:t>2</a:t>
            </a:fld>
            <a:endParaRPr lang="es-ES" sz="1400">
              <a:solidFill>
                <a:srgbClr val="3D4E84"/>
              </a:solidFill>
              <a:latin typeface="Arial" charset="0"/>
            </a:endParaRPr>
          </a:p>
        </p:txBody>
      </p:sp>
      <p:sp>
        <p:nvSpPr>
          <p:cNvPr id="3" name="İçerik Yer Tutucusu 2"/>
          <p:cNvSpPr>
            <a:spLocks noGrp="1"/>
          </p:cNvSpPr>
          <p:nvPr>
            <p:ph idx="1"/>
          </p:nvPr>
        </p:nvSpPr>
        <p:spPr>
          <a:xfrm>
            <a:off x="544512" y="1981199"/>
            <a:ext cx="8008937" cy="3448051"/>
          </a:xfrm>
        </p:spPr>
        <p:txBody>
          <a:bodyPr/>
          <a:lstStyle/>
          <a:p>
            <a:pPr algn="just"/>
            <a:r>
              <a:rPr lang="en-US" sz="1500" dirty="0" smtClean="0"/>
              <a:t>Measure </a:t>
            </a:r>
            <a:r>
              <a:rPr lang="tr-TR" sz="1500" dirty="0" smtClean="0"/>
              <a:t>  </a:t>
            </a:r>
            <a:r>
              <a:rPr lang="en-US" sz="1500" dirty="0" smtClean="0"/>
              <a:t>1.1: Woman in Business</a:t>
            </a:r>
          </a:p>
          <a:p>
            <a:pPr algn="just"/>
            <a:r>
              <a:rPr lang="en-US" sz="1500" dirty="0" smtClean="0"/>
              <a:t>Measure</a:t>
            </a:r>
            <a:r>
              <a:rPr lang="tr-TR" sz="1500" dirty="0" smtClean="0"/>
              <a:t> </a:t>
            </a:r>
            <a:r>
              <a:rPr lang="en-US" sz="1500" dirty="0" smtClean="0"/>
              <a:t>1.3 Promoting Registered Employment through Better Guidance and Inspection-II</a:t>
            </a:r>
          </a:p>
          <a:p>
            <a:pPr algn="just"/>
            <a:r>
              <a:rPr lang="en-US" sz="1500" dirty="0" smtClean="0"/>
              <a:t>Measure </a:t>
            </a:r>
            <a:r>
              <a:rPr lang="tr-TR" sz="1500" dirty="0" smtClean="0"/>
              <a:t>  </a:t>
            </a:r>
            <a:r>
              <a:rPr lang="en-US" sz="1500" dirty="0" smtClean="0"/>
              <a:t>2.1: Increasing Enrolment Rates Especially For Girls In Secondary Education-II</a:t>
            </a:r>
            <a:endParaRPr lang="tr-TR" sz="1500" dirty="0" smtClean="0"/>
          </a:p>
          <a:p>
            <a:pPr algn="just"/>
            <a:r>
              <a:rPr lang="tr-TR" sz="1500" dirty="0" err="1" smtClean="0"/>
              <a:t>Measure</a:t>
            </a:r>
            <a:r>
              <a:rPr lang="tr-TR" sz="1500" dirty="0" smtClean="0"/>
              <a:t> 2.1: </a:t>
            </a:r>
            <a:r>
              <a:rPr lang="en-US" sz="1600" dirty="0"/>
              <a:t>Strengthening the Impact of the Conditional Cash Transfer </a:t>
            </a:r>
            <a:r>
              <a:rPr lang="en-US" sz="1600" dirty="0" err="1"/>
              <a:t>Programme</a:t>
            </a:r>
            <a:r>
              <a:rPr lang="en-US" sz="1600" dirty="0"/>
              <a:t> in Turkey for Increasing High School Attendance</a:t>
            </a:r>
            <a:endParaRPr lang="en-US" sz="1500" dirty="0" smtClean="0"/>
          </a:p>
          <a:p>
            <a:pPr algn="just"/>
            <a:r>
              <a:rPr lang="en-US" sz="1500" dirty="0" smtClean="0"/>
              <a:t>Measure </a:t>
            </a:r>
            <a:r>
              <a:rPr lang="tr-TR" sz="1500" dirty="0" smtClean="0"/>
              <a:t>  </a:t>
            </a:r>
            <a:r>
              <a:rPr lang="en-US" sz="1500" dirty="0" smtClean="0"/>
              <a:t>2.2: Improving the Quality of Vocational and Technical Education in Turkey</a:t>
            </a:r>
            <a:endParaRPr lang="tr-TR" sz="1500" dirty="0" smtClean="0"/>
          </a:p>
          <a:p>
            <a:pPr algn="just"/>
            <a:r>
              <a:rPr lang="tr-TR" sz="1500" dirty="0" err="1" smtClean="0"/>
              <a:t>Measure</a:t>
            </a:r>
            <a:r>
              <a:rPr lang="tr-TR" sz="1500" dirty="0" smtClean="0"/>
              <a:t>   2.2: </a:t>
            </a:r>
            <a:r>
              <a:rPr lang="en-US" sz="1600" dirty="0"/>
              <a:t>Improving the Quality of VET and Vocational Skills of Young People</a:t>
            </a:r>
            <a:endParaRPr lang="en-US" sz="1500" dirty="0" smtClean="0"/>
          </a:p>
          <a:p>
            <a:pPr algn="just"/>
            <a:r>
              <a:rPr lang="en-US" sz="1500" dirty="0" smtClean="0"/>
              <a:t>Measure</a:t>
            </a:r>
            <a:r>
              <a:rPr lang="tr-TR" sz="1500" dirty="0" smtClean="0"/>
              <a:t> </a:t>
            </a:r>
            <a:r>
              <a:rPr lang="en-US" sz="1500" dirty="0" smtClean="0"/>
              <a:t> 3.2: Increasing Adaptability of Employers and Employees to the Changes in Global Economy</a:t>
            </a:r>
          </a:p>
          <a:p>
            <a:pPr algn="just"/>
            <a:r>
              <a:rPr lang="en-US" sz="1500" dirty="0" smtClean="0"/>
              <a:t>Measure </a:t>
            </a:r>
            <a:r>
              <a:rPr lang="tr-TR" sz="1500" dirty="0" smtClean="0"/>
              <a:t>  </a:t>
            </a:r>
            <a:r>
              <a:rPr lang="en-US" sz="1500" dirty="0" smtClean="0"/>
              <a:t>3.2: Increasing Adaptability of Employers and Employees in Tourism Sector</a:t>
            </a:r>
          </a:p>
          <a:p>
            <a:pPr algn="just"/>
            <a:r>
              <a:rPr lang="en-US" sz="1500" dirty="0" smtClean="0"/>
              <a:t>Measure </a:t>
            </a:r>
            <a:r>
              <a:rPr lang="tr-TR" sz="1500" dirty="0" smtClean="0"/>
              <a:t>  </a:t>
            </a:r>
            <a:r>
              <a:rPr lang="en-US" sz="1500" dirty="0" smtClean="0"/>
              <a:t>3.2: Increasing Adaptability of Tradesmen and Craftsmen</a:t>
            </a:r>
          </a:p>
          <a:p>
            <a:pPr algn="just"/>
            <a:r>
              <a:rPr lang="en-US" sz="1500" dirty="0" smtClean="0"/>
              <a:t>Measure</a:t>
            </a:r>
            <a:r>
              <a:rPr lang="tr-TR" sz="1500" dirty="0"/>
              <a:t> </a:t>
            </a:r>
            <a:r>
              <a:rPr lang="en-US" sz="1500" dirty="0" smtClean="0"/>
              <a:t>4.1:</a:t>
            </a:r>
            <a:r>
              <a:rPr lang="tr-TR" sz="1500" dirty="0" smtClean="0"/>
              <a:t> </a:t>
            </a:r>
            <a:r>
              <a:rPr lang="en-US" sz="1500" dirty="0" smtClean="0"/>
              <a:t>Employment and Social Support Services Coordination and Implementation Model for the Integration of Disadvantaged Persons</a:t>
            </a:r>
            <a:endParaRPr lang="tr-TR" sz="1500" dirty="0" smtClean="0"/>
          </a:p>
          <a:p>
            <a:pPr algn="just"/>
            <a:r>
              <a:rPr lang="tr-TR" sz="1500" dirty="0" err="1" smtClean="0"/>
              <a:t>Measure</a:t>
            </a:r>
            <a:r>
              <a:rPr lang="tr-TR" sz="1500" dirty="0" smtClean="0"/>
              <a:t>   4.1: </a:t>
            </a:r>
            <a:r>
              <a:rPr lang="en-US" sz="1500" dirty="0" smtClean="0"/>
              <a:t>Facilitating </a:t>
            </a:r>
            <a:r>
              <a:rPr lang="en-US" sz="1500" dirty="0"/>
              <a:t>Access of Disadvantaged Higher Education Students to Labor Market Including Scholarship Support </a:t>
            </a:r>
            <a:endParaRPr lang="en-US" sz="1500" dirty="0" smtClean="0"/>
          </a:p>
          <a:p>
            <a:endParaRPr lang="en-US" sz="1500" b="1" dirty="0"/>
          </a:p>
        </p:txBody>
      </p:sp>
    </p:spTree>
    <p:extLst>
      <p:ext uri="{BB962C8B-B14F-4D97-AF65-F5344CB8AC3E}">
        <p14:creationId xmlns:p14="http://schemas.microsoft.com/office/powerpoint/2010/main" val="174193406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533400" y="1090613"/>
            <a:ext cx="7848600" cy="914400"/>
          </a:xfrm>
        </p:spPr>
        <p:txBody>
          <a:bodyPr/>
          <a:lstStyle/>
          <a:p>
            <a:r>
              <a:rPr lang="tr-TR" sz="2000" dirty="0" err="1"/>
              <a:t>Supply</a:t>
            </a:r>
            <a:r>
              <a:rPr lang="tr-TR" sz="2000" dirty="0"/>
              <a:t> </a:t>
            </a:r>
            <a:r>
              <a:rPr lang="tr-TR" sz="2000" dirty="0" err="1"/>
              <a:t>for</a:t>
            </a:r>
            <a:r>
              <a:rPr lang="tr-TR" sz="2000" dirty="0"/>
              <a:t> </a:t>
            </a:r>
            <a:r>
              <a:rPr lang="en-GB" sz="2000" dirty="0"/>
              <a:t>Increasing Adapt</a:t>
            </a:r>
            <a:r>
              <a:rPr lang="tr-TR" sz="2000" dirty="0"/>
              <a:t>a</a:t>
            </a:r>
            <a:r>
              <a:rPr lang="en-GB" sz="2000" dirty="0" err="1"/>
              <a:t>bility</a:t>
            </a:r>
            <a:r>
              <a:rPr lang="en-GB" sz="2000" dirty="0"/>
              <a:t> of Employers and Employees to the Changes in Global Economy</a:t>
            </a:r>
            <a:r>
              <a:rPr lang="tr-TR" sz="2000" dirty="0"/>
              <a:t> </a:t>
            </a:r>
            <a:endParaRPr lang="en-US" sz="2000" dirty="0"/>
          </a:p>
        </p:txBody>
      </p:sp>
      <p:sp>
        <p:nvSpPr>
          <p:cNvPr id="3" name="İçerik Yer Tutucusu 2"/>
          <p:cNvSpPr>
            <a:spLocks noGrp="1"/>
          </p:cNvSpPr>
          <p:nvPr>
            <p:ph idx="1"/>
          </p:nvPr>
        </p:nvSpPr>
        <p:spPr>
          <a:xfrm>
            <a:off x="533400" y="2771775"/>
            <a:ext cx="7772400" cy="3429000"/>
          </a:xfrm>
        </p:spPr>
        <p:txBody>
          <a:bodyPr/>
          <a:lstStyle/>
          <a:p>
            <a:pPr algn="just"/>
            <a:r>
              <a:rPr lang="tr-TR" sz="1800" dirty="0" err="1"/>
              <a:t>The</a:t>
            </a:r>
            <a:r>
              <a:rPr lang="tr-TR" sz="1800" dirty="0"/>
              <a:t> main </a:t>
            </a:r>
            <a:r>
              <a:rPr lang="tr-TR" sz="1800" dirty="0" err="1"/>
              <a:t>aim</a:t>
            </a:r>
            <a:r>
              <a:rPr lang="tr-TR" sz="1800" dirty="0"/>
              <a:t> of </a:t>
            </a:r>
            <a:r>
              <a:rPr lang="tr-TR" sz="1800" dirty="0" err="1"/>
              <a:t>the</a:t>
            </a:r>
            <a:r>
              <a:rPr lang="tr-TR" sz="1800" dirty="0"/>
              <a:t> </a:t>
            </a:r>
            <a:r>
              <a:rPr lang="tr-TR" sz="1800" dirty="0" err="1"/>
              <a:t>Suply</a:t>
            </a:r>
            <a:r>
              <a:rPr lang="tr-TR" sz="1800" dirty="0"/>
              <a:t> </a:t>
            </a:r>
            <a:r>
              <a:rPr lang="tr-TR" sz="1800" dirty="0" err="1"/>
              <a:t>Contracts</a:t>
            </a:r>
            <a:r>
              <a:rPr lang="tr-TR" sz="1800" dirty="0"/>
              <a:t> is </a:t>
            </a:r>
            <a:r>
              <a:rPr lang="tr-TR" sz="1800" dirty="0" err="1"/>
              <a:t>to</a:t>
            </a:r>
            <a:r>
              <a:rPr lang="tr-TR" sz="1800" dirty="0"/>
              <a:t> </a:t>
            </a:r>
            <a:r>
              <a:rPr lang="tr-TR" sz="1800" dirty="0" err="1"/>
              <a:t>provide</a:t>
            </a:r>
            <a:r>
              <a:rPr lang="tr-TR" sz="1800" dirty="0"/>
              <a:t> </a:t>
            </a:r>
            <a:r>
              <a:rPr lang="tr-TR" sz="1800" dirty="0" err="1"/>
              <a:t>equipment</a:t>
            </a:r>
            <a:r>
              <a:rPr lang="tr-TR" sz="1800" dirty="0"/>
              <a:t> </a:t>
            </a:r>
            <a:r>
              <a:rPr lang="tr-TR" sz="1800" dirty="0" err="1"/>
              <a:t>for</a:t>
            </a:r>
            <a:r>
              <a:rPr lang="tr-TR" sz="1800" dirty="0"/>
              <a:t> 6 TSCC </a:t>
            </a:r>
            <a:r>
              <a:rPr lang="tr-TR" sz="1800" dirty="0" err="1"/>
              <a:t>centers</a:t>
            </a:r>
            <a:r>
              <a:rPr lang="tr-TR" sz="1800" dirty="0"/>
              <a:t>.</a:t>
            </a:r>
          </a:p>
          <a:p>
            <a:pPr algn="just"/>
            <a:r>
              <a:rPr lang="tr-TR" sz="1800" dirty="0" err="1"/>
              <a:t>Provisional</a:t>
            </a:r>
            <a:r>
              <a:rPr lang="tr-TR" sz="1800" dirty="0"/>
              <a:t> </a:t>
            </a:r>
            <a:r>
              <a:rPr lang="tr-TR" sz="1800" dirty="0" err="1"/>
              <a:t>Acceptance</a:t>
            </a:r>
            <a:r>
              <a:rPr lang="tr-TR" sz="1800" dirty="0"/>
              <a:t> </a:t>
            </a:r>
            <a:r>
              <a:rPr lang="tr-TR" sz="1800" dirty="0" err="1"/>
              <a:t>Certificates</a:t>
            </a:r>
            <a:r>
              <a:rPr lang="tr-TR" sz="1800" dirty="0"/>
              <a:t> </a:t>
            </a:r>
            <a:r>
              <a:rPr lang="tr-TR" sz="1800" dirty="0" err="1"/>
              <a:t>for</a:t>
            </a:r>
            <a:r>
              <a:rPr lang="tr-TR" sz="1800" dirty="0"/>
              <a:t> </a:t>
            </a:r>
            <a:r>
              <a:rPr lang="tr-TR" sz="1800" dirty="0" err="1"/>
              <a:t>all</a:t>
            </a:r>
            <a:r>
              <a:rPr lang="tr-TR" sz="1800" dirty="0"/>
              <a:t> </a:t>
            </a:r>
            <a:r>
              <a:rPr lang="tr-TR" sz="1800" dirty="0" err="1"/>
              <a:t>lots</a:t>
            </a:r>
            <a:r>
              <a:rPr lang="tr-TR" sz="1800" dirty="0"/>
              <a:t> </a:t>
            </a:r>
            <a:r>
              <a:rPr lang="en-US" sz="1800" dirty="0"/>
              <a:t>were signed</a:t>
            </a:r>
            <a:r>
              <a:rPr lang="tr-TR" sz="1800" dirty="0"/>
              <a:t>. </a:t>
            </a:r>
            <a:r>
              <a:rPr lang="tr-TR" sz="1800" dirty="0" smtClean="0"/>
              <a:t>Final </a:t>
            </a:r>
            <a:r>
              <a:rPr lang="tr-TR" sz="1800" dirty="0" err="1"/>
              <a:t>Acceptance</a:t>
            </a:r>
            <a:r>
              <a:rPr lang="tr-TR" sz="1800" dirty="0"/>
              <a:t> </a:t>
            </a:r>
            <a:r>
              <a:rPr lang="tr-TR" sz="1800" dirty="0" err="1"/>
              <a:t>Certificate</a:t>
            </a:r>
            <a:r>
              <a:rPr lang="tr-TR" sz="1800" dirty="0"/>
              <a:t> </a:t>
            </a:r>
            <a:r>
              <a:rPr lang="tr-TR" sz="1800" dirty="0" err="1"/>
              <a:t>process</a:t>
            </a:r>
            <a:r>
              <a:rPr lang="tr-TR" sz="1800" dirty="0"/>
              <a:t> of lot 1 has </a:t>
            </a:r>
            <a:r>
              <a:rPr lang="tr-TR" sz="1800" dirty="0" err="1"/>
              <a:t>been</a:t>
            </a:r>
            <a:r>
              <a:rPr lang="tr-TR" sz="1800" dirty="0"/>
              <a:t> </a:t>
            </a:r>
            <a:r>
              <a:rPr lang="tr-TR" sz="1800" dirty="0" err="1"/>
              <a:t>continuing</a:t>
            </a:r>
            <a:r>
              <a:rPr lang="tr-TR" sz="1800" dirty="0"/>
              <a:t>.</a:t>
            </a:r>
          </a:p>
          <a:p>
            <a:pPr algn="just"/>
            <a:r>
              <a:rPr lang="en-US" sz="1800" dirty="0"/>
              <a:t>P</a:t>
            </a:r>
            <a:r>
              <a:rPr lang="tr-TR" sz="1800" dirty="0" err="1"/>
              <a:t>rovinces</a:t>
            </a:r>
            <a:r>
              <a:rPr lang="en-US" sz="1800" dirty="0"/>
              <a:t> be distributed</a:t>
            </a:r>
            <a:r>
              <a:rPr lang="tr-TR" sz="1800" dirty="0"/>
              <a:t>: Ankara, Elazığ, Sivas, Samsun, Gaziantep, Erzurum.</a:t>
            </a:r>
            <a:endParaRPr lang="en-US" sz="1800" dirty="0"/>
          </a:p>
          <a:p>
            <a:pPr marL="0" indent="0" algn="just">
              <a:buNone/>
            </a:pPr>
            <a:r>
              <a:rPr lang="tr-TR" sz="1800" dirty="0" smtClean="0"/>
              <a:t>	</a:t>
            </a:r>
            <a:r>
              <a:rPr lang="en-US" sz="1800" dirty="0" smtClean="0"/>
              <a:t>Lot </a:t>
            </a:r>
            <a:r>
              <a:rPr lang="en-US" sz="1800" dirty="0"/>
              <a:t>1: Office Furniture</a:t>
            </a:r>
            <a:r>
              <a:rPr lang="tr-TR" sz="1800" dirty="0"/>
              <a:t> (Budget:74.297 €)</a:t>
            </a:r>
            <a:endParaRPr lang="en-US" sz="1800" dirty="0"/>
          </a:p>
          <a:p>
            <a:pPr marL="0" indent="0" algn="just">
              <a:buNone/>
            </a:pPr>
            <a:r>
              <a:rPr lang="tr-TR" sz="1800" dirty="0" smtClean="0"/>
              <a:t>	</a:t>
            </a:r>
            <a:r>
              <a:rPr lang="en-US" sz="1800" dirty="0" smtClean="0"/>
              <a:t>Lot </a:t>
            </a:r>
            <a:r>
              <a:rPr lang="en-US" sz="1800" dirty="0"/>
              <a:t>2: IT Equipment</a:t>
            </a:r>
            <a:r>
              <a:rPr lang="tr-TR" sz="1800" dirty="0"/>
              <a:t> (Budget: 608.754 €)</a:t>
            </a:r>
            <a:endParaRPr lang="en-US" sz="1800" dirty="0"/>
          </a:p>
          <a:p>
            <a:pPr marL="0" indent="0" algn="just">
              <a:buNone/>
            </a:pPr>
            <a:r>
              <a:rPr lang="tr-TR" sz="1800" dirty="0" smtClean="0"/>
              <a:t>	</a:t>
            </a:r>
            <a:r>
              <a:rPr lang="en-US" sz="1800" dirty="0" smtClean="0"/>
              <a:t>Lot </a:t>
            </a:r>
            <a:r>
              <a:rPr lang="en-US" sz="1800" dirty="0"/>
              <a:t>3: Electrical Equipment</a:t>
            </a:r>
            <a:r>
              <a:rPr lang="tr-TR" sz="1800" dirty="0"/>
              <a:t> (Budget:10.907 €)</a:t>
            </a:r>
            <a:endParaRPr lang="en-US" sz="1800" dirty="0"/>
          </a:p>
          <a:p>
            <a:pPr marL="0" indent="0" algn="just">
              <a:buNone/>
            </a:pPr>
            <a:endParaRPr lang="en-US" sz="2200" dirty="0" smtClean="0"/>
          </a:p>
          <a:p>
            <a:pPr marL="0" indent="0" algn="just">
              <a:buNone/>
            </a:pPr>
            <a:endParaRPr lang="en-US" sz="2200" dirty="0"/>
          </a:p>
        </p:txBody>
      </p:sp>
      <p:sp>
        <p:nvSpPr>
          <p:cNvPr id="4" name="Slayt Numarası Yer Tutucusu 3"/>
          <p:cNvSpPr>
            <a:spLocks noGrp="1"/>
          </p:cNvSpPr>
          <p:nvPr>
            <p:ph type="sldNum" sz="quarter" idx="10"/>
          </p:nvPr>
        </p:nvSpPr>
        <p:spPr/>
        <p:txBody>
          <a:bodyPr/>
          <a:lstStyle/>
          <a:p>
            <a:pPr>
              <a:defRPr/>
            </a:pPr>
            <a:fld id="{DFF7F424-20F0-4218-8204-035A4E01680C}" type="slidenum">
              <a:rPr lang="es-ES" smtClean="0"/>
              <a:pPr>
                <a:defRPr/>
              </a:pPr>
              <a:t>20</a:t>
            </a:fld>
            <a:endParaRPr lang="es-ES"/>
          </a:p>
        </p:txBody>
      </p:sp>
      <p:pic>
        <p:nvPicPr>
          <p:cNvPr id="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33006" y="1953994"/>
            <a:ext cx="985837" cy="593287"/>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6538327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69901" y="1290638"/>
            <a:ext cx="7848600" cy="914400"/>
          </a:xfrm>
        </p:spPr>
        <p:txBody>
          <a:bodyPr/>
          <a:lstStyle/>
          <a:p>
            <a:pPr>
              <a:defRPr/>
            </a:pPr>
            <a:r>
              <a:rPr lang="tr-TR" sz="2000" dirty="0" smtClean="0"/>
              <a:t>Technical </a:t>
            </a:r>
            <a:r>
              <a:rPr lang="tr-TR" sz="2000" dirty="0"/>
              <a:t>Assistance </a:t>
            </a:r>
            <a:r>
              <a:rPr lang="tr-TR" sz="2000" dirty="0" err="1"/>
              <a:t>for</a:t>
            </a:r>
            <a:r>
              <a:rPr lang="tr-TR" sz="2000" dirty="0"/>
              <a:t> </a:t>
            </a:r>
            <a:r>
              <a:rPr lang="en-GB" sz="2000" dirty="0"/>
              <a:t>Increasing Adapt</a:t>
            </a:r>
            <a:r>
              <a:rPr lang="tr-TR" sz="2000" dirty="0"/>
              <a:t>a</a:t>
            </a:r>
            <a:r>
              <a:rPr lang="en-GB" sz="2000" dirty="0" err="1"/>
              <a:t>bility</a:t>
            </a:r>
            <a:r>
              <a:rPr lang="en-GB" sz="2000" dirty="0"/>
              <a:t> of Employers and Employees in</a:t>
            </a:r>
            <a:r>
              <a:rPr lang="tr-TR" sz="2000" dirty="0"/>
              <a:t> </a:t>
            </a:r>
            <a:r>
              <a:rPr lang="tr-TR" sz="2000" dirty="0" err="1"/>
              <a:t>Tourism</a:t>
            </a:r>
            <a:r>
              <a:rPr lang="tr-TR" sz="2000" dirty="0"/>
              <a:t> </a:t>
            </a:r>
            <a:r>
              <a:rPr lang="tr-TR" sz="2000" dirty="0" err="1"/>
              <a:t>Sector</a:t>
            </a:r>
            <a:endParaRPr lang="en-US" sz="2000" dirty="0"/>
          </a:p>
        </p:txBody>
      </p:sp>
      <p:sp>
        <p:nvSpPr>
          <p:cNvPr id="4100" name="Slayt Numarası Yer Tutucusu 3"/>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3200" b="1">
                <a:solidFill>
                  <a:srgbClr val="000066"/>
                </a:solidFill>
                <a:latin typeface="Times New Roman" pitchFamily="18" charset="0"/>
                <a:ea typeface="MS PGothic" pitchFamily="34" charset="-128"/>
              </a:defRPr>
            </a:lvl1pPr>
            <a:lvl2pPr marL="742950" indent="-285750" eaLnBrk="0" hangingPunct="0">
              <a:defRPr sz="3200" b="1">
                <a:solidFill>
                  <a:srgbClr val="000066"/>
                </a:solidFill>
                <a:latin typeface="Times New Roman" pitchFamily="18" charset="0"/>
                <a:ea typeface="MS PGothic" pitchFamily="34" charset="-128"/>
              </a:defRPr>
            </a:lvl2pPr>
            <a:lvl3pPr marL="1143000" indent="-228600" eaLnBrk="0" hangingPunct="0">
              <a:defRPr sz="3200" b="1">
                <a:solidFill>
                  <a:srgbClr val="000066"/>
                </a:solidFill>
                <a:latin typeface="Times New Roman" pitchFamily="18" charset="0"/>
                <a:ea typeface="MS PGothic" pitchFamily="34" charset="-128"/>
              </a:defRPr>
            </a:lvl3pPr>
            <a:lvl4pPr marL="1600200" indent="-228600" eaLnBrk="0" hangingPunct="0">
              <a:defRPr sz="3200" b="1">
                <a:solidFill>
                  <a:srgbClr val="000066"/>
                </a:solidFill>
                <a:latin typeface="Times New Roman" pitchFamily="18" charset="0"/>
                <a:ea typeface="MS PGothic" pitchFamily="34" charset="-128"/>
              </a:defRPr>
            </a:lvl4pPr>
            <a:lvl5pPr marL="2057400" indent="-228600" eaLnBrk="0" hangingPunct="0">
              <a:defRPr sz="3200" b="1">
                <a:solidFill>
                  <a:srgbClr val="000066"/>
                </a:solidFill>
                <a:latin typeface="Times New Roman" pitchFamily="18" charset="0"/>
                <a:ea typeface="MS PGothic" pitchFamily="34" charset="-128"/>
              </a:defRPr>
            </a:lvl5pPr>
            <a:lvl6pPr marL="2514600" indent="-228600" eaLnBrk="0" fontAlgn="base" hangingPunct="0">
              <a:spcBef>
                <a:spcPct val="0"/>
              </a:spcBef>
              <a:spcAft>
                <a:spcPct val="0"/>
              </a:spcAft>
              <a:defRPr sz="3200" b="1">
                <a:solidFill>
                  <a:srgbClr val="000066"/>
                </a:solidFill>
                <a:latin typeface="Times New Roman" pitchFamily="18" charset="0"/>
                <a:ea typeface="MS PGothic" pitchFamily="34" charset="-128"/>
              </a:defRPr>
            </a:lvl6pPr>
            <a:lvl7pPr marL="2971800" indent="-228600" eaLnBrk="0" fontAlgn="base" hangingPunct="0">
              <a:spcBef>
                <a:spcPct val="0"/>
              </a:spcBef>
              <a:spcAft>
                <a:spcPct val="0"/>
              </a:spcAft>
              <a:defRPr sz="3200" b="1">
                <a:solidFill>
                  <a:srgbClr val="000066"/>
                </a:solidFill>
                <a:latin typeface="Times New Roman" pitchFamily="18" charset="0"/>
                <a:ea typeface="MS PGothic" pitchFamily="34" charset="-128"/>
              </a:defRPr>
            </a:lvl7pPr>
            <a:lvl8pPr marL="3429000" indent="-228600" eaLnBrk="0" fontAlgn="base" hangingPunct="0">
              <a:spcBef>
                <a:spcPct val="0"/>
              </a:spcBef>
              <a:spcAft>
                <a:spcPct val="0"/>
              </a:spcAft>
              <a:defRPr sz="3200" b="1">
                <a:solidFill>
                  <a:srgbClr val="000066"/>
                </a:solidFill>
                <a:latin typeface="Times New Roman" pitchFamily="18" charset="0"/>
                <a:ea typeface="MS PGothic" pitchFamily="34" charset="-128"/>
              </a:defRPr>
            </a:lvl8pPr>
            <a:lvl9pPr marL="3886200" indent="-228600" eaLnBrk="0" fontAlgn="base" hangingPunct="0">
              <a:spcBef>
                <a:spcPct val="0"/>
              </a:spcBef>
              <a:spcAft>
                <a:spcPct val="0"/>
              </a:spcAft>
              <a:defRPr sz="3200" b="1">
                <a:solidFill>
                  <a:srgbClr val="000066"/>
                </a:solidFill>
                <a:latin typeface="Times New Roman" pitchFamily="18" charset="0"/>
                <a:ea typeface="MS PGothic" pitchFamily="34" charset="-128"/>
              </a:defRPr>
            </a:lvl9pPr>
          </a:lstStyle>
          <a:p>
            <a:pPr eaLnBrk="1" hangingPunct="1"/>
            <a:fld id="{2261E2C7-8821-4E4E-BB1E-A69228C18106}" type="slidenum">
              <a:rPr lang="es-ES" sz="1400">
                <a:solidFill>
                  <a:srgbClr val="3D4E84"/>
                </a:solidFill>
                <a:latin typeface="Arial" charset="0"/>
              </a:rPr>
              <a:pPr eaLnBrk="1" hangingPunct="1"/>
              <a:t>21</a:t>
            </a:fld>
            <a:endParaRPr lang="es-ES" sz="1400">
              <a:solidFill>
                <a:srgbClr val="3D4E84"/>
              </a:solidFill>
              <a:latin typeface="Arial" charset="0"/>
            </a:endParaRPr>
          </a:p>
        </p:txBody>
      </p:sp>
      <p:sp>
        <p:nvSpPr>
          <p:cNvPr id="3" name="İçerik Yer Tutucusu 2"/>
          <p:cNvSpPr>
            <a:spLocks noGrp="1"/>
          </p:cNvSpPr>
          <p:nvPr>
            <p:ph idx="1"/>
          </p:nvPr>
        </p:nvSpPr>
        <p:spPr>
          <a:xfrm>
            <a:off x="533400" y="2933125"/>
            <a:ext cx="8267700" cy="2343533"/>
          </a:xfrm>
        </p:spPr>
        <p:txBody>
          <a:bodyPr/>
          <a:lstStyle/>
          <a:p>
            <a:pPr marL="0" indent="0">
              <a:buNone/>
            </a:pPr>
            <a:endParaRPr lang="tr-TR" sz="800" dirty="0"/>
          </a:p>
          <a:p>
            <a:pPr marL="0" indent="0">
              <a:buNone/>
            </a:pPr>
            <a:endParaRPr lang="tr-TR" sz="800" dirty="0" smtClean="0"/>
          </a:p>
          <a:p>
            <a:pPr marL="0" indent="0">
              <a:buNone/>
            </a:pPr>
            <a:endParaRPr lang="tr-TR" sz="800" dirty="0" smtClean="0"/>
          </a:p>
          <a:p>
            <a:r>
              <a:rPr lang="tr-TR" sz="1600" dirty="0" err="1" smtClean="0"/>
              <a:t>Operation</a:t>
            </a:r>
            <a:r>
              <a:rPr lang="tr-TR" sz="1600" dirty="0" smtClean="0"/>
              <a:t> </a:t>
            </a:r>
            <a:r>
              <a:rPr lang="tr-TR" sz="1600" dirty="0" err="1" smtClean="0"/>
              <a:t>Beneficiary</a:t>
            </a:r>
            <a:r>
              <a:rPr lang="tr-TR" sz="1600" dirty="0" smtClean="0"/>
              <a:t> is </a:t>
            </a:r>
            <a:r>
              <a:rPr lang="tr-TR" sz="1600" dirty="0" err="1" smtClean="0"/>
              <a:t>Ministry</a:t>
            </a:r>
            <a:r>
              <a:rPr lang="tr-TR" sz="1600" dirty="0" smtClean="0"/>
              <a:t> of </a:t>
            </a:r>
            <a:r>
              <a:rPr lang="tr-TR" sz="1600" dirty="0" err="1" smtClean="0"/>
              <a:t>Culture</a:t>
            </a:r>
            <a:r>
              <a:rPr lang="tr-TR" sz="1600" dirty="0" smtClean="0"/>
              <a:t> </a:t>
            </a:r>
            <a:r>
              <a:rPr lang="tr-TR" sz="1600" dirty="0" err="1" smtClean="0"/>
              <a:t>and</a:t>
            </a:r>
            <a:r>
              <a:rPr lang="tr-TR" sz="1600" dirty="0" smtClean="0"/>
              <a:t> </a:t>
            </a:r>
            <a:r>
              <a:rPr lang="tr-TR" sz="1600" dirty="0" err="1" smtClean="0"/>
              <a:t>Tourism</a:t>
            </a:r>
            <a:endParaRPr lang="tr-TR" sz="1600" dirty="0" smtClean="0"/>
          </a:p>
          <a:p>
            <a:r>
              <a:rPr lang="tr-TR" sz="1600" dirty="0" err="1" smtClean="0"/>
              <a:t>The</a:t>
            </a:r>
            <a:r>
              <a:rPr lang="tr-TR" sz="1600" dirty="0" smtClean="0"/>
              <a:t> </a:t>
            </a:r>
            <a:r>
              <a:rPr lang="tr-TR" sz="1600" dirty="0"/>
              <a:t>Project Budget is € </a:t>
            </a:r>
            <a:r>
              <a:rPr lang="tr-TR" sz="1600" dirty="0" smtClean="0"/>
              <a:t>7.558.813</a:t>
            </a:r>
            <a:endParaRPr lang="tr-TR" sz="1600" dirty="0"/>
          </a:p>
          <a:p>
            <a:r>
              <a:rPr lang="tr-TR" sz="1600" dirty="0" err="1"/>
              <a:t>The</a:t>
            </a:r>
            <a:r>
              <a:rPr lang="tr-TR" sz="1600" dirty="0"/>
              <a:t> </a:t>
            </a:r>
            <a:r>
              <a:rPr lang="tr-TR" sz="1600" dirty="0" err="1"/>
              <a:t>project</a:t>
            </a:r>
            <a:r>
              <a:rPr lang="tr-TR" sz="1600" dirty="0"/>
              <a:t> </a:t>
            </a:r>
            <a:r>
              <a:rPr lang="tr-TR" sz="1600" dirty="0" err="1"/>
              <a:t>implementation</a:t>
            </a:r>
            <a:r>
              <a:rPr lang="tr-TR" sz="1600" dirty="0"/>
              <a:t> </a:t>
            </a:r>
            <a:r>
              <a:rPr lang="tr-TR" sz="1600" dirty="0" err="1"/>
              <a:t>period</a:t>
            </a:r>
            <a:r>
              <a:rPr lang="tr-TR" sz="1600" dirty="0"/>
              <a:t> is </a:t>
            </a:r>
            <a:r>
              <a:rPr lang="tr-TR" sz="1600" dirty="0" smtClean="0"/>
              <a:t>30 </a:t>
            </a:r>
            <a:r>
              <a:rPr lang="tr-TR" sz="1600" dirty="0" err="1" smtClean="0"/>
              <a:t>months</a:t>
            </a:r>
            <a:r>
              <a:rPr lang="tr-TR" sz="1600" dirty="0"/>
              <a:t> </a:t>
            </a:r>
            <a:r>
              <a:rPr lang="tr-TR" sz="1600" dirty="0" smtClean="0"/>
              <a:t>(15.01.2014-15.07.2016</a:t>
            </a:r>
            <a:r>
              <a:rPr lang="tr-TR" sz="1600" dirty="0" smtClean="0"/>
              <a:t>)</a:t>
            </a:r>
          </a:p>
          <a:p>
            <a:pPr algn="just"/>
            <a:r>
              <a:rPr lang="tr-TR" sz="1600" dirty="0" err="1"/>
              <a:t>The</a:t>
            </a:r>
            <a:r>
              <a:rPr lang="tr-TR" sz="1600" dirty="0"/>
              <a:t> </a:t>
            </a:r>
            <a:r>
              <a:rPr lang="tr-TR" sz="1600" dirty="0" err="1"/>
              <a:t>purpose</a:t>
            </a:r>
            <a:r>
              <a:rPr lang="tr-TR" sz="1600" dirty="0"/>
              <a:t> of </a:t>
            </a:r>
            <a:r>
              <a:rPr lang="tr-TR" sz="1600" dirty="0" err="1"/>
              <a:t>the</a:t>
            </a:r>
            <a:r>
              <a:rPr lang="tr-TR" sz="1600" dirty="0"/>
              <a:t> </a:t>
            </a:r>
            <a:r>
              <a:rPr lang="tr-TR" sz="1600" dirty="0" err="1" smtClean="0"/>
              <a:t>project</a:t>
            </a:r>
            <a:r>
              <a:rPr lang="tr-TR" sz="1600" dirty="0" smtClean="0"/>
              <a:t> </a:t>
            </a:r>
            <a:r>
              <a:rPr lang="tr-TR" sz="1600" dirty="0"/>
              <a:t>is </a:t>
            </a:r>
            <a:r>
              <a:rPr lang="tr-TR" sz="1600" dirty="0" err="1" smtClean="0"/>
              <a:t>to</a:t>
            </a:r>
            <a:r>
              <a:rPr lang="tr-TR" sz="1600" dirty="0" smtClean="0"/>
              <a:t> </a:t>
            </a:r>
            <a:r>
              <a:rPr lang="tr-TR" sz="1600" dirty="0" err="1"/>
              <a:t>increase</a:t>
            </a:r>
            <a:r>
              <a:rPr lang="tr-TR" sz="1600" dirty="0"/>
              <a:t> </a:t>
            </a:r>
            <a:r>
              <a:rPr lang="tr-TR" sz="1600" dirty="0" err="1"/>
              <a:t>the</a:t>
            </a:r>
            <a:r>
              <a:rPr lang="tr-TR" sz="1600" dirty="0"/>
              <a:t> </a:t>
            </a:r>
            <a:r>
              <a:rPr lang="tr-TR" sz="1600" dirty="0" err="1"/>
              <a:t>quality</a:t>
            </a:r>
            <a:r>
              <a:rPr lang="tr-TR" sz="1600" dirty="0"/>
              <a:t> </a:t>
            </a:r>
            <a:r>
              <a:rPr lang="tr-TR" sz="1600" dirty="0" err="1"/>
              <a:t>and</a:t>
            </a:r>
            <a:r>
              <a:rPr lang="tr-TR" sz="1600" dirty="0"/>
              <a:t> </a:t>
            </a:r>
            <a:r>
              <a:rPr lang="tr-TR" sz="1600" dirty="0" err="1"/>
              <a:t>adaptability</a:t>
            </a:r>
            <a:r>
              <a:rPr lang="tr-TR" sz="1600" dirty="0"/>
              <a:t> of </a:t>
            </a:r>
            <a:r>
              <a:rPr lang="tr-TR" sz="1600" dirty="0" err="1"/>
              <a:t>employees</a:t>
            </a:r>
            <a:r>
              <a:rPr lang="tr-TR" sz="1600" dirty="0"/>
              <a:t> </a:t>
            </a:r>
            <a:r>
              <a:rPr lang="tr-TR" sz="1600" dirty="0" err="1"/>
              <a:t>and</a:t>
            </a:r>
            <a:r>
              <a:rPr lang="tr-TR" sz="1600" dirty="0"/>
              <a:t> </a:t>
            </a:r>
            <a:r>
              <a:rPr lang="tr-TR" sz="1600" dirty="0" err="1"/>
              <a:t>employers</a:t>
            </a:r>
            <a:r>
              <a:rPr lang="tr-TR" sz="1600" dirty="0"/>
              <a:t> in </a:t>
            </a:r>
            <a:r>
              <a:rPr lang="tr-TR" sz="1600" dirty="0" err="1"/>
              <a:t>the</a:t>
            </a:r>
            <a:r>
              <a:rPr lang="tr-TR" sz="1600" dirty="0"/>
              <a:t> </a:t>
            </a:r>
            <a:r>
              <a:rPr lang="tr-TR" sz="1600" dirty="0" err="1"/>
              <a:t>accommodation</a:t>
            </a:r>
            <a:r>
              <a:rPr lang="tr-TR" sz="1600" dirty="0"/>
              <a:t> </a:t>
            </a:r>
            <a:r>
              <a:rPr lang="tr-TR" sz="1600" dirty="0" err="1"/>
              <a:t>and</a:t>
            </a:r>
            <a:r>
              <a:rPr lang="tr-TR" sz="1600" dirty="0"/>
              <a:t> </a:t>
            </a:r>
            <a:r>
              <a:rPr lang="tr-TR" sz="1600" dirty="0" err="1"/>
              <a:t>food</a:t>
            </a:r>
            <a:r>
              <a:rPr lang="tr-TR" sz="1600" dirty="0"/>
              <a:t> &amp; </a:t>
            </a:r>
            <a:r>
              <a:rPr lang="tr-TR" sz="1600" dirty="0" err="1"/>
              <a:t>beverage</a:t>
            </a:r>
            <a:r>
              <a:rPr lang="tr-TR" sz="1600" dirty="0"/>
              <a:t> </a:t>
            </a:r>
            <a:r>
              <a:rPr lang="tr-TR" sz="1600" dirty="0" err="1"/>
              <a:t>enterprises</a:t>
            </a:r>
            <a:r>
              <a:rPr lang="tr-TR" sz="1600" dirty="0"/>
              <a:t> in </a:t>
            </a:r>
            <a:r>
              <a:rPr lang="tr-TR" sz="1600" dirty="0" err="1"/>
              <a:t>the</a:t>
            </a:r>
            <a:r>
              <a:rPr lang="tr-TR" sz="1600" dirty="0"/>
              <a:t> </a:t>
            </a:r>
            <a:r>
              <a:rPr lang="tr-TR" sz="1600" dirty="0" err="1"/>
              <a:t>tourism</a:t>
            </a:r>
            <a:r>
              <a:rPr lang="tr-TR" sz="1600" dirty="0"/>
              <a:t> </a:t>
            </a:r>
            <a:r>
              <a:rPr lang="tr-TR" sz="1600" dirty="0" err="1"/>
              <a:t>sector</a:t>
            </a:r>
            <a:r>
              <a:rPr lang="tr-TR" sz="1600" dirty="0"/>
              <a:t> </a:t>
            </a:r>
            <a:r>
              <a:rPr lang="tr-TR" sz="1600" dirty="0" err="1"/>
              <a:t>which</a:t>
            </a:r>
            <a:r>
              <a:rPr lang="tr-TR" sz="1600" dirty="0"/>
              <a:t> </a:t>
            </a:r>
            <a:r>
              <a:rPr lang="tr-TR" sz="1600" dirty="0" err="1"/>
              <a:t>have</a:t>
            </a:r>
            <a:r>
              <a:rPr lang="tr-TR" sz="1600" dirty="0"/>
              <a:t> </a:t>
            </a:r>
            <a:r>
              <a:rPr lang="tr-TR" sz="1600" dirty="0" err="1"/>
              <a:t>MoCT</a:t>
            </a:r>
            <a:r>
              <a:rPr lang="tr-TR" sz="1600" dirty="0"/>
              <a:t> ‘</a:t>
            </a:r>
            <a:r>
              <a:rPr lang="tr-TR" sz="1600" dirty="0" err="1"/>
              <a:t>operation</a:t>
            </a:r>
            <a:r>
              <a:rPr lang="tr-TR" sz="1600" dirty="0"/>
              <a:t> </a:t>
            </a:r>
            <a:r>
              <a:rPr lang="tr-TR" sz="1600" dirty="0" err="1"/>
              <a:t>and</a:t>
            </a:r>
            <a:r>
              <a:rPr lang="tr-TR" sz="1600" dirty="0"/>
              <a:t> </a:t>
            </a:r>
            <a:r>
              <a:rPr lang="tr-TR" sz="1600" dirty="0" err="1"/>
              <a:t>investment</a:t>
            </a:r>
            <a:r>
              <a:rPr lang="tr-TR" sz="1600" dirty="0"/>
              <a:t> </a:t>
            </a:r>
            <a:r>
              <a:rPr lang="tr-TR" sz="1600" dirty="0" err="1" smtClean="0"/>
              <a:t>licence</a:t>
            </a:r>
            <a:r>
              <a:rPr lang="tr-TR" sz="1600" dirty="0" smtClean="0"/>
              <a:t> </a:t>
            </a:r>
            <a:r>
              <a:rPr lang="tr-TR" sz="1600" dirty="0"/>
              <a:t>; </a:t>
            </a:r>
            <a:r>
              <a:rPr lang="tr-TR" sz="1600" dirty="0" err="1"/>
              <a:t>increase</a:t>
            </a:r>
            <a:r>
              <a:rPr lang="tr-TR" sz="1600" dirty="0"/>
              <a:t> </a:t>
            </a:r>
            <a:r>
              <a:rPr lang="tr-TR" sz="1600" dirty="0" err="1"/>
              <a:t>training</a:t>
            </a:r>
            <a:r>
              <a:rPr lang="tr-TR" sz="1600" dirty="0"/>
              <a:t> </a:t>
            </a:r>
            <a:r>
              <a:rPr lang="tr-TR" sz="1600" dirty="0" err="1"/>
              <a:t>and</a:t>
            </a:r>
            <a:r>
              <a:rPr lang="tr-TR" sz="1600" dirty="0"/>
              <a:t> </a:t>
            </a:r>
            <a:r>
              <a:rPr lang="tr-TR" sz="1600" dirty="0" err="1"/>
              <a:t>consultancy</a:t>
            </a:r>
            <a:r>
              <a:rPr lang="tr-TR" sz="1600" dirty="0"/>
              <a:t> </a:t>
            </a:r>
            <a:r>
              <a:rPr lang="tr-TR" sz="1600" dirty="0" err="1"/>
              <a:t>capacities</a:t>
            </a:r>
            <a:r>
              <a:rPr lang="tr-TR" sz="1600" dirty="0"/>
              <a:t> of </a:t>
            </a:r>
            <a:r>
              <a:rPr lang="tr-TR" sz="1600" dirty="0" err="1"/>
              <a:t>social</a:t>
            </a:r>
            <a:r>
              <a:rPr lang="tr-TR" sz="1600" dirty="0"/>
              <a:t> </a:t>
            </a:r>
            <a:r>
              <a:rPr lang="tr-TR" sz="1600" dirty="0" err="1"/>
              <a:t>partners</a:t>
            </a:r>
            <a:r>
              <a:rPr lang="tr-TR" sz="1600" dirty="0"/>
              <a:t>, </a:t>
            </a:r>
            <a:r>
              <a:rPr lang="tr-TR" sz="1600" dirty="0" err="1"/>
              <a:t>central</a:t>
            </a:r>
            <a:r>
              <a:rPr lang="tr-TR" sz="1600" dirty="0"/>
              <a:t> </a:t>
            </a:r>
            <a:r>
              <a:rPr lang="tr-TR" sz="1600" dirty="0" err="1"/>
              <a:t>and</a:t>
            </a:r>
            <a:r>
              <a:rPr lang="tr-TR" sz="1600" dirty="0"/>
              <a:t> </a:t>
            </a:r>
            <a:r>
              <a:rPr lang="tr-TR" sz="1600" dirty="0" err="1"/>
              <a:t>local</a:t>
            </a:r>
            <a:r>
              <a:rPr lang="tr-TR" sz="1600" dirty="0"/>
              <a:t> </a:t>
            </a:r>
            <a:r>
              <a:rPr lang="tr-TR" sz="1600" dirty="0" err="1"/>
              <a:t>public</a:t>
            </a:r>
            <a:r>
              <a:rPr lang="tr-TR" sz="1600" dirty="0"/>
              <a:t> </a:t>
            </a:r>
            <a:r>
              <a:rPr lang="tr-TR" sz="1600" dirty="0" err="1"/>
              <a:t>organizations</a:t>
            </a:r>
            <a:r>
              <a:rPr lang="tr-TR" sz="1600" dirty="0"/>
              <a:t>/</a:t>
            </a:r>
            <a:r>
              <a:rPr lang="tr-TR" sz="1600" dirty="0" err="1"/>
              <a:t>institutions</a:t>
            </a:r>
            <a:r>
              <a:rPr lang="tr-TR" sz="1600" dirty="0"/>
              <a:t> in </a:t>
            </a:r>
            <a:r>
              <a:rPr lang="tr-TR" sz="1600" dirty="0" err="1"/>
              <a:t>tourism</a:t>
            </a:r>
            <a:r>
              <a:rPr lang="tr-TR" sz="1600" dirty="0"/>
              <a:t> </a:t>
            </a:r>
            <a:r>
              <a:rPr lang="tr-TR" sz="1600" dirty="0" err="1"/>
              <a:t>sector</a:t>
            </a:r>
            <a:r>
              <a:rPr lang="tr-TR" sz="1600" dirty="0" smtClean="0"/>
              <a:t>.</a:t>
            </a:r>
          </a:p>
          <a:p>
            <a:pPr marL="0" indent="0" algn="ctr">
              <a:buNone/>
            </a:pPr>
            <a:endParaRPr lang="tr-TR" sz="700" dirty="0" smtClean="0">
              <a:solidFill>
                <a:schemeClr val="accent2">
                  <a:lumMod val="75000"/>
                </a:schemeClr>
              </a:solidFill>
            </a:endParaRPr>
          </a:p>
        </p:txBody>
      </p:sp>
      <p:pic>
        <p:nvPicPr>
          <p:cNvPr id="1026" name="Picture 2" descr="C:\Users\hilal.olmez\AppData\Local\Microsoft\Windows\Temporary Internet Files\Content.Outlook\2BND6QCU\TUYUPLOGO.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63936" y="2418775"/>
            <a:ext cx="1038225" cy="495683"/>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0045856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69901" y="1147763"/>
            <a:ext cx="7848600" cy="914400"/>
          </a:xfrm>
        </p:spPr>
        <p:txBody>
          <a:bodyPr/>
          <a:lstStyle/>
          <a:p>
            <a:pPr>
              <a:defRPr/>
            </a:pPr>
            <a:r>
              <a:rPr lang="tr-TR" sz="2000" dirty="0" smtClean="0"/>
              <a:t>Technical </a:t>
            </a:r>
            <a:r>
              <a:rPr lang="tr-TR" sz="2000" dirty="0"/>
              <a:t>Assistance </a:t>
            </a:r>
            <a:r>
              <a:rPr lang="tr-TR" sz="2000" dirty="0" err="1"/>
              <a:t>for</a:t>
            </a:r>
            <a:r>
              <a:rPr lang="tr-TR" sz="2000" dirty="0"/>
              <a:t> </a:t>
            </a:r>
            <a:r>
              <a:rPr lang="en-GB" sz="2000" dirty="0"/>
              <a:t>Increasing Adapt</a:t>
            </a:r>
            <a:r>
              <a:rPr lang="tr-TR" sz="2000" dirty="0"/>
              <a:t>a</a:t>
            </a:r>
            <a:r>
              <a:rPr lang="en-GB" sz="2000" dirty="0" err="1"/>
              <a:t>bility</a:t>
            </a:r>
            <a:r>
              <a:rPr lang="en-GB" sz="2000" dirty="0"/>
              <a:t> of Employers and Employees in</a:t>
            </a:r>
            <a:r>
              <a:rPr lang="tr-TR" sz="2000" dirty="0"/>
              <a:t> </a:t>
            </a:r>
            <a:r>
              <a:rPr lang="tr-TR" sz="2000" dirty="0" err="1"/>
              <a:t>Tourism</a:t>
            </a:r>
            <a:r>
              <a:rPr lang="tr-TR" sz="2000" dirty="0"/>
              <a:t> </a:t>
            </a:r>
            <a:r>
              <a:rPr lang="tr-TR" sz="2000" dirty="0" err="1"/>
              <a:t>Sector</a:t>
            </a:r>
            <a:endParaRPr lang="en-US" sz="2000" dirty="0"/>
          </a:p>
        </p:txBody>
      </p:sp>
      <p:sp>
        <p:nvSpPr>
          <p:cNvPr id="4100" name="Slayt Numarası Yer Tutucusu 3"/>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3200" b="1">
                <a:solidFill>
                  <a:srgbClr val="000066"/>
                </a:solidFill>
                <a:latin typeface="Times New Roman" pitchFamily="18" charset="0"/>
                <a:ea typeface="MS PGothic" pitchFamily="34" charset="-128"/>
              </a:defRPr>
            </a:lvl1pPr>
            <a:lvl2pPr marL="742950" indent="-285750" eaLnBrk="0" hangingPunct="0">
              <a:defRPr sz="3200" b="1">
                <a:solidFill>
                  <a:srgbClr val="000066"/>
                </a:solidFill>
                <a:latin typeface="Times New Roman" pitchFamily="18" charset="0"/>
                <a:ea typeface="MS PGothic" pitchFamily="34" charset="-128"/>
              </a:defRPr>
            </a:lvl2pPr>
            <a:lvl3pPr marL="1143000" indent="-228600" eaLnBrk="0" hangingPunct="0">
              <a:defRPr sz="3200" b="1">
                <a:solidFill>
                  <a:srgbClr val="000066"/>
                </a:solidFill>
                <a:latin typeface="Times New Roman" pitchFamily="18" charset="0"/>
                <a:ea typeface="MS PGothic" pitchFamily="34" charset="-128"/>
              </a:defRPr>
            </a:lvl3pPr>
            <a:lvl4pPr marL="1600200" indent="-228600" eaLnBrk="0" hangingPunct="0">
              <a:defRPr sz="3200" b="1">
                <a:solidFill>
                  <a:srgbClr val="000066"/>
                </a:solidFill>
                <a:latin typeface="Times New Roman" pitchFamily="18" charset="0"/>
                <a:ea typeface="MS PGothic" pitchFamily="34" charset="-128"/>
              </a:defRPr>
            </a:lvl4pPr>
            <a:lvl5pPr marL="2057400" indent="-228600" eaLnBrk="0" hangingPunct="0">
              <a:defRPr sz="3200" b="1">
                <a:solidFill>
                  <a:srgbClr val="000066"/>
                </a:solidFill>
                <a:latin typeface="Times New Roman" pitchFamily="18" charset="0"/>
                <a:ea typeface="MS PGothic" pitchFamily="34" charset="-128"/>
              </a:defRPr>
            </a:lvl5pPr>
            <a:lvl6pPr marL="2514600" indent="-228600" eaLnBrk="0" fontAlgn="base" hangingPunct="0">
              <a:spcBef>
                <a:spcPct val="0"/>
              </a:spcBef>
              <a:spcAft>
                <a:spcPct val="0"/>
              </a:spcAft>
              <a:defRPr sz="3200" b="1">
                <a:solidFill>
                  <a:srgbClr val="000066"/>
                </a:solidFill>
                <a:latin typeface="Times New Roman" pitchFamily="18" charset="0"/>
                <a:ea typeface="MS PGothic" pitchFamily="34" charset="-128"/>
              </a:defRPr>
            </a:lvl6pPr>
            <a:lvl7pPr marL="2971800" indent="-228600" eaLnBrk="0" fontAlgn="base" hangingPunct="0">
              <a:spcBef>
                <a:spcPct val="0"/>
              </a:spcBef>
              <a:spcAft>
                <a:spcPct val="0"/>
              </a:spcAft>
              <a:defRPr sz="3200" b="1">
                <a:solidFill>
                  <a:srgbClr val="000066"/>
                </a:solidFill>
                <a:latin typeface="Times New Roman" pitchFamily="18" charset="0"/>
                <a:ea typeface="MS PGothic" pitchFamily="34" charset="-128"/>
              </a:defRPr>
            </a:lvl7pPr>
            <a:lvl8pPr marL="3429000" indent="-228600" eaLnBrk="0" fontAlgn="base" hangingPunct="0">
              <a:spcBef>
                <a:spcPct val="0"/>
              </a:spcBef>
              <a:spcAft>
                <a:spcPct val="0"/>
              </a:spcAft>
              <a:defRPr sz="3200" b="1">
                <a:solidFill>
                  <a:srgbClr val="000066"/>
                </a:solidFill>
                <a:latin typeface="Times New Roman" pitchFamily="18" charset="0"/>
                <a:ea typeface="MS PGothic" pitchFamily="34" charset="-128"/>
              </a:defRPr>
            </a:lvl8pPr>
            <a:lvl9pPr marL="3886200" indent="-228600" eaLnBrk="0" fontAlgn="base" hangingPunct="0">
              <a:spcBef>
                <a:spcPct val="0"/>
              </a:spcBef>
              <a:spcAft>
                <a:spcPct val="0"/>
              </a:spcAft>
              <a:defRPr sz="3200" b="1">
                <a:solidFill>
                  <a:srgbClr val="000066"/>
                </a:solidFill>
                <a:latin typeface="Times New Roman" pitchFamily="18" charset="0"/>
                <a:ea typeface="MS PGothic" pitchFamily="34" charset="-128"/>
              </a:defRPr>
            </a:lvl9pPr>
          </a:lstStyle>
          <a:p>
            <a:pPr eaLnBrk="1" hangingPunct="1"/>
            <a:fld id="{2261E2C7-8821-4E4E-BB1E-A69228C18106}" type="slidenum">
              <a:rPr lang="es-ES" sz="1400">
                <a:solidFill>
                  <a:srgbClr val="3D4E84"/>
                </a:solidFill>
                <a:latin typeface="Arial" charset="0"/>
              </a:rPr>
              <a:pPr eaLnBrk="1" hangingPunct="1"/>
              <a:t>22</a:t>
            </a:fld>
            <a:endParaRPr lang="es-ES" sz="1400">
              <a:solidFill>
                <a:srgbClr val="3D4E84"/>
              </a:solidFill>
              <a:latin typeface="Arial" charset="0"/>
            </a:endParaRPr>
          </a:p>
        </p:txBody>
      </p:sp>
      <p:sp>
        <p:nvSpPr>
          <p:cNvPr id="3" name="İçerik Yer Tutucusu 2"/>
          <p:cNvSpPr>
            <a:spLocks noGrp="1"/>
          </p:cNvSpPr>
          <p:nvPr>
            <p:ph idx="1"/>
          </p:nvPr>
        </p:nvSpPr>
        <p:spPr>
          <a:xfrm>
            <a:off x="533400" y="2781108"/>
            <a:ext cx="8267700" cy="3448433"/>
          </a:xfrm>
        </p:spPr>
        <p:txBody>
          <a:bodyPr/>
          <a:lstStyle/>
          <a:p>
            <a:pPr marL="0" indent="0">
              <a:buNone/>
            </a:pPr>
            <a:endParaRPr lang="tr-TR" sz="800" dirty="0"/>
          </a:p>
          <a:p>
            <a:pPr marL="0" indent="0">
              <a:buNone/>
            </a:pPr>
            <a:endParaRPr lang="tr-TR" sz="800" dirty="0" smtClean="0"/>
          </a:p>
          <a:p>
            <a:pPr marL="0" indent="0">
              <a:buNone/>
            </a:pPr>
            <a:endParaRPr lang="tr-TR" sz="800" dirty="0" smtClean="0"/>
          </a:p>
          <a:p>
            <a:pPr marL="0" indent="0" algn="just">
              <a:buNone/>
            </a:pPr>
            <a:r>
              <a:rPr lang="tr-TR" sz="1600" dirty="0" err="1" smtClean="0"/>
              <a:t>There</a:t>
            </a:r>
            <a:r>
              <a:rPr lang="tr-TR" sz="1600" dirty="0" smtClean="0"/>
              <a:t> </a:t>
            </a:r>
            <a:r>
              <a:rPr lang="tr-TR" sz="1600" dirty="0" err="1" smtClean="0"/>
              <a:t>are</a:t>
            </a:r>
            <a:r>
              <a:rPr lang="tr-TR" sz="1600" dirty="0" smtClean="0"/>
              <a:t> 6 main </a:t>
            </a:r>
            <a:r>
              <a:rPr lang="tr-TR" sz="1600" dirty="0" err="1" smtClean="0"/>
              <a:t>components</a:t>
            </a:r>
            <a:r>
              <a:rPr lang="tr-TR" sz="1600" dirty="0" smtClean="0"/>
              <a:t> of </a:t>
            </a:r>
            <a:r>
              <a:rPr lang="tr-TR" sz="1600" dirty="0" err="1" smtClean="0"/>
              <a:t>the</a:t>
            </a:r>
            <a:r>
              <a:rPr lang="tr-TR" sz="1600" dirty="0" smtClean="0"/>
              <a:t> </a:t>
            </a:r>
            <a:r>
              <a:rPr lang="tr-TR" sz="1600" dirty="0" err="1" smtClean="0"/>
              <a:t>project</a:t>
            </a:r>
            <a:r>
              <a:rPr lang="tr-TR" sz="1600" dirty="0" smtClean="0"/>
              <a:t>;</a:t>
            </a:r>
          </a:p>
          <a:p>
            <a:pPr lvl="0"/>
            <a:r>
              <a:rPr lang="tr-TR" sz="1600" dirty="0" err="1" smtClean="0"/>
              <a:t>Awareness</a:t>
            </a:r>
            <a:r>
              <a:rPr lang="tr-TR" sz="1600" dirty="0" smtClean="0"/>
              <a:t> </a:t>
            </a:r>
            <a:r>
              <a:rPr lang="tr-TR" sz="1600" dirty="0" err="1"/>
              <a:t>Raising</a:t>
            </a:r>
            <a:r>
              <a:rPr lang="tr-TR" sz="1600" dirty="0"/>
              <a:t> </a:t>
            </a:r>
            <a:r>
              <a:rPr lang="tr-TR" sz="1600" dirty="0" err="1"/>
              <a:t>Campaign</a:t>
            </a:r>
            <a:r>
              <a:rPr lang="tr-TR" sz="1600" dirty="0"/>
              <a:t> </a:t>
            </a:r>
            <a:endParaRPr lang="en-US" sz="1600" dirty="0"/>
          </a:p>
          <a:p>
            <a:pPr lvl="0"/>
            <a:r>
              <a:rPr lang="tr-TR" sz="1600" dirty="0" err="1"/>
              <a:t>Labour</a:t>
            </a:r>
            <a:r>
              <a:rPr lang="tr-TR" sz="1600" dirty="0"/>
              <a:t> Force Analysis in </a:t>
            </a:r>
            <a:r>
              <a:rPr lang="tr-TR" sz="1600" dirty="0" err="1"/>
              <a:t>the</a:t>
            </a:r>
            <a:r>
              <a:rPr lang="tr-TR" sz="1600" dirty="0"/>
              <a:t> </a:t>
            </a:r>
            <a:r>
              <a:rPr lang="tr-TR" sz="1600" dirty="0" err="1"/>
              <a:t>Tourism</a:t>
            </a:r>
            <a:r>
              <a:rPr lang="tr-TR" sz="1600" dirty="0"/>
              <a:t> </a:t>
            </a:r>
            <a:r>
              <a:rPr lang="tr-TR" sz="1600" dirty="0" err="1" smtClean="0"/>
              <a:t>Sector</a:t>
            </a:r>
            <a:endParaRPr lang="en-US" sz="1600" dirty="0"/>
          </a:p>
          <a:p>
            <a:pPr lvl="0"/>
            <a:r>
              <a:rPr lang="tr-TR" sz="1600" dirty="0"/>
              <a:t>Development of Training Programme </a:t>
            </a:r>
            <a:r>
              <a:rPr lang="tr-TR" sz="1600" dirty="0" err="1"/>
              <a:t>and</a:t>
            </a:r>
            <a:r>
              <a:rPr lang="tr-TR" sz="1600" dirty="0"/>
              <a:t> </a:t>
            </a:r>
            <a:r>
              <a:rPr lang="tr-TR" sz="1600" dirty="0" err="1"/>
              <a:t>Establishment</a:t>
            </a:r>
            <a:r>
              <a:rPr lang="tr-TR" sz="1600" dirty="0"/>
              <a:t> </a:t>
            </a:r>
            <a:r>
              <a:rPr lang="tr-TR" sz="1600" dirty="0" err="1"/>
              <a:t>and</a:t>
            </a:r>
            <a:r>
              <a:rPr lang="tr-TR" sz="1600" dirty="0"/>
              <a:t> </a:t>
            </a:r>
            <a:r>
              <a:rPr lang="tr-TR" sz="1600" dirty="0" err="1"/>
              <a:t>Implementation</a:t>
            </a:r>
            <a:r>
              <a:rPr lang="tr-TR" sz="1600" dirty="0"/>
              <a:t> of </a:t>
            </a:r>
            <a:r>
              <a:rPr lang="tr-TR" sz="1600" dirty="0" err="1"/>
              <a:t>the</a:t>
            </a:r>
            <a:r>
              <a:rPr lang="tr-TR" sz="1600" dirty="0"/>
              <a:t> “</a:t>
            </a:r>
            <a:r>
              <a:rPr lang="tr-TR" sz="1600" dirty="0" err="1"/>
              <a:t>Voucher</a:t>
            </a:r>
            <a:r>
              <a:rPr lang="tr-TR" sz="1600" dirty="0"/>
              <a:t>” </a:t>
            </a:r>
            <a:r>
              <a:rPr lang="tr-TR" sz="1600" dirty="0" smtClean="0"/>
              <a:t>Programme</a:t>
            </a:r>
            <a:endParaRPr lang="en-US" sz="1600" dirty="0"/>
          </a:p>
          <a:p>
            <a:pPr lvl="0"/>
            <a:r>
              <a:rPr lang="tr-TR" sz="1600" dirty="0" err="1"/>
              <a:t>Establishment</a:t>
            </a:r>
            <a:r>
              <a:rPr lang="tr-TR" sz="1600" dirty="0"/>
              <a:t> of Networking </a:t>
            </a:r>
            <a:r>
              <a:rPr lang="tr-TR" sz="1600" dirty="0" err="1"/>
              <a:t>among</a:t>
            </a:r>
            <a:r>
              <a:rPr lang="tr-TR" sz="1600" dirty="0"/>
              <a:t> Training Providers </a:t>
            </a:r>
            <a:r>
              <a:rPr lang="tr-TR" sz="1600" dirty="0" err="1"/>
              <a:t>and</a:t>
            </a:r>
            <a:r>
              <a:rPr lang="tr-TR" sz="1600" dirty="0"/>
              <a:t> </a:t>
            </a:r>
            <a:r>
              <a:rPr lang="tr-TR" sz="1600" dirty="0" err="1"/>
              <a:t>Increasing</a:t>
            </a:r>
            <a:r>
              <a:rPr lang="tr-TR" sz="1600" dirty="0"/>
              <a:t> </a:t>
            </a:r>
            <a:r>
              <a:rPr lang="tr-TR" sz="1600" dirty="0" err="1"/>
              <a:t>their</a:t>
            </a:r>
            <a:r>
              <a:rPr lang="tr-TR" sz="1600" dirty="0"/>
              <a:t> Training </a:t>
            </a:r>
            <a:r>
              <a:rPr lang="tr-TR" sz="1600" dirty="0" err="1" smtClean="0"/>
              <a:t>Capacities</a:t>
            </a:r>
            <a:endParaRPr lang="en-US" sz="1600" dirty="0"/>
          </a:p>
          <a:p>
            <a:pPr lvl="0"/>
            <a:r>
              <a:rPr lang="tr-TR" sz="1600" dirty="0" err="1"/>
              <a:t>Increasing</a:t>
            </a:r>
            <a:r>
              <a:rPr lang="tr-TR" sz="1600" dirty="0"/>
              <a:t> </a:t>
            </a:r>
            <a:r>
              <a:rPr lang="tr-TR" sz="1600" dirty="0" err="1"/>
              <a:t>the</a:t>
            </a:r>
            <a:r>
              <a:rPr lang="tr-TR" sz="1600" dirty="0"/>
              <a:t> </a:t>
            </a:r>
            <a:r>
              <a:rPr lang="tr-TR" sz="1600" dirty="0" err="1"/>
              <a:t>Awareness</a:t>
            </a:r>
            <a:r>
              <a:rPr lang="tr-TR" sz="1600" dirty="0"/>
              <a:t> on </a:t>
            </a:r>
            <a:r>
              <a:rPr lang="tr-TR" sz="1600" dirty="0" err="1"/>
              <a:t>Green</a:t>
            </a:r>
            <a:r>
              <a:rPr lang="tr-TR" sz="1600" dirty="0"/>
              <a:t> Star </a:t>
            </a:r>
            <a:r>
              <a:rPr lang="tr-TR" sz="1600" dirty="0" err="1"/>
              <a:t>Certification</a:t>
            </a:r>
            <a:r>
              <a:rPr lang="tr-TR" sz="1600" dirty="0"/>
              <a:t> </a:t>
            </a:r>
            <a:r>
              <a:rPr lang="tr-TR" sz="1600" dirty="0" err="1"/>
              <a:t>and</a:t>
            </a:r>
            <a:r>
              <a:rPr lang="tr-TR" sz="1600" dirty="0"/>
              <a:t> </a:t>
            </a:r>
            <a:r>
              <a:rPr lang="tr-TR" sz="1600" dirty="0" err="1"/>
              <a:t>Establishment</a:t>
            </a:r>
            <a:r>
              <a:rPr lang="tr-TR" sz="1600" dirty="0"/>
              <a:t> of </a:t>
            </a:r>
            <a:r>
              <a:rPr lang="tr-TR" sz="1600" dirty="0" err="1"/>
              <a:t>Centres</a:t>
            </a:r>
            <a:r>
              <a:rPr lang="tr-TR" sz="1600" dirty="0"/>
              <a:t> of Best </a:t>
            </a:r>
            <a:r>
              <a:rPr lang="tr-TR" sz="1600" dirty="0" err="1" smtClean="0"/>
              <a:t>Practice</a:t>
            </a:r>
            <a:endParaRPr lang="en-US" sz="1600" dirty="0"/>
          </a:p>
          <a:p>
            <a:pPr lvl="0"/>
            <a:r>
              <a:rPr lang="tr-TR" sz="1600" dirty="0"/>
              <a:t>Development Of An Online Database </a:t>
            </a:r>
            <a:r>
              <a:rPr lang="tr-TR" sz="1600" dirty="0" err="1"/>
              <a:t>System</a:t>
            </a:r>
            <a:endParaRPr lang="en-US" sz="1600" dirty="0"/>
          </a:p>
          <a:p>
            <a:pPr algn="just"/>
            <a:endParaRPr lang="tr-TR" sz="1400" dirty="0" smtClean="0"/>
          </a:p>
        </p:txBody>
      </p:sp>
      <p:pic>
        <p:nvPicPr>
          <p:cNvPr id="1026" name="Picture 2" descr="C:\Users\hilal.olmez\AppData\Local\Microsoft\Windows\Temporary Internet Files\Content.Outlook\2BND6QCU\TUYUPLOGO.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63937" y="2285425"/>
            <a:ext cx="1038225" cy="495683"/>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95731923"/>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69901" y="1042988"/>
            <a:ext cx="7848600" cy="914400"/>
          </a:xfrm>
        </p:spPr>
        <p:txBody>
          <a:bodyPr/>
          <a:lstStyle/>
          <a:p>
            <a:pPr>
              <a:defRPr/>
            </a:pPr>
            <a:r>
              <a:rPr lang="tr-TR" sz="2000" dirty="0" err="1"/>
              <a:t>Supply</a:t>
            </a:r>
            <a:r>
              <a:rPr lang="tr-TR" sz="2000" dirty="0"/>
              <a:t> </a:t>
            </a:r>
            <a:r>
              <a:rPr lang="tr-TR" sz="2000" dirty="0" err="1"/>
              <a:t>for</a:t>
            </a:r>
            <a:r>
              <a:rPr lang="tr-TR" sz="2000" dirty="0"/>
              <a:t> </a:t>
            </a:r>
            <a:r>
              <a:rPr lang="en-GB" sz="2000" dirty="0"/>
              <a:t>Increasing </a:t>
            </a:r>
            <a:r>
              <a:rPr lang="en-GB" sz="2000" dirty="0"/>
              <a:t>Adapt</a:t>
            </a:r>
            <a:r>
              <a:rPr lang="tr-TR" sz="2000" dirty="0"/>
              <a:t>a</a:t>
            </a:r>
            <a:r>
              <a:rPr lang="en-GB" sz="2000" dirty="0" err="1"/>
              <a:t>bility</a:t>
            </a:r>
            <a:r>
              <a:rPr lang="en-GB" sz="2000" dirty="0"/>
              <a:t> </a:t>
            </a:r>
            <a:r>
              <a:rPr lang="en-GB" sz="2000" dirty="0"/>
              <a:t>of Employers and Employees </a:t>
            </a:r>
            <a:r>
              <a:rPr lang="en-GB" sz="2000" dirty="0"/>
              <a:t>in</a:t>
            </a:r>
            <a:r>
              <a:rPr lang="tr-TR" sz="2000" dirty="0"/>
              <a:t> </a:t>
            </a:r>
            <a:r>
              <a:rPr lang="tr-TR" sz="2000" dirty="0" err="1"/>
              <a:t>Tourism</a:t>
            </a:r>
            <a:r>
              <a:rPr lang="tr-TR" sz="2000" dirty="0"/>
              <a:t> </a:t>
            </a:r>
            <a:r>
              <a:rPr lang="tr-TR" sz="2000" dirty="0" err="1"/>
              <a:t>Sector</a:t>
            </a:r>
            <a:endParaRPr lang="en-US" sz="2000" dirty="0"/>
          </a:p>
        </p:txBody>
      </p:sp>
      <p:sp>
        <p:nvSpPr>
          <p:cNvPr id="4100" name="Slayt Numarası Yer Tutucusu 3"/>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3200" b="1">
                <a:solidFill>
                  <a:srgbClr val="000066"/>
                </a:solidFill>
                <a:latin typeface="Times New Roman" pitchFamily="18" charset="0"/>
                <a:ea typeface="MS PGothic" pitchFamily="34" charset="-128"/>
              </a:defRPr>
            </a:lvl1pPr>
            <a:lvl2pPr marL="742950" indent="-285750" eaLnBrk="0" hangingPunct="0">
              <a:defRPr sz="3200" b="1">
                <a:solidFill>
                  <a:srgbClr val="000066"/>
                </a:solidFill>
                <a:latin typeface="Times New Roman" pitchFamily="18" charset="0"/>
                <a:ea typeface="MS PGothic" pitchFamily="34" charset="-128"/>
              </a:defRPr>
            </a:lvl2pPr>
            <a:lvl3pPr marL="1143000" indent="-228600" eaLnBrk="0" hangingPunct="0">
              <a:defRPr sz="3200" b="1">
                <a:solidFill>
                  <a:srgbClr val="000066"/>
                </a:solidFill>
                <a:latin typeface="Times New Roman" pitchFamily="18" charset="0"/>
                <a:ea typeface="MS PGothic" pitchFamily="34" charset="-128"/>
              </a:defRPr>
            </a:lvl3pPr>
            <a:lvl4pPr marL="1600200" indent="-228600" eaLnBrk="0" hangingPunct="0">
              <a:defRPr sz="3200" b="1">
                <a:solidFill>
                  <a:srgbClr val="000066"/>
                </a:solidFill>
                <a:latin typeface="Times New Roman" pitchFamily="18" charset="0"/>
                <a:ea typeface="MS PGothic" pitchFamily="34" charset="-128"/>
              </a:defRPr>
            </a:lvl4pPr>
            <a:lvl5pPr marL="2057400" indent="-228600" eaLnBrk="0" hangingPunct="0">
              <a:defRPr sz="3200" b="1">
                <a:solidFill>
                  <a:srgbClr val="000066"/>
                </a:solidFill>
                <a:latin typeface="Times New Roman" pitchFamily="18" charset="0"/>
                <a:ea typeface="MS PGothic" pitchFamily="34" charset="-128"/>
              </a:defRPr>
            </a:lvl5pPr>
            <a:lvl6pPr marL="2514600" indent="-228600" eaLnBrk="0" fontAlgn="base" hangingPunct="0">
              <a:spcBef>
                <a:spcPct val="0"/>
              </a:spcBef>
              <a:spcAft>
                <a:spcPct val="0"/>
              </a:spcAft>
              <a:defRPr sz="3200" b="1">
                <a:solidFill>
                  <a:srgbClr val="000066"/>
                </a:solidFill>
                <a:latin typeface="Times New Roman" pitchFamily="18" charset="0"/>
                <a:ea typeface="MS PGothic" pitchFamily="34" charset="-128"/>
              </a:defRPr>
            </a:lvl6pPr>
            <a:lvl7pPr marL="2971800" indent="-228600" eaLnBrk="0" fontAlgn="base" hangingPunct="0">
              <a:spcBef>
                <a:spcPct val="0"/>
              </a:spcBef>
              <a:spcAft>
                <a:spcPct val="0"/>
              </a:spcAft>
              <a:defRPr sz="3200" b="1">
                <a:solidFill>
                  <a:srgbClr val="000066"/>
                </a:solidFill>
                <a:latin typeface="Times New Roman" pitchFamily="18" charset="0"/>
                <a:ea typeface="MS PGothic" pitchFamily="34" charset="-128"/>
              </a:defRPr>
            </a:lvl7pPr>
            <a:lvl8pPr marL="3429000" indent="-228600" eaLnBrk="0" fontAlgn="base" hangingPunct="0">
              <a:spcBef>
                <a:spcPct val="0"/>
              </a:spcBef>
              <a:spcAft>
                <a:spcPct val="0"/>
              </a:spcAft>
              <a:defRPr sz="3200" b="1">
                <a:solidFill>
                  <a:srgbClr val="000066"/>
                </a:solidFill>
                <a:latin typeface="Times New Roman" pitchFamily="18" charset="0"/>
                <a:ea typeface="MS PGothic" pitchFamily="34" charset="-128"/>
              </a:defRPr>
            </a:lvl8pPr>
            <a:lvl9pPr marL="3886200" indent="-228600" eaLnBrk="0" fontAlgn="base" hangingPunct="0">
              <a:spcBef>
                <a:spcPct val="0"/>
              </a:spcBef>
              <a:spcAft>
                <a:spcPct val="0"/>
              </a:spcAft>
              <a:defRPr sz="3200" b="1">
                <a:solidFill>
                  <a:srgbClr val="000066"/>
                </a:solidFill>
                <a:latin typeface="Times New Roman" pitchFamily="18" charset="0"/>
                <a:ea typeface="MS PGothic" pitchFamily="34" charset="-128"/>
              </a:defRPr>
            </a:lvl9pPr>
          </a:lstStyle>
          <a:p>
            <a:pPr eaLnBrk="1" hangingPunct="1"/>
            <a:fld id="{2261E2C7-8821-4E4E-BB1E-A69228C18106}" type="slidenum">
              <a:rPr lang="es-ES" sz="1400">
                <a:solidFill>
                  <a:srgbClr val="3D4E84"/>
                </a:solidFill>
                <a:latin typeface="Arial" charset="0"/>
              </a:rPr>
              <a:pPr eaLnBrk="1" hangingPunct="1"/>
              <a:t>23</a:t>
            </a:fld>
            <a:endParaRPr lang="es-ES" sz="1400">
              <a:solidFill>
                <a:srgbClr val="3D4E84"/>
              </a:solidFill>
              <a:latin typeface="Arial" charset="0"/>
            </a:endParaRPr>
          </a:p>
        </p:txBody>
      </p:sp>
      <p:sp>
        <p:nvSpPr>
          <p:cNvPr id="3" name="İçerik Yer Tutucusu 2"/>
          <p:cNvSpPr>
            <a:spLocks noGrp="1"/>
          </p:cNvSpPr>
          <p:nvPr>
            <p:ph idx="1"/>
          </p:nvPr>
        </p:nvSpPr>
        <p:spPr>
          <a:xfrm>
            <a:off x="533400" y="2695575"/>
            <a:ext cx="7772400" cy="2867025"/>
          </a:xfrm>
        </p:spPr>
        <p:txBody>
          <a:bodyPr/>
          <a:lstStyle/>
          <a:p>
            <a:pPr marL="0" indent="0" algn="just">
              <a:buNone/>
            </a:pPr>
            <a:r>
              <a:rPr lang="tr-TR" sz="1600" dirty="0" err="1"/>
              <a:t>The</a:t>
            </a:r>
            <a:r>
              <a:rPr lang="tr-TR" sz="1600" dirty="0"/>
              <a:t> Project Budget is €145.528,00</a:t>
            </a:r>
          </a:p>
          <a:p>
            <a:pPr marL="0" indent="0" algn="just">
              <a:buNone/>
            </a:pPr>
            <a:endParaRPr lang="tr-TR" sz="1600" dirty="0" smtClean="0"/>
          </a:p>
          <a:p>
            <a:pPr marL="0" indent="0" algn="just">
              <a:buNone/>
            </a:pPr>
            <a:r>
              <a:rPr lang="en-US" sz="1600" dirty="0" smtClean="0"/>
              <a:t>The </a:t>
            </a:r>
            <a:r>
              <a:rPr lang="en-US" sz="1600" dirty="0"/>
              <a:t>project has been finalized by issuing the final acceptance certificates. </a:t>
            </a:r>
            <a:r>
              <a:rPr lang="en-US" sz="1600" dirty="0" smtClean="0"/>
              <a:t>The </a:t>
            </a:r>
            <a:r>
              <a:rPr lang="en-US" sz="1600" dirty="0"/>
              <a:t>final acceptance procedures were </a:t>
            </a:r>
            <a:r>
              <a:rPr lang="en-US" sz="1600" dirty="0" err="1"/>
              <a:t>finalised</a:t>
            </a:r>
            <a:r>
              <a:rPr lang="en-US" sz="1600" dirty="0"/>
              <a:t> on the date of 10.09.2014</a:t>
            </a:r>
            <a:endParaRPr lang="en-US" sz="1600" dirty="0" smtClean="0"/>
          </a:p>
          <a:p>
            <a:pPr marL="0" indent="0" algn="just">
              <a:buNone/>
            </a:pPr>
            <a:endParaRPr lang="tr-TR" sz="1600" b="1" dirty="0" smtClean="0"/>
          </a:p>
          <a:p>
            <a:pPr marL="0" indent="0" algn="just">
              <a:buNone/>
            </a:pPr>
            <a:r>
              <a:rPr lang="en-US" sz="1600" b="1" dirty="0" smtClean="0"/>
              <a:t>Lot 1: </a:t>
            </a:r>
            <a:r>
              <a:rPr lang="en-US" sz="1600" dirty="0" smtClean="0"/>
              <a:t>Information, Technologies, Electrical and Electronic Equipment</a:t>
            </a:r>
            <a:endParaRPr lang="tr-TR" sz="1600" dirty="0" smtClean="0"/>
          </a:p>
          <a:p>
            <a:pPr marL="0" indent="0" algn="just">
              <a:buNone/>
            </a:pPr>
            <a:endParaRPr lang="tr-TR" sz="1600" dirty="0"/>
          </a:p>
          <a:p>
            <a:pPr marL="0" indent="0" algn="just">
              <a:buNone/>
            </a:pPr>
            <a:r>
              <a:rPr lang="tr-TR" sz="1600" dirty="0" err="1"/>
              <a:t>This</a:t>
            </a:r>
            <a:r>
              <a:rPr lang="tr-TR" sz="1600" dirty="0"/>
              <a:t> </a:t>
            </a:r>
            <a:r>
              <a:rPr lang="tr-TR" sz="1600" dirty="0" err="1"/>
              <a:t>project</a:t>
            </a:r>
            <a:r>
              <a:rPr lang="tr-TR" sz="1600" dirty="0"/>
              <a:t> </a:t>
            </a:r>
            <a:r>
              <a:rPr lang="tr-TR" sz="1600" dirty="0" err="1"/>
              <a:t>provided</a:t>
            </a:r>
            <a:r>
              <a:rPr lang="tr-TR" sz="1600" dirty="0"/>
              <a:t> </a:t>
            </a:r>
            <a:r>
              <a:rPr lang="tr-TR" sz="1600" dirty="0" err="1"/>
              <a:t>necessary</a:t>
            </a:r>
            <a:r>
              <a:rPr lang="tr-TR" sz="1600" dirty="0"/>
              <a:t> </a:t>
            </a:r>
            <a:r>
              <a:rPr lang="tr-TR" sz="1600" dirty="0" err="1"/>
              <a:t>information</a:t>
            </a:r>
            <a:r>
              <a:rPr lang="tr-TR" sz="1600" dirty="0"/>
              <a:t> </a:t>
            </a:r>
            <a:r>
              <a:rPr lang="tr-TR" sz="1600" dirty="0" err="1"/>
              <a:t>technologies</a:t>
            </a:r>
            <a:r>
              <a:rPr lang="tr-TR" sz="1600" dirty="0"/>
              <a:t>, </a:t>
            </a:r>
            <a:r>
              <a:rPr lang="tr-TR" sz="1600" dirty="0" err="1"/>
              <a:t>electrical</a:t>
            </a:r>
            <a:r>
              <a:rPr lang="tr-TR" sz="1600" dirty="0"/>
              <a:t> </a:t>
            </a:r>
            <a:r>
              <a:rPr lang="tr-TR" sz="1600" dirty="0" err="1"/>
              <a:t>and</a:t>
            </a:r>
            <a:r>
              <a:rPr lang="tr-TR" sz="1600" dirty="0"/>
              <a:t> </a:t>
            </a:r>
            <a:r>
              <a:rPr lang="tr-TR" sz="1600" dirty="0" err="1"/>
              <a:t>electronic</a:t>
            </a:r>
            <a:r>
              <a:rPr lang="tr-TR" sz="1600" dirty="0"/>
              <a:t> </a:t>
            </a:r>
            <a:r>
              <a:rPr lang="tr-TR" sz="1600" dirty="0" err="1"/>
              <a:t>equipments</a:t>
            </a:r>
            <a:r>
              <a:rPr lang="tr-TR" sz="1600" dirty="0"/>
              <a:t> </a:t>
            </a:r>
            <a:r>
              <a:rPr lang="tr-TR" sz="1600" dirty="0" err="1"/>
              <a:t>to</a:t>
            </a:r>
            <a:r>
              <a:rPr lang="tr-TR" sz="1600" dirty="0"/>
              <a:t> 21 </a:t>
            </a:r>
            <a:r>
              <a:rPr lang="tr-TR" sz="1600" dirty="0" err="1"/>
              <a:t>Ministy</a:t>
            </a:r>
            <a:r>
              <a:rPr lang="tr-TR" sz="1600" dirty="0"/>
              <a:t> of </a:t>
            </a:r>
            <a:r>
              <a:rPr lang="tr-TR" sz="1600" dirty="0" err="1"/>
              <a:t>Culture</a:t>
            </a:r>
            <a:r>
              <a:rPr lang="tr-TR" sz="1600" dirty="0"/>
              <a:t> </a:t>
            </a:r>
            <a:r>
              <a:rPr lang="tr-TR" sz="1600" dirty="0" err="1"/>
              <a:t>and</a:t>
            </a:r>
            <a:r>
              <a:rPr lang="tr-TR" sz="1600" dirty="0"/>
              <a:t> </a:t>
            </a:r>
            <a:r>
              <a:rPr lang="tr-TR" sz="1600" dirty="0" err="1" smtClean="0"/>
              <a:t>Tourism</a:t>
            </a:r>
            <a:r>
              <a:rPr lang="tr-TR" sz="1600" dirty="0" smtClean="0"/>
              <a:t> </a:t>
            </a:r>
            <a:r>
              <a:rPr lang="tr-TR" sz="1600" dirty="0" err="1"/>
              <a:t>Provincial</a:t>
            </a:r>
            <a:r>
              <a:rPr lang="tr-TR" sz="1600" dirty="0"/>
              <a:t> </a:t>
            </a:r>
            <a:r>
              <a:rPr lang="tr-TR" sz="1600" dirty="0" err="1"/>
              <a:t>Directories</a:t>
            </a:r>
            <a:r>
              <a:rPr lang="tr-TR" sz="1600" dirty="0"/>
              <a:t>.</a:t>
            </a:r>
          </a:p>
          <a:p>
            <a:pPr marL="0" indent="0" algn="just">
              <a:buNone/>
            </a:pPr>
            <a:endParaRPr lang="tr-TR" sz="1800" dirty="0"/>
          </a:p>
          <a:p>
            <a:pPr marL="0" indent="0" algn="just">
              <a:buNone/>
            </a:pPr>
            <a:endParaRPr lang="en-US" sz="1800" dirty="0" smtClean="0"/>
          </a:p>
          <a:p>
            <a:pPr algn="just"/>
            <a:endParaRPr lang="en-US" sz="1800" dirty="0" smtClean="0"/>
          </a:p>
          <a:p>
            <a:pPr marL="0" indent="0" algn="just">
              <a:buNone/>
            </a:pPr>
            <a:endParaRPr lang="en-US" sz="2400" dirty="0" smtClean="0"/>
          </a:p>
          <a:p>
            <a:pPr marL="0" indent="0" algn="just">
              <a:buNone/>
            </a:pPr>
            <a:endParaRPr lang="en-US" sz="2400" b="1" dirty="0"/>
          </a:p>
        </p:txBody>
      </p:sp>
      <p:pic>
        <p:nvPicPr>
          <p:cNvPr id="5" name="Picture 2" descr="C:\Users\hilal.olmez\AppData\Local\Microsoft\Windows\Temporary Internet Files\Content.Outlook\2BND6QCU\TUYUPLOGO.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617912" y="1957388"/>
            <a:ext cx="1038225" cy="495683"/>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29884571"/>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69901" y="1100138"/>
            <a:ext cx="7848600" cy="914400"/>
          </a:xfrm>
        </p:spPr>
        <p:txBody>
          <a:bodyPr/>
          <a:lstStyle/>
          <a:p>
            <a:pPr>
              <a:defRPr/>
            </a:pPr>
            <a:r>
              <a:rPr lang="en-US" sz="2000" dirty="0" smtClean="0"/>
              <a:t>Supply </a:t>
            </a:r>
            <a:r>
              <a:rPr lang="en-US" sz="2000" dirty="0"/>
              <a:t>of Equipment for Increasing the Adaptability of Tradesmen and Craftsmen </a:t>
            </a:r>
          </a:p>
        </p:txBody>
      </p:sp>
      <p:sp>
        <p:nvSpPr>
          <p:cNvPr id="4100" name="Slayt Numarası Yer Tutucusu 3"/>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3200" b="1">
                <a:solidFill>
                  <a:srgbClr val="000066"/>
                </a:solidFill>
                <a:latin typeface="Times New Roman" pitchFamily="18" charset="0"/>
                <a:ea typeface="MS PGothic" pitchFamily="34" charset="-128"/>
              </a:defRPr>
            </a:lvl1pPr>
            <a:lvl2pPr marL="742950" indent="-285750" eaLnBrk="0" hangingPunct="0">
              <a:defRPr sz="3200" b="1">
                <a:solidFill>
                  <a:srgbClr val="000066"/>
                </a:solidFill>
                <a:latin typeface="Times New Roman" pitchFamily="18" charset="0"/>
                <a:ea typeface="MS PGothic" pitchFamily="34" charset="-128"/>
              </a:defRPr>
            </a:lvl2pPr>
            <a:lvl3pPr marL="1143000" indent="-228600" eaLnBrk="0" hangingPunct="0">
              <a:defRPr sz="3200" b="1">
                <a:solidFill>
                  <a:srgbClr val="000066"/>
                </a:solidFill>
                <a:latin typeface="Times New Roman" pitchFamily="18" charset="0"/>
                <a:ea typeface="MS PGothic" pitchFamily="34" charset="-128"/>
              </a:defRPr>
            </a:lvl3pPr>
            <a:lvl4pPr marL="1600200" indent="-228600" eaLnBrk="0" hangingPunct="0">
              <a:defRPr sz="3200" b="1">
                <a:solidFill>
                  <a:srgbClr val="000066"/>
                </a:solidFill>
                <a:latin typeface="Times New Roman" pitchFamily="18" charset="0"/>
                <a:ea typeface="MS PGothic" pitchFamily="34" charset="-128"/>
              </a:defRPr>
            </a:lvl4pPr>
            <a:lvl5pPr marL="2057400" indent="-228600" eaLnBrk="0" hangingPunct="0">
              <a:defRPr sz="3200" b="1">
                <a:solidFill>
                  <a:srgbClr val="000066"/>
                </a:solidFill>
                <a:latin typeface="Times New Roman" pitchFamily="18" charset="0"/>
                <a:ea typeface="MS PGothic" pitchFamily="34" charset="-128"/>
              </a:defRPr>
            </a:lvl5pPr>
            <a:lvl6pPr marL="2514600" indent="-228600" eaLnBrk="0" fontAlgn="base" hangingPunct="0">
              <a:spcBef>
                <a:spcPct val="0"/>
              </a:spcBef>
              <a:spcAft>
                <a:spcPct val="0"/>
              </a:spcAft>
              <a:defRPr sz="3200" b="1">
                <a:solidFill>
                  <a:srgbClr val="000066"/>
                </a:solidFill>
                <a:latin typeface="Times New Roman" pitchFamily="18" charset="0"/>
                <a:ea typeface="MS PGothic" pitchFamily="34" charset="-128"/>
              </a:defRPr>
            </a:lvl6pPr>
            <a:lvl7pPr marL="2971800" indent="-228600" eaLnBrk="0" fontAlgn="base" hangingPunct="0">
              <a:spcBef>
                <a:spcPct val="0"/>
              </a:spcBef>
              <a:spcAft>
                <a:spcPct val="0"/>
              </a:spcAft>
              <a:defRPr sz="3200" b="1">
                <a:solidFill>
                  <a:srgbClr val="000066"/>
                </a:solidFill>
                <a:latin typeface="Times New Roman" pitchFamily="18" charset="0"/>
                <a:ea typeface="MS PGothic" pitchFamily="34" charset="-128"/>
              </a:defRPr>
            </a:lvl7pPr>
            <a:lvl8pPr marL="3429000" indent="-228600" eaLnBrk="0" fontAlgn="base" hangingPunct="0">
              <a:spcBef>
                <a:spcPct val="0"/>
              </a:spcBef>
              <a:spcAft>
                <a:spcPct val="0"/>
              </a:spcAft>
              <a:defRPr sz="3200" b="1">
                <a:solidFill>
                  <a:srgbClr val="000066"/>
                </a:solidFill>
                <a:latin typeface="Times New Roman" pitchFamily="18" charset="0"/>
                <a:ea typeface="MS PGothic" pitchFamily="34" charset="-128"/>
              </a:defRPr>
            </a:lvl8pPr>
            <a:lvl9pPr marL="3886200" indent="-228600" eaLnBrk="0" fontAlgn="base" hangingPunct="0">
              <a:spcBef>
                <a:spcPct val="0"/>
              </a:spcBef>
              <a:spcAft>
                <a:spcPct val="0"/>
              </a:spcAft>
              <a:defRPr sz="3200" b="1">
                <a:solidFill>
                  <a:srgbClr val="000066"/>
                </a:solidFill>
                <a:latin typeface="Times New Roman" pitchFamily="18" charset="0"/>
                <a:ea typeface="MS PGothic" pitchFamily="34" charset="-128"/>
              </a:defRPr>
            </a:lvl9pPr>
          </a:lstStyle>
          <a:p>
            <a:pPr eaLnBrk="1" hangingPunct="1"/>
            <a:fld id="{2261E2C7-8821-4E4E-BB1E-A69228C18106}" type="slidenum">
              <a:rPr lang="es-ES" sz="1400">
                <a:solidFill>
                  <a:srgbClr val="3D4E84"/>
                </a:solidFill>
                <a:latin typeface="Arial" charset="0"/>
              </a:rPr>
              <a:pPr eaLnBrk="1" hangingPunct="1"/>
              <a:t>24</a:t>
            </a:fld>
            <a:endParaRPr lang="es-ES" sz="1400">
              <a:solidFill>
                <a:srgbClr val="3D4E84"/>
              </a:solidFill>
              <a:latin typeface="Arial" charset="0"/>
            </a:endParaRPr>
          </a:p>
        </p:txBody>
      </p:sp>
      <p:sp>
        <p:nvSpPr>
          <p:cNvPr id="3" name="İçerik Yer Tutucusu 2"/>
          <p:cNvSpPr>
            <a:spLocks noGrp="1"/>
          </p:cNvSpPr>
          <p:nvPr>
            <p:ph idx="1"/>
          </p:nvPr>
        </p:nvSpPr>
        <p:spPr>
          <a:xfrm>
            <a:off x="469901" y="2767013"/>
            <a:ext cx="7772400" cy="3386138"/>
          </a:xfrm>
        </p:spPr>
        <p:txBody>
          <a:bodyPr/>
          <a:lstStyle/>
          <a:p>
            <a:pPr marL="0" indent="0" algn="just">
              <a:buNone/>
            </a:pPr>
            <a:endParaRPr lang="tr-TR" sz="1800" dirty="0"/>
          </a:p>
          <a:p>
            <a:r>
              <a:rPr lang="en-US" sz="1600" dirty="0"/>
              <a:t>Operation Beneficiary is Confederation </a:t>
            </a:r>
            <a:r>
              <a:rPr lang="en-US" sz="1600" dirty="0" smtClean="0"/>
              <a:t>of</a:t>
            </a:r>
            <a:r>
              <a:rPr lang="tr-TR" sz="1600" dirty="0" smtClean="0"/>
              <a:t> </a:t>
            </a:r>
            <a:r>
              <a:rPr lang="en-US" sz="1600" dirty="0" smtClean="0"/>
              <a:t>Turkish </a:t>
            </a:r>
            <a:r>
              <a:rPr lang="en-US" sz="1600" dirty="0"/>
              <a:t>Tradesmen and Craftsmen</a:t>
            </a:r>
          </a:p>
          <a:p>
            <a:r>
              <a:rPr lang="en-US" sz="1600" dirty="0"/>
              <a:t>Final Acceptance process was completed for Lot 1 , Lot 2 on </a:t>
            </a:r>
            <a:r>
              <a:rPr lang="tr-TR" sz="1600" dirty="0" smtClean="0"/>
              <a:t>07.05.2015 </a:t>
            </a:r>
            <a:r>
              <a:rPr lang="en-US" sz="1600" dirty="0" smtClean="0"/>
              <a:t>and </a:t>
            </a:r>
            <a:r>
              <a:rPr lang="en-US" sz="1600" dirty="0"/>
              <a:t>for Lot </a:t>
            </a:r>
            <a:r>
              <a:rPr lang="en-US" sz="1600" dirty="0" smtClean="0"/>
              <a:t>3 on</a:t>
            </a:r>
            <a:r>
              <a:rPr lang="tr-TR" sz="1600" dirty="0" smtClean="0"/>
              <a:t> 20.05.2015.</a:t>
            </a:r>
          </a:p>
          <a:p>
            <a:r>
              <a:rPr lang="en-US" sz="1600" dirty="0" smtClean="0"/>
              <a:t>Provisional </a:t>
            </a:r>
            <a:r>
              <a:rPr lang="en-US" sz="1600" dirty="0"/>
              <a:t>acceptance process will end on </a:t>
            </a:r>
            <a:r>
              <a:rPr lang="tr-TR" sz="1600" dirty="0" smtClean="0"/>
              <a:t>16 </a:t>
            </a:r>
            <a:r>
              <a:rPr lang="tr-TR" sz="1600" dirty="0" err="1" smtClean="0"/>
              <a:t>th</a:t>
            </a:r>
            <a:r>
              <a:rPr lang="tr-TR" sz="1600" dirty="0" smtClean="0"/>
              <a:t> </a:t>
            </a:r>
            <a:r>
              <a:rPr lang="en-US" sz="1600" dirty="0" smtClean="0"/>
              <a:t>July </a:t>
            </a:r>
            <a:r>
              <a:rPr lang="en-US" sz="1600" dirty="0"/>
              <a:t>of 2015 for Lot 4 and final acceptance process will be </a:t>
            </a:r>
            <a:r>
              <a:rPr lang="en-US" sz="1600" dirty="0" err="1" smtClean="0"/>
              <a:t>sta</a:t>
            </a:r>
            <a:r>
              <a:rPr lang="tr-TR" sz="1600" dirty="0" smtClean="0"/>
              <a:t>r</a:t>
            </a:r>
            <a:r>
              <a:rPr lang="en-US" sz="1600" dirty="0" smtClean="0"/>
              <a:t>ted</a:t>
            </a:r>
            <a:r>
              <a:rPr lang="en-US" sz="1600" dirty="0"/>
              <a:t>.</a:t>
            </a:r>
          </a:p>
          <a:p>
            <a:r>
              <a:rPr lang="en-US" sz="1600" dirty="0"/>
              <a:t>Number, titles  and Project budgets of Lots were listed below</a:t>
            </a:r>
            <a:r>
              <a:rPr lang="en-US" sz="1600" dirty="0" smtClean="0"/>
              <a:t>:</a:t>
            </a:r>
            <a:endParaRPr lang="en-US" sz="1600" dirty="0"/>
          </a:p>
          <a:p>
            <a:pPr marL="0" indent="0">
              <a:buNone/>
            </a:pPr>
            <a:r>
              <a:rPr lang="tr-TR" sz="1600" dirty="0" smtClean="0"/>
              <a:t>           - </a:t>
            </a:r>
            <a:r>
              <a:rPr lang="en-US" sz="1600" dirty="0" smtClean="0"/>
              <a:t>Lot </a:t>
            </a:r>
            <a:r>
              <a:rPr lang="en-US" sz="1600" dirty="0"/>
              <a:t>1 Office Furniture - </a:t>
            </a:r>
            <a:r>
              <a:rPr lang="en-GB" sz="1600" i="1" dirty="0"/>
              <a:t>€ </a:t>
            </a:r>
            <a:r>
              <a:rPr lang="en-GB" sz="1600" i="1" dirty="0" smtClean="0"/>
              <a:t>183.170</a:t>
            </a:r>
            <a:endParaRPr lang="tr-TR" sz="1600" i="1" dirty="0" smtClean="0"/>
          </a:p>
          <a:p>
            <a:pPr marL="0" indent="0">
              <a:buNone/>
            </a:pPr>
            <a:r>
              <a:rPr lang="tr-TR" sz="1600" dirty="0" smtClean="0"/>
              <a:t>           - </a:t>
            </a:r>
            <a:r>
              <a:rPr lang="en-US" sz="1600" dirty="0" smtClean="0"/>
              <a:t>Lot </a:t>
            </a:r>
            <a:r>
              <a:rPr lang="en-US" sz="1600" dirty="0"/>
              <a:t>2 IT Equipment </a:t>
            </a:r>
            <a:r>
              <a:rPr lang="en-US" sz="1600" dirty="0" smtClean="0"/>
              <a:t>-</a:t>
            </a:r>
            <a:r>
              <a:rPr lang="tr-TR" sz="1600" dirty="0" smtClean="0"/>
              <a:t> </a:t>
            </a:r>
            <a:r>
              <a:rPr lang="en-GB" sz="1600" i="1" dirty="0"/>
              <a:t>€ 146.460</a:t>
            </a:r>
            <a:endParaRPr lang="en-US" sz="1600" dirty="0"/>
          </a:p>
          <a:p>
            <a:pPr marL="0" indent="0">
              <a:buNone/>
            </a:pPr>
            <a:r>
              <a:rPr lang="tr-TR" sz="1600" dirty="0" smtClean="0"/>
              <a:t>           - </a:t>
            </a:r>
            <a:r>
              <a:rPr lang="en-US" sz="1600" dirty="0" smtClean="0"/>
              <a:t>Lot </a:t>
            </a:r>
            <a:r>
              <a:rPr lang="en-US" sz="1600" dirty="0"/>
              <a:t>3 Woodwork </a:t>
            </a:r>
            <a:r>
              <a:rPr lang="tr-TR" sz="1600" dirty="0" smtClean="0"/>
              <a:t>Training </a:t>
            </a:r>
            <a:r>
              <a:rPr lang="en-US" sz="1600" dirty="0" smtClean="0"/>
              <a:t>Equipment -</a:t>
            </a:r>
            <a:r>
              <a:rPr lang="tr-TR" sz="1600" dirty="0" smtClean="0"/>
              <a:t> </a:t>
            </a:r>
            <a:r>
              <a:rPr lang="en-GB" sz="1600" i="1" dirty="0"/>
              <a:t>€ 94.920</a:t>
            </a:r>
            <a:endParaRPr lang="en-US" sz="1600" dirty="0"/>
          </a:p>
          <a:p>
            <a:pPr marL="0" indent="0">
              <a:buNone/>
            </a:pPr>
            <a:r>
              <a:rPr lang="tr-TR" sz="1600" dirty="0" smtClean="0"/>
              <a:t>           - </a:t>
            </a:r>
            <a:r>
              <a:rPr lang="en-US" sz="1600" dirty="0" smtClean="0"/>
              <a:t>Lot </a:t>
            </a:r>
            <a:r>
              <a:rPr lang="en-US" sz="1600" dirty="0"/>
              <a:t>4 </a:t>
            </a:r>
            <a:r>
              <a:rPr lang="tr-TR" sz="1600" dirty="0" err="1" smtClean="0"/>
              <a:t>Industrial</a:t>
            </a:r>
            <a:r>
              <a:rPr lang="tr-TR" sz="1600" dirty="0" smtClean="0"/>
              <a:t> Cooking </a:t>
            </a:r>
            <a:r>
              <a:rPr lang="tr-TR" sz="1600" dirty="0" err="1" smtClean="0"/>
              <a:t>Equipment</a:t>
            </a:r>
            <a:r>
              <a:rPr lang="tr-TR" sz="1600" dirty="0" smtClean="0"/>
              <a:t>- </a:t>
            </a:r>
            <a:r>
              <a:rPr lang="en-GB" sz="1600" i="1" dirty="0"/>
              <a:t>€ </a:t>
            </a:r>
            <a:r>
              <a:rPr lang="en-GB" sz="1600" i="1" dirty="0" smtClean="0"/>
              <a:t>44.020</a:t>
            </a:r>
            <a:endParaRPr lang="en-US" sz="1600" dirty="0"/>
          </a:p>
          <a:p>
            <a:pPr marL="0" indent="0" algn="just">
              <a:buNone/>
            </a:pPr>
            <a:endParaRPr lang="en-US" sz="1800" dirty="0" smtClean="0"/>
          </a:p>
          <a:p>
            <a:pPr algn="just"/>
            <a:endParaRPr lang="en-US" sz="1800" dirty="0" smtClean="0"/>
          </a:p>
          <a:p>
            <a:pPr marL="0" indent="0" algn="just">
              <a:buNone/>
            </a:pPr>
            <a:endParaRPr lang="en-US" sz="2400" dirty="0" smtClean="0"/>
          </a:p>
          <a:p>
            <a:pPr marL="0" indent="0" algn="just">
              <a:buNone/>
            </a:pPr>
            <a:endParaRPr lang="en-US" sz="2400" b="1" dirty="0"/>
          </a:p>
        </p:txBody>
      </p:sp>
      <p:pic>
        <p:nvPicPr>
          <p:cNvPr id="1026" name="Picture 2" descr="C:\Users\huseyin.tangurek\Pictures\tesk_korsan_calismayi_hologram_ile_engelleyecek_h94134.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384898" y="2128838"/>
            <a:ext cx="1449040" cy="75247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62709535"/>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123825" y="1042988"/>
            <a:ext cx="8905875" cy="914400"/>
          </a:xfrm>
        </p:spPr>
        <p:txBody>
          <a:bodyPr/>
          <a:lstStyle/>
          <a:p>
            <a:pPr>
              <a:defRPr/>
            </a:pPr>
            <a:r>
              <a:rPr lang="tr-TR" sz="2000" dirty="0"/>
              <a:t>Technical Assistance </a:t>
            </a:r>
            <a:r>
              <a:rPr lang="tr-TR" sz="2000" dirty="0" err="1"/>
              <a:t>for</a:t>
            </a:r>
            <a:r>
              <a:rPr lang="tr-TR" sz="2000" dirty="0"/>
              <a:t> </a:t>
            </a:r>
            <a:r>
              <a:rPr lang="en-US" sz="2000" dirty="0"/>
              <a:t>Employment and Social Support Services Coordination and Implementation Model for the Integration of Disadvantaged Persons</a:t>
            </a:r>
          </a:p>
        </p:txBody>
      </p:sp>
      <p:sp>
        <p:nvSpPr>
          <p:cNvPr id="4100" name="Slayt Numarası Yer Tutucusu 3"/>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3200" b="1">
                <a:solidFill>
                  <a:srgbClr val="000066"/>
                </a:solidFill>
                <a:latin typeface="Times New Roman" pitchFamily="18" charset="0"/>
                <a:ea typeface="MS PGothic" pitchFamily="34" charset="-128"/>
              </a:defRPr>
            </a:lvl1pPr>
            <a:lvl2pPr marL="742950" indent="-285750" eaLnBrk="0" hangingPunct="0">
              <a:defRPr sz="3200" b="1">
                <a:solidFill>
                  <a:srgbClr val="000066"/>
                </a:solidFill>
                <a:latin typeface="Times New Roman" pitchFamily="18" charset="0"/>
                <a:ea typeface="MS PGothic" pitchFamily="34" charset="-128"/>
              </a:defRPr>
            </a:lvl2pPr>
            <a:lvl3pPr marL="1143000" indent="-228600" eaLnBrk="0" hangingPunct="0">
              <a:defRPr sz="3200" b="1">
                <a:solidFill>
                  <a:srgbClr val="000066"/>
                </a:solidFill>
                <a:latin typeface="Times New Roman" pitchFamily="18" charset="0"/>
                <a:ea typeface="MS PGothic" pitchFamily="34" charset="-128"/>
              </a:defRPr>
            </a:lvl3pPr>
            <a:lvl4pPr marL="1600200" indent="-228600" eaLnBrk="0" hangingPunct="0">
              <a:defRPr sz="3200" b="1">
                <a:solidFill>
                  <a:srgbClr val="000066"/>
                </a:solidFill>
                <a:latin typeface="Times New Roman" pitchFamily="18" charset="0"/>
                <a:ea typeface="MS PGothic" pitchFamily="34" charset="-128"/>
              </a:defRPr>
            </a:lvl4pPr>
            <a:lvl5pPr marL="2057400" indent="-228600" eaLnBrk="0" hangingPunct="0">
              <a:defRPr sz="3200" b="1">
                <a:solidFill>
                  <a:srgbClr val="000066"/>
                </a:solidFill>
                <a:latin typeface="Times New Roman" pitchFamily="18" charset="0"/>
                <a:ea typeface="MS PGothic" pitchFamily="34" charset="-128"/>
              </a:defRPr>
            </a:lvl5pPr>
            <a:lvl6pPr marL="2514600" indent="-228600" eaLnBrk="0" fontAlgn="base" hangingPunct="0">
              <a:spcBef>
                <a:spcPct val="0"/>
              </a:spcBef>
              <a:spcAft>
                <a:spcPct val="0"/>
              </a:spcAft>
              <a:defRPr sz="3200" b="1">
                <a:solidFill>
                  <a:srgbClr val="000066"/>
                </a:solidFill>
                <a:latin typeface="Times New Roman" pitchFamily="18" charset="0"/>
                <a:ea typeface="MS PGothic" pitchFamily="34" charset="-128"/>
              </a:defRPr>
            </a:lvl6pPr>
            <a:lvl7pPr marL="2971800" indent="-228600" eaLnBrk="0" fontAlgn="base" hangingPunct="0">
              <a:spcBef>
                <a:spcPct val="0"/>
              </a:spcBef>
              <a:spcAft>
                <a:spcPct val="0"/>
              </a:spcAft>
              <a:defRPr sz="3200" b="1">
                <a:solidFill>
                  <a:srgbClr val="000066"/>
                </a:solidFill>
                <a:latin typeface="Times New Roman" pitchFamily="18" charset="0"/>
                <a:ea typeface="MS PGothic" pitchFamily="34" charset="-128"/>
              </a:defRPr>
            </a:lvl7pPr>
            <a:lvl8pPr marL="3429000" indent="-228600" eaLnBrk="0" fontAlgn="base" hangingPunct="0">
              <a:spcBef>
                <a:spcPct val="0"/>
              </a:spcBef>
              <a:spcAft>
                <a:spcPct val="0"/>
              </a:spcAft>
              <a:defRPr sz="3200" b="1">
                <a:solidFill>
                  <a:srgbClr val="000066"/>
                </a:solidFill>
                <a:latin typeface="Times New Roman" pitchFamily="18" charset="0"/>
                <a:ea typeface="MS PGothic" pitchFamily="34" charset="-128"/>
              </a:defRPr>
            </a:lvl8pPr>
            <a:lvl9pPr marL="3886200" indent="-228600" eaLnBrk="0" fontAlgn="base" hangingPunct="0">
              <a:spcBef>
                <a:spcPct val="0"/>
              </a:spcBef>
              <a:spcAft>
                <a:spcPct val="0"/>
              </a:spcAft>
              <a:defRPr sz="3200" b="1">
                <a:solidFill>
                  <a:srgbClr val="000066"/>
                </a:solidFill>
                <a:latin typeface="Times New Roman" pitchFamily="18" charset="0"/>
                <a:ea typeface="MS PGothic" pitchFamily="34" charset="-128"/>
              </a:defRPr>
            </a:lvl9pPr>
          </a:lstStyle>
          <a:p>
            <a:pPr eaLnBrk="1" hangingPunct="1"/>
            <a:fld id="{2261E2C7-8821-4E4E-BB1E-A69228C18106}" type="slidenum">
              <a:rPr lang="es-ES" sz="1400">
                <a:solidFill>
                  <a:srgbClr val="3D4E84"/>
                </a:solidFill>
                <a:latin typeface="Arial" charset="0"/>
              </a:rPr>
              <a:pPr eaLnBrk="1" hangingPunct="1"/>
              <a:t>25</a:t>
            </a:fld>
            <a:endParaRPr lang="es-ES" sz="1400">
              <a:solidFill>
                <a:srgbClr val="3D4E84"/>
              </a:solidFill>
              <a:latin typeface="Arial" charset="0"/>
            </a:endParaRPr>
          </a:p>
        </p:txBody>
      </p:sp>
      <p:sp>
        <p:nvSpPr>
          <p:cNvPr id="3" name="İçerik Yer Tutucusu 2"/>
          <p:cNvSpPr>
            <a:spLocks noGrp="1"/>
          </p:cNvSpPr>
          <p:nvPr>
            <p:ph idx="1"/>
          </p:nvPr>
        </p:nvSpPr>
        <p:spPr>
          <a:xfrm>
            <a:off x="533400" y="2857499"/>
            <a:ext cx="7772400" cy="3209925"/>
          </a:xfrm>
        </p:spPr>
        <p:txBody>
          <a:bodyPr/>
          <a:lstStyle/>
          <a:p>
            <a:pPr algn="just"/>
            <a:r>
              <a:rPr lang="tr-TR" sz="1600" dirty="0" err="1" smtClean="0">
                <a:solidFill>
                  <a:schemeClr val="tx2">
                    <a:lumMod val="75000"/>
                  </a:schemeClr>
                </a:solidFill>
              </a:rPr>
              <a:t>Operation</a:t>
            </a:r>
            <a:r>
              <a:rPr lang="tr-TR" sz="1600" dirty="0" smtClean="0">
                <a:solidFill>
                  <a:schemeClr val="tx2">
                    <a:lumMod val="75000"/>
                  </a:schemeClr>
                </a:solidFill>
              </a:rPr>
              <a:t> </a:t>
            </a:r>
            <a:r>
              <a:rPr lang="tr-TR" sz="1600" dirty="0" err="1" smtClean="0">
                <a:solidFill>
                  <a:schemeClr val="tx2">
                    <a:lumMod val="75000"/>
                  </a:schemeClr>
                </a:solidFill>
              </a:rPr>
              <a:t>Beneficiary</a:t>
            </a:r>
            <a:r>
              <a:rPr lang="tr-TR" sz="1600" dirty="0" smtClean="0">
                <a:solidFill>
                  <a:schemeClr val="tx2">
                    <a:lumMod val="75000"/>
                  </a:schemeClr>
                </a:solidFill>
              </a:rPr>
              <a:t> is </a:t>
            </a:r>
            <a:r>
              <a:rPr lang="tr-TR" sz="1600" dirty="0" err="1" smtClean="0">
                <a:solidFill>
                  <a:schemeClr val="tx2">
                    <a:lumMod val="75000"/>
                  </a:schemeClr>
                </a:solidFill>
              </a:rPr>
              <a:t>Turkish</a:t>
            </a:r>
            <a:r>
              <a:rPr lang="tr-TR" sz="1600" dirty="0" smtClean="0">
                <a:solidFill>
                  <a:schemeClr val="tx2">
                    <a:lumMod val="75000"/>
                  </a:schemeClr>
                </a:solidFill>
              </a:rPr>
              <a:t> </a:t>
            </a:r>
            <a:r>
              <a:rPr lang="tr-TR" sz="1600" dirty="0" err="1" smtClean="0">
                <a:solidFill>
                  <a:schemeClr val="tx2">
                    <a:lumMod val="75000"/>
                  </a:schemeClr>
                </a:solidFill>
              </a:rPr>
              <a:t>Union</a:t>
            </a:r>
            <a:r>
              <a:rPr lang="tr-TR" sz="1600" dirty="0" smtClean="0">
                <a:solidFill>
                  <a:schemeClr val="tx2">
                    <a:lumMod val="75000"/>
                  </a:schemeClr>
                </a:solidFill>
              </a:rPr>
              <a:t> of </a:t>
            </a:r>
            <a:r>
              <a:rPr lang="tr-TR" sz="1600" dirty="0" err="1" smtClean="0">
                <a:solidFill>
                  <a:schemeClr val="tx2">
                    <a:lumMod val="75000"/>
                  </a:schemeClr>
                </a:solidFill>
              </a:rPr>
              <a:t>Municipalities</a:t>
            </a:r>
            <a:endParaRPr lang="tr-TR" sz="1600" dirty="0" smtClean="0">
              <a:solidFill>
                <a:schemeClr val="tx2">
                  <a:lumMod val="75000"/>
                </a:schemeClr>
              </a:solidFill>
            </a:endParaRPr>
          </a:p>
          <a:p>
            <a:pPr algn="just"/>
            <a:r>
              <a:rPr lang="en-US" sz="1600" dirty="0" smtClean="0">
                <a:solidFill>
                  <a:schemeClr val="tx2">
                    <a:lumMod val="75000"/>
                  </a:schemeClr>
                </a:solidFill>
              </a:rPr>
              <a:t>The </a:t>
            </a:r>
            <a:r>
              <a:rPr lang="en-US" sz="1600" dirty="0">
                <a:solidFill>
                  <a:schemeClr val="tx2">
                    <a:lumMod val="75000"/>
                  </a:schemeClr>
                </a:solidFill>
              </a:rPr>
              <a:t>Project Budget is €</a:t>
            </a:r>
            <a:r>
              <a:rPr lang="en-US" sz="1600" dirty="0" smtClean="0">
                <a:solidFill>
                  <a:schemeClr val="tx2">
                    <a:lumMod val="75000"/>
                  </a:schemeClr>
                </a:solidFill>
              </a:rPr>
              <a:t>5.</a:t>
            </a:r>
            <a:r>
              <a:rPr lang="tr-TR" sz="1600" dirty="0" smtClean="0">
                <a:solidFill>
                  <a:schemeClr val="tx2">
                    <a:lumMod val="75000"/>
                  </a:schemeClr>
                </a:solidFill>
              </a:rPr>
              <a:t>999</a:t>
            </a:r>
            <a:r>
              <a:rPr lang="en-US" sz="1600" dirty="0" smtClean="0">
                <a:solidFill>
                  <a:schemeClr val="tx2">
                    <a:lumMod val="75000"/>
                  </a:schemeClr>
                </a:solidFill>
              </a:rPr>
              <a:t>.</a:t>
            </a:r>
            <a:r>
              <a:rPr lang="tr-TR" sz="1600" dirty="0" smtClean="0">
                <a:solidFill>
                  <a:schemeClr val="tx2">
                    <a:lumMod val="75000"/>
                  </a:schemeClr>
                </a:solidFill>
              </a:rPr>
              <a:t>999</a:t>
            </a:r>
            <a:r>
              <a:rPr lang="en-US" sz="1600" dirty="0" smtClean="0">
                <a:solidFill>
                  <a:schemeClr val="tx2">
                    <a:lumMod val="75000"/>
                  </a:schemeClr>
                </a:solidFill>
              </a:rPr>
              <a:t>.</a:t>
            </a:r>
            <a:endParaRPr lang="tr-TR" sz="1600" dirty="0" smtClean="0">
              <a:solidFill>
                <a:schemeClr val="tx2">
                  <a:lumMod val="75000"/>
                </a:schemeClr>
              </a:solidFill>
            </a:endParaRPr>
          </a:p>
          <a:p>
            <a:pPr algn="just"/>
            <a:r>
              <a:rPr lang="tr-TR" sz="1600" dirty="0" err="1" smtClean="0">
                <a:solidFill>
                  <a:schemeClr val="tx2">
                    <a:lumMod val="75000"/>
                  </a:schemeClr>
                </a:solidFill>
              </a:rPr>
              <a:t>Objective</a:t>
            </a:r>
            <a:r>
              <a:rPr lang="tr-TR" sz="1600" dirty="0" smtClean="0">
                <a:solidFill>
                  <a:schemeClr val="tx2">
                    <a:lumMod val="75000"/>
                  </a:schemeClr>
                </a:solidFill>
              </a:rPr>
              <a:t> of </a:t>
            </a:r>
            <a:r>
              <a:rPr lang="tr-TR" sz="1600" dirty="0" err="1" smtClean="0">
                <a:solidFill>
                  <a:schemeClr val="tx2">
                    <a:lumMod val="75000"/>
                  </a:schemeClr>
                </a:solidFill>
              </a:rPr>
              <a:t>the</a:t>
            </a:r>
            <a:r>
              <a:rPr lang="tr-TR" sz="1600" dirty="0" smtClean="0">
                <a:solidFill>
                  <a:schemeClr val="tx2">
                    <a:lumMod val="75000"/>
                  </a:schemeClr>
                </a:solidFill>
              </a:rPr>
              <a:t> </a:t>
            </a:r>
            <a:r>
              <a:rPr lang="tr-TR" sz="1600" dirty="0" err="1" smtClean="0">
                <a:solidFill>
                  <a:schemeClr val="tx2">
                    <a:lumMod val="75000"/>
                  </a:schemeClr>
                </a:solidFill>
              </a:rPr>
              <a:t>project</a:t>
            </a:r>
            <a:r>
              <a:rPr lang="tr-TR" sz="1600" dirty="0" smtClean="0">
                <a:solidFill>
                  <a:schemeClr val="tx2">
                    <a:lumMod val="75000"/>
                  </a:schemeClr>
                </a:solidFill>
              </a:rPr>
              <a:t> is; </a:t>
            </a:r>
            <a:r>
              <a:rPr lang="tr-TR" sz="1600" dirty="0" err="1">
                <a:solidFill>
                  <a:schemeClr val="tx2">
                    <a:lumMod val="75000"/>
                  </a:schemeClr>
                </a:solidFill>
              </a:rPr>
              <a:t>contributing</a:t>
            </a:r>
            <a:r>
              <a:rPr lang="tr-TR" sz="1600" dirty="0">
                <a:solidFill>
                  <a:schemeClr val="tx2">
                    <a:lumMod val="75000"/>
                  </a:schemeClr>
                </a:solidFill>
              </a:rPr>
              <a:t> </a:t>
            </a:r>
            <a:r>
              <a:rPr lang="tr-TR" sz="1600" dirty="0" err="1">
                <a:solidFill>
                  <a:schemeClr val="tx2">
                    <a:lumMod val="75000"/>
                  </a:schemeClr>
                </a:solidFill>
              </a:rPr>
              <a:t>sustainable</a:t>
            </a:r>
            <a:r>
              <a:rPr lang="tr-TR" sz="1600" dirty="0">
                <a:solidFill>
                  <a:schemeClr val="tx2">
                    <a:lumMod val="75000"/>
                  </a:schemeClr>
                </a:solidFill>
              </a:rPr>
              <a:t> </a:t>
            </a:r>
            <a:r>
              <a:rPr lang="tr-TR" sz="1600" dirty="0" err="1">
                <a:solidFill>
                  <a:schemeClr val="tx2">
                    <a:lumMod val="75000"/>
                  </a:schemeClr>
                </a:solidFill>
              </a:rPr>
              <a:t>integration</a:t>
            </a:r>
            <a:r>
              <a:rPr lang="tr-TR" sz="1600" dirty="0">
                <a:solidFill>
                  <a:schemeClr val="tx2">
                    <a:lumMod val="75000"/>
                  </a:schemeClr>
                </a:solidFill>
              </a:rPr>
              <a:t> of </a:t>
            </a:r>
            <a:r>
              <a:rPr lang="tr-TR" sz="1600" dirty="0" err="1">
                <a:solidFill>
                  <a:schemeClr val="tx2">
                    <a:lumMod val="75000"/>
                  </a:schemeClr>
                </a:solidFill>
              </a:rPr>
              <a:t>the</a:t>
            </a:r>
            <a:r>
              <a:rPr lang="tr-TR" sz="1600" dirty="0">
                <a:solidFill>
                  <a:schemeClr val="tx2">
                    <a:lumMod val="75000"/>
                  </a:schemeClr>
                </a:solidFill>
              </a:rPr>
              <a:t> </a:t>
            </a:r>
            <a:r>
              <a:rPr lang="tr-TR" sz="1600" dirty="0" err="1">
                <a:solidFill>
                  <a:schemeClr val="tx2">
                    <a:lumMod val="75000"/>
                  </a:schemeClr>
                </a:solidFill>
              </a:rPr>
              <a:t>disadvantaged</a:t>
            </a:r>
            <a:r>
              <a:rPr lang="tr-TR" sz="1600" dirty="0">
                <a:solidFill>
                  <a:schemeClr val="tx2">
                    <a:lumMod val="75000"/>
                  </a:schemeClr>
                </a:solidFill>
              </a:rPr>
              <a:t> </a:t>
            </a:r>
            <a:r>
              <a:rPr lang="tr-TR" sz="1600" dirty="0" err="1">
                <a:solidFill>
                  <a:schemeClr val="tx2">
                    <a:lumMod val="75000"/>
                  </a:schemeClr>
                </a:solidFill>
              </a:rPr>
              <a:t>persons</a:t>
            </a:r>
            <a:r>
              <a:rPr lang="tr-TR" sz="1600" dirty="0">
                <a:solidFill>
                  <a:schemeClr val="tx2">
                    <a:lumMod val="75000"/>
                  </a:schemeClr>
                </a:solidFill>
              </a:rPr>
              <a:t> </a:t>
            </a:r>
            <a:r>
              <a:rPr lang="tr-TR" sz="1600" dirty="0" err="1">
                <a:solidFill>
                  <a:schemeClr val="tx2">
                    <a:lumMod val="75000"/>
                  </a:schemeClr>
                </a:solidFill>
              </a:rPr>
              <a:t>into</a:t>
            </a:r>
            <a:r>
              <a:rPr lang="tr-TR" sz="1600" dirty="0">
                <a:solidFill>
                  <a:schemeClr val="tx2">
                    <a:lumMod val="75000"/>
                  </a:schemeClr>
                </a:solidFill>
              </a:rPr>
              <a:t> </a:t>
            </a:r>
            <a:r>
              <a:rPr lang="tr-TR" sz="1600" dirty="0" err="1">
                <a:solidFill>
                  <a:schemeClr val="tx2">
                    <a:lumMod val="75000"/>
                  </a:schemeClr>
                </a:solidFill>
              </a:rPr>
              <a:t>the</a:t>
            </a:r>
            <a:r>
              <a:rPr lang="tr-TR" sz="1600" dirty="0">
                <a:solidFill>
                  <a:schemeClr val="tx2">
                    <a:lumMod val="75000"/>
                  </a:schemeClr>
                </a:solidFill>
              </a:rPr>
              <a:t> </a:t>
            </a:r>
            <a:r>
              <a:rPr lang="tr-TR" sz="1600" dirty="0" err="1">
                <a:solidFill>
                  <a:schemeClr val="tx2">
                    <a:lumMod val="75000"/>
                  </a:schemeClr>
                </a:solidFill>
              </a:rPr>
              <a:t>labour</a:t>
            </a:r>
            <a:r>
              <a:rPr lang="tr-TR" sz="1600" dirty="0">
                <a:solidFill>
                  <a:schemeClr val="tx2">
                    <a:lumMod val="75000"/>
                  </a:schemeClr>
                </a:solidFill>
              </a:rPr>
              <a:t> market </a:t>
            </a:r>
            <a:r>
              <a:rPr lang="tr-TR" sz="1600" dirty="0" err="1">
                <a:solidFill>
                  <a:schemeClr val="tx2">
                    <a:lumMod val="75000"/>
                  </a:schemeClr>
                </a:solidFill>
              </a:rPr>
              <a:t>by</a:t>
            </a:r>
            <a:r>
              <a:rPr lang="tr-TR" sz="1600" dirty="0">
                <a:solidFill>
                  <a:schemeClr val="tx2">
                    <a:lumMod val="75000"/>
                  </a:schemeClr>
                </a:solidFill>
              </a:rPr>
              <a:t> </a:t>
            </a:r>
            <a:r>
              <a:rPr lang="tr-TR" sz="1600" dirty="0" err="1">
                <a:solidFill>
                  <a:schemeClr val="tx2">
                    <a:lumMod val="75000"/>
                  </a:schemeClr>
                </a:solidFill>
              </a:rPr>
              <a:t>establishing</a:t>
            </a:r>
            <a:r>
              <a:rPr lang="tr-TR" sz="1600" dirty="0">
                <a:solidFill>
                  <a:schemeClr val="tx2">
                    <a:lumMod val="75000"/>
                  </a:schemeClr>
                </a:solidFill>
              </a:rPr>
              <a:t> </a:t>
            </a:r>
            <a:r>
              <a:rPr lang="tr-TR" sz="1600" dirty="0" err="1">
                <a:solidFill>
                  <a:schemeClr val="tx2">
                    <a:lumMod val="75000"/>
                  </a:schemeClr>
                </a:solidFill>
              </a:rPr>
              <a:t>and</a:t>
            </a:r>
            <a:r>
              <a:rPr lang="tr-TR" sz="1600" dirty="0">
                <a:solidFill>
                  <a:schemeClr val="tx2">
                    <a:lumMod val="75000"/>
                  </a:schemeClr>
                </a:solidFill>
              </a:rPr>
              <a:t> </a:t>
            </a:r>
            <a:r>
              <a:rPr lang="tr-TR" sz="1600" dirty="0" err="1">
                <a:solidFill>
                  <a:schemeClr val="tx2">
                    <a:lumMod val="75000"/>
                  </a:schemeClr>
                </a:solidFill>
              </a:rPr>
              <a:t>implementing</a:t>
            </a:r>
            <a:r>
              <a:rPr lang="tr-TR" sz="1600" dirty="0">
                <a:solidFill>
                  <a:schemeClr val="tx2">
                    <a:lumMod val="75000"/>
                  </a:schemeClr>
                </a:solidFill>
              </a:rPr>
              <a:t> a model </a:t>
            </a:r>
            <a:r>
              <a:rPr lang="tr-TR" sz="1600" dirty="0" err="1">
                <a:solidFill>
                  <a:schemeClr val="tx2">
                    <a:lumMod val="75000"/>
                  </a:schemeClr>
                </a:solidFill>
              </a:rPr>
              <a:t>for</a:t>
            </a:r>
            <a:r>
              <a:rPr lang="tr-TR" sz="1600" dirty="0">
                <a:solidFill>
                  <a:schemeClr val="tx2">
                    <a:lumMod val="75000"/>
                  </a:schemeClr>
                </a:solidFill>
              </a:rPr>
              <a:t> </a:t>
            </a:r>
            <a:r>
              <a:rPr lang="tr-TR" sz="1600" dirty="0" err="1">
                <a:solidFill>
                  <a:schemeClr val="tx2">
                    <a:lumMod val="75000"/>
                  </a:schemeClr>
                </a:solidFill>
              </a:rPr>
              <a:t>coordination</a:t>
            </a:r>
            <a:r>
              <a:rPr lang="tr-TR" sz="1600" dirty="0">
                <a:solidFill>
                  <a:schemeClr val="tx2">
                    <a:lumMod val="75000"/>
                  </a:schemeClr>
                </a:solidFill>
              </a:rPr>
              <a:t> </a:t>
            </a:r>
            <a:r>
              <a:rPr lang="tr-TR" sz="1600" dirty="0" err="1">
                <a:solidFill>
                  <a:schemeClr val="tx2">
                    <a:lumMod val="75000"/>
                  </a:schemeClr>
                </a:solidFill>
              </a:rPr>
              <a:t>and</a:t>
            </a:r>
            <a:r>
              <a:rPr lang="tr-TR" sz="1600" dirty="0">
                <a:solidFill>
                  <a:schemeClr val="tx2">
                    <a:lumMod val="75000"/>
                  </a:schemeClr>
                </a:solidFill>
              </a:rPr>
              <a:t> </a:t>
            </a:r>
            <a:r>
              <a:rPr lang="tr-TR" sz="1600" dirty="0" err="1">
                <a:solidFill>
                  <a:schemeClr val="tx2">
                    <a:lumMod val="75000"/>
                  </a:schemeClr>
                </a:solidFill>
              </a:rPr>
              <a:t>implementation</a:t>
            </a:r>
            <a:r>
              <a:rPr lang="tr-TR" sz="1600" dirty="0">
                <a:solidFill>
                  <a:schemeClr val="tx2">
                    <a:lumMod val="75000"/>
                  </a:schemeClr>
                </a:solidFill>
              </a:rPr>
              <a:t> of </a:t>
            </a:r>
            <a:r>
              <a:rPr lang="tr-TR" sz="1600" dirty="0" err="1">
                <a:solidFill>
                  <a:schemeClr val="tx2">
                    <a:lumMod val="75000"/>
                  </a:schemeClr>
                </a:solidFill>
              </a:rPr>
              <a:t>employment</a:t>
            </a:r>
            <a:r>
              <a:rPr lang="tr-TR" sz="1600" dirty="0">
                <a:solidFill>
                  <a:schemeClr val="tx2">
                    <a:lumMod val="75000"/>
                  </a:schemeClr>
                </a:solidFill>
              </a:rPr>
              <a:t> </a:t>
            </a:r>
            <a:r>
              <a:rPr lang="tr-TR" sz="1600" dirty="0" err="1">
                <a:solidFill>
                  <a:schemeClr val="tx2">
                    <a:lumMod val="75000"/>
                  </a:schemeClr>
                </a:solidFill>
              </a:rPr>
              <a:t>and</a:t>
            </a:r>
            <a:r>
              <a:rPr lang="tr-TR" sz="1600" dirty="0">
                <a:solidFill>
                  <a:schemeClr val="tx2">
                    <a:lumMod val="75000"/>
                  </a:schemeClr>
                </a:solidFill>
              </a:rPr>
              <a:t> </a:t>
            </a:r>
            <a:r>
              <a:rPr lang="tr-TR" sz="1600" dirty="0" err="1">
                <a:solidFill>
                  <a:schemeClr val="tx2">
                    <a:lumMod val="75000"/>
                  </a:schemeClr>
                </a:solidFill>
              </a:rPr>
              <a:t>social</a:t>
            </a:r>
            <a:r>
              <a:rPr lang="tr-TR" sz="1600" dirty="0">
                <a:solidFill>
                  <a:schemeClr val="tx2">
                    <a:lumMod val="75000"/>
                  </a:schemeClr>
                </a:solidFill>
              </a:rPr>
              <a:t> </a:t>
            </a:r>
            <a:r>
              <a:rPr lang="tr-TR" sz="1600" dirty="0" err="1">
                <a:solidFill>
                  <a:schemeClr val="tx2">
                    <a:lumMod val="75000"/>
                  </a:schemeClr>
                </a:solidFill>
              </a:rPr>
              <a:t>support</a:t>
            </a:r>
            <a:r>
              <a:rPr lang="tr-TR" sz="1600" dirty="0">
                <a:solidFill>
                  <a:schemeClr val="tx2">
                    <a:lumMod val="75000"/>
                  </a:schemeClr>
                </a:solidFill>
              </a:rPr>
              <a:t> </a:t>
            </a:r>
            <a:r>
              <a:rPr lang="tr-TR" sz="1600" dirty="0" err="1">
                <a:solidFill>
                  <a:schemeClr val="tx2">
                    <a:lumMod val="75000"/>
                  </a:schemeClr>
                </a:solidFill>
              </a:rPr>
              <a:t>services</a:t>
            </a:r>
            <a:r>
              <a:rPr lang="tr-TR" sz="1600" dirty="0">
                <a:solidFill>
                  <a:schemeClr val="tx2">
                    <a:lumMod val="75000"/>
                  </a:schemeClr>
                </a:solidFill>
              </a:rPr>
              <a:t> </a:t>
            </a:r>
            <a:r>
              <a:rPr lang="tr-TR" sz="1600" dirty="0" err="1">
                <a:solidFill>
                  <a:schemeClr val="tx2">
                    <a:lumMod val="75000"/>
                  </a:schemeClr>
                </a:solidFill>
              </a:rPr>
              <a:t>within</a:t>
            </a:r>
            <a:r>
              <a:rPr lang="tr-TR" sz="1600" dirty="0">
                <a:solidFill>
                  <a:schemeClr val="tx2">
                    <a:lumMod val="75000"/>
                  </a:schemeClr>
                </a:solidFill>
              </a:rPr>
              <a:t> </a:t>
            </a:r>
            <a:r>
              <a:rPr lang="tr-TR" sz="1600" dirty="0" err="1">
                <a:solidFill>
                  <a:schemeClr val="tx2">
                    <a:lumMod val="75000"/>
                  </a:schemeClr>
                </a:solidFill>
              </a:rPr>
              <a:t>the</a:t>
            </a:r>
            <a:r>
              <a:rPr lang="tr-TR" sz="1600" dirty="0">
                <a:solidFill>
                  <a:schemeClr val="tx2">
                    <a:lumMod val="75000"/>
                  </a:schemeClr>
                </a:solidFill>
              </a:rPr>
              <a:t> </a:t>
            </a:r>
            <a:r>
              <a:rPr lang="tr-TR" sz="1600" dirty="0" err="1">
                <a:solidFill>
                  <a:schemeClr val="tx2">
                    <a:lumMod val="75000"/>
                  </a:schemeClr>
                </a:solidFill>
              </a:rPr>
              <a:t>target</a:t>
            </a:r>
            <a:r>
              <a:rPr lang="tr-TR" sz="1600" dirty="0">
                <a:solidFill>
                  <a:schemeClr val="tx2">
                    <a:lumMod val="75000"/>
                  </a:schemeClr>
                </a:solidFill>
              </a:rPr>
              <a:t> </a:t>
            </a:r>
            <a:r>
              <a:rPr lang="tr-TR" sz="1600" dirty="0" err="1">
                <a:solidFill>
                  <a:schemeClr val="tx2">
                    <a:lumMod val="75000"/>
                  </a:schemeClr>
                </a:solidFill>
              </a:rPr>
              <a:t>Municipalities</a:t>
            </a:r>
            <a:r>
              <a:rPr lang="tr-TR" sz="1600" dirty="0">
                <a:solidFill>
                  <a:schemeClr val="tx2">
                    <a:lumMod val="75000"/>
                  </a:schemeClr>
                </a:solidFill>
              </a:rPr>
              <a:t> </a:t>
            </a:r>
            <a:r>
              <a:rPr lang="tr-TR" sz="1600" dirty="0" err="1">
                <a:solidFill>
                  <a:schemeClr val="tx2">
                    <a:lumMod val="75000"/>
                  </a:schemeClr>
                </a:solidFill>
              </a:rPr>
              <a:t>under</a:t>
            </a:r>
            <a:r>
              <a:rPr lang="tr-TR" sz="1600" dirty="0">
                <a:solidFill>
                  <a:schemeClr val="tx2">
                    <a:lumMod val="75000"/>
                  </a:schemeClr>
                </a:solidFill>
              </a:rPr>
              <a:t> </a:t>
            </a:r>
            <a:r>
              <a:rPr lang="tr-TR" sz="1600" dirty="0" err="1">
                <a:solidFill>
                  <a:schemeClr val="tx2">
                    <a:lumMod val="75000"/>
                  </a:schemeClr>
                </a:solidFill>
              </a:rPr>
              <a:t>supervision</a:t>
            </a:r>
            <a:r>
              <a:rPr lang="tr-TR" sz="1600" dirty="0">
                <a:solidFill>
                  <a:schemeClr val="tx2">
                    <a:lumMod val="75000"/>
                  </a:schemeClr>
                </a:solidFill>
              </a:rPr>
              <a:t> </a:t>
            </a:r>
            <a:r>
              <a:rPr lang="tr-TR" sz="1600" dirty="0" err="1">
                <a:solidFill>
                  <a:schemeClr val="tx2">
                    <a:lumMod val="75000"/>
                  </a:schemeClr>
                </a:solidFill>
              </a:rPr>
              <a:t>and</a:t>
            </a:r>
            <a:r>
              <a:rPr lang="tr-TR" sz="1600" dirty="0">
                <a:solidFill>
                  <a:schemeClr val="tx2">
                    <a:lumMod val="75000"/>
                  </a:schemeClr>
                </a:solidFill>
              </a:rPr>
              <a:t> </a:t>
            </a:r>
            <a:r>
              <a:rPr lang="tr-TR" sz="1600" dirty="0" err="1">
                <a:solidFill>
                  <a:schemeClr val="tx2">
                    <a:lumMod val="75000"/>
                  </a:schemeClr>
                </a:solidFill>
              </a:rPr>
              <a:t>guidance</a:t>
            </a:r>
            <a:r>
              <a:rPr lang="tr-TR" sz="1600" dirty="0">
                <a:solidFill>
                  <a:schemeClr val="tx2">
                    <a:lumMod val="75000"/>
                  </a:schemeClr>
                </a:solidFill>
              </a:rPr>
              <a:t> of </a:t>
            </a:r>
            <a:r>
              <a:rPr lang="tr-TR" sz="1600" dirty="0" smtClean="0">
                <a:solidFill>
                  <a:schemeClr val="tx2">
                    <a:lumMod val="75000"/>
                  </a:schemeClr>
                </a:solidFill>
              </a:rPr>
              <a:t>UMT</a:t>
            </a:r>
          </a:p>
          <a:p>
            <a:pPr algn="just"/>
            <a:r>
              <a:rPr lang="tr-TR" sz="1600" dirty="0" err="1" smtClean="0">
                <a:solidFill>
                  <a:schemeClr val="tx2">
                    <a:lumMod val="75000"/>
                  </a:schemeClr>
                </a:solidFill>
              </a:rPr>
              <a:t>Target</a:t>
            </a:r>
            <a:r>
              <a:rPr lang="tr-TR" sz="1600" dirty="0" smtClean="0">
                <a:solidFill>
                  <a:schemeClr val="tx2">
                    <a:lumMod val="75000"/>
                  </a:schemeClr>
                </a:solidFill>
              </a:rPr>
              <a:t> </a:t>
            </a:r>
            <a:r>
              <a:rPr lang="tr-TR" sz="1600" dirty="0" err="1" smtClean="0">
                <a:solidFill>
                  <a:schemeClr val="tx2">
                    <a:lumMod val="75000"/>
                  </a:schemeClr>
                </a:solidFill>
              </a:rPr>
              <a:t>Municipalities</a:t>
            </a:r>
            <a:r>
              <a:rPr lang="tr-TR" sz="1600" dirty="0" smtClean="0">
                <a:solidFill>
                  <a:schemeClr val="tx2">
                    <a:lumMod val="75000"/>
                  </a:schemeClr>
                </a:solidFill>
              </a:rPr>
              <a:t> </a:t>
            </a:r>
            <a:r>
              <a:rPr lang="tr-TR" sz="1600" dirty="0" err="1" smtClean="0">
                <a:solidFill>
                  <a:schemeClr val="tx2">
                    <a:lumMod val="75000"/>
                  </a:schemeClr>
                </a:solidFill>
              </a:rPr>
              <a:t>are</a:t>
            </a:r>
            <a:r>
              <a:rPr lang="tr-TR" sz="1600" dirty="0" smtClean="0">
                <a:solidFill>
                  <a:schemeClr val="tx2">
                    <a:lumMod val="75000"/>
                  </a:schemeClr>
                </a:solidFill>
              </a:rPr>
              <a:t>;</a:t>
            </a:r>
          </a:p>
          <a:p>
            <a:pPr algn="just"/>
            <a:endParaRPr lang="tr-TR" sz="1600" dirty="0">
              <a:solidFill>
                <a:schemeClr val="tx2">
                  <a:lumMod val="75000"/>
                </a:schemeClr>
              </a:solidFill>
            </a:endParaRPr>
          </a:p>
          <a:p>
            <a:pPr algn="just"/>
            <a:endParaRPr lang="tr-TR" sz="1600" dirty="0" smtClean="0">
              <a:solidFill>
                <a:schemeClr val="tx2">
                  <a:lumMod val="75000"/>
                </a:schemeClr>
              </a:solidFill>
            </a:endParaRPr>
          </a:p>
          <a:p>
            <a:pPr algn="just"/>
            <a:endParaRPr lang="tr-TR" sz="1600" dirty="0" smtClean="0">
              <a:solidFill>
                <a:schemeClr val="tx2">
                  <a:lumMod val="75000"/>
                </a:schemeClr>
              </a:solidFill>
            </a:endParaRPr>
          </a:p>
          <a:p>
            <a:pPr lvl="1"/>
            <a:endParaRPr lang="en-US" sz="1200" dirty="0"/>
          </a:p>
          <a:p>
            <a:pPr algn="just"/>
            <a:endParaRPr lang="tr-TR" sz="1600" dirty="0">
              <a:solidFill>
                <a:schemeClr val="tx2">
                  <a:lumMod val="75000"/>
                </a:schemeClr>
              </a:solidFill>
            </a:endParaRPr>
          </a:p>
          <a:p>
            <a:pPr algn="just"/>
            <a:endParaRPr lang="tr-TR" sz="1600" dirty="0" smtClean="0">
              <a:solidFill>
                <a:srgbClr val="FF0000"/>
              </a:solidFill>
            </a:endParaRPr>
          </a:p>
          <a:p>
            <a:pPr algn="just"/>
            <a:endParaRPr lang="tr-TR" sz="1600" dirty="0">
              <a:solidFill>
                <a:srgbClr val="FF0000"/>
              </a:solidFill>
            </a:endParaRPr>
          </a:p>
          <a:p>
            <a:pPr algn="just"/>
            <a:endParaRPr lang="tr-TR" sz="1600" dirty="0"/>
          </a:p>
          <a:p>
            <a:pPr algn="just"/>
            <a:endParaRPr lang="tr-TR" sz="1600" dirty="0" smtClean="0">
              <a:solidFill>
                <a:srgbClr val="FF0000"/>
              </a:solidFill>
            </a:endParaRPr>
          </a:p>
          <a:p>
            <a:pPr algn="just"/>
            <a:endParaRPr lang="tr-TR" sz="1600" dirty="0" smtClean="0">
              <a:solidFill>
                <a:srgbClr val="FF0000"/>
              </a:solidFill>
            </a:endParaRPr>
          </a:p>
          <a:p>
            <a:pPr algn="just"/>
            <a:r>
              <a:rPr lang="tr-TR" sz="1600" dirty="0" smtClean="0">
                <a:solidFill>
                  <a:schemeClr val="accent2">
                    <a:lumMod val="75000"/>
                  </a:schemeClr>
                </a:solidFill>
              </a:rPr>
              <a:t>                                    http://www.iskep.org.</a:t>
            </a:r>
            <a:endParaRPr lang="en-US" sz="1600" b="1" dirty="0">
              <a:solidFill>
                <a:schemeClr val="accent2">
                  <a:lumMod val="75000"/>
                </a:schemeClr>
              </a:solidFill>
            </a:endParaRPr>
          </a:p>
          <a:p>
            <a:pPr algn="just"/>
            <a:endParaRPr lang="tr-TR" sz="1600" dirty="0" smtClean="0">
              <a:solidFill>
                <a:srgbClr val="FF0000"/>
              </a:solidFill>
            </a:endParaRPr>
          </a:p>
          <a:p>
            <a:pPr marL="0" indent="0" algn="just">
              <a:buNone/>
            </a:pPr>
            <a:endParaRPr lang="en-US" sz="1600" dirty="0" smtClean="0"/>
          </a:p>
          <a:p>
            <a:pPr marL="0" indent="0" algn="just">
              <a:buNone/>
            </a:pPr>
            <a:endParaRPr lang="en-US" sz="1600" b="1" dirty="0"/>
          </a:p>
        </p:txBody>
      </p:sp>
      <p:pic>
        <p:nvPicPr>
          <p:cNvPr id="2050" name="Picture 2" descr="C:\Users\huseyin.tangurek\Pictures\190315_1.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708516" y="1977905"/>
            <a:ext cx="1125421" cy="79350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29" name="Dikdörtgen 28"/>
          <p:cNvSpPr/>
          <p:nvPr/>
        </p:nvSpPr>
        <p:spPr bwMode="auto">
          <a:xfrm>
            <a:off x="4171950" y="4762500"/>
            <a:ext cx="2505075" cy="1047750"/>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3200" b="1" i="0" u="none" strike="noStrike" cap="none" normalizeH="0" baseline="0" smtClean="0">
              <a:ln>
                <a:noFill/>
              </a:ln>
              <a:solidFill>
                <a:srgbClr val="000066"/>
              </a:solidFill>
              <a:effectLst>
                <a:outerShdw blurRad="38100" dist="38100" dir="2700000" algn="tl">
                  <a:srgbClr val="000000">
                    <a:alpha val="43137"/>
                  </a:srgbClr>
                </a:outerShdw>
              </a:effectLst>
              <a:latin typeface="Times New Roman" pitchFamily="18" charset="0"/>
            </a:endParaRPr>
          </a:p>
        </p:txBody>
      </p:sp>
      <p:graphicFrame>
        <p:nvGraphicFramePr>
          <p:cNvPr id="30" name="Tablo 29"/>
          <p:cNvGraphicFramePr>
            <a:graphicFrameLocks noGrp="1"/>
          </p:cNvGraphicFramePr>
          <p:nvPr>
            <p:extLst>
              <p:ext uri="{D42A27DB-BD31-4B8C-83A1-F6EECF244321}">
                <p14:modId xmlns:p14="http://schemas.microsoft.com/office/powerpoint/2010/main" val="2254423453"/>
              </p:ext>
            </p:extLst>
          </p:nvPr>
        </p:nvGraphicFramePr>
        <p:xfrm>
          <a:off x="1220787" y="4861560"/>
          <a:ext cx="6543676" cy="1463040"/>
        </p:xfrm>
        <a:graphic>
          <a:graphicData uri="http://schemas.openxmlformats.org/drawingml/2006/table">
            <a:tbl>
              <a:tblPr firstRow="1" bandRow="1">
                <a:effectLst>
                  <a:outerShdw blurRad="76200" dir="18900000" sy="23000" kx="-1200000" algn="bl" rotWithShape="0">
                    <a:prstClr val="black">
                      <a:alpha val="20000"/>
                    </a:prstClr>
                  </a:outerShdw>
                </a:effectLst>
                <a:tableStyleId>{EB344D84-9AFB-497E-A393-DC336BA19D2E}</a:tableStyleId>
              </a:tblPr>
              <a:tblGrid>
                <a:gridCol w="3271838"/>
                <a:gridCol w="3271838"/>
              </a:tblGrid>
              <a:tr h="370840">
                <a:tc>
                  <a:txBody>
                    <a:bodyPr/>
                    <a:lstStyle/>
                    <a:p>
                      <a:pPr lvl="1"/>
                      <a:r>
                        <a:rPr lang="en-US" sz="1200" dirty="0" smtClean="0"/>
                        <a:t>Bursa Metropolitan Municipality</a:t>
                      </a:r>
                    </a:p>
                    <a:p>
                      <a:pPr lvl="1"/>
                      <a:r>
                        <a:rPr lang="en-US" sz="1200" dirty="0" smtClean="0"/>
                        <a:t>Diyarbakır Metropolitan Municipality</a:t>
                      </a:r>
                    </a:p>
                    <a:p>
                      <a:pPr lvl="1"/>
                      <a:r>
                        <a:rPr lang="en-US" sz="1200" dirty="0" err="1" smtClean="0"/>
                        <a:t>Kahramanmaraş</a:t>
                      </a:r>
                      <a:r>
                        <a:rPr lang="en-US" sz="1200" dirty="0" smtClean="0"/>
                        <a:t> Municipality</a:t>
                      </a:r>
                    </a:p>
                    <a:p>
                      <a:pPr lvl="1"/>
                      <a:r>
                        <a:rPr lang="en-US" sz="1200" dirty="0" smtClean="0"/>
                        <a:t>Kars Municipality</a:t>
                      </a:r>
                    </a:p>
                    <a:p>
                      <a:pPr lvl="1"/>
                      <a:r>
                        <a:rPr lang="en-US" sz="1200" dirty="0" smtClean="0"/>
                        <a:t>Kayseri Metropolitan Municipality</a:t>
                      </a:r>
                    </a:p>
                    <a:p>
                      <a:pPr lvl="1"/>
                      <a:r>
                        <a:rPr lang="en-US" sz="1200" dirty="0" err="1" smtClean="0"/>
                        <a:t>Şanlıurfa</a:t>
                      </a:r>
                      <a:r>
                        <a:rPr lang="en-US" sz="1200" dirty="0" smtClean="0"/>
                        <a:t> Municipality</a:t>
                      </a:r>
                      <a:endParaRPr lang="en-US" dirty="0"/>
                    </a:p>
                  </a:txBody>
                  <a:tcPr/>
                </a:tc>
                <a:tc>
                  <a:txBody>
                    <a:bodyPr/>
                    <a:lstStyle/>
                    <a:p>
                      <a:pPr lvl="1"/>
                      <a:r>
                        <a:rPr lang="en-US" sz="1200" dirty="0" smtClean="0"/>
                        <a:t>Trabzon Municipality</a:t>
                      </a:r>
                    </a:p>
                    <a:p>
                      <a:pPr lvl="1"/>
                      <a:r>
                        <a:rPr lang="en-US" sz="1200" dirty="0" smtClean="0"/>
                        <a:t>Van Municipality</a:t>
                      </a:r>
                    </a:p>
                    <a:p>
                      <a:pPr lvl="1"/>
                      <a:r>
                        <a:rPr lang="en-US" sz="1200" dirty="0" smtClean="0"/>
                        <a:t>Ankara </a:t>
                      </a:r>
                      <a:r>
                        <a:rPr lang="en-US" sz="1200" dirty="0" err="1" smtClean="0"/>
                        <a:t>Altındağ</a:t>
                      </a:r>
                      <a:r>
                        <a:rPr lang="en-US" sz="1200" dirty="0" smtClean="0"/>
                        <a:t> Municipality</a:t>
                      </a:r>
                    </a:p>
                    <a:p>
                      <a:pPr lvl="1"/>
                      <a:r>
                        <a:rPr lang="en-US" sz="1200" dirty="0" smtClean="0"/>
                        <a:t>Ankara </a:t>
                      </a:r>
                      <a:r>
                        <a:rPr lang="en-US" sz="1200" dirty="0" err="1" smtClean="0"/>
                        <a:t>Keçiören</a:t>
                      </a:r>
                      <a:r>
                        <a:rPr lang="en-US" sz="1200" dirty="0" smtClean="0"/>
                        <a:t> Municipality</a:t>
                      </a:r>
                    </a:p>
                    <a:p>
                      <a:pPr lvl="1"/>
                      <a:r>
                        <a:rPr lang="en-US" sz="1200" dirty="0" smtClean="0"/>
                        <a:t>Mersin </a:t>
                      </a:r>
                      <a:r>
                        <a:rPr lang="en-US" sz="1200" dirty="0" err="1" smtClean="0"/>
                        <a:t>Toroslar</a:t>
                      </a:r>
                      <a:r>
                        <a:rPr lang="en-US" sz="1200" dirty="0" smtClean="0"/>
                        <a:t> Municipality</a:t>
                      </a:r>
                    </a:p>
                    <a:p>
                      <a:pPr lvl="1"/>
                      <a:r>
                        <a:rPr lang="en-US" sz="1200" dirty="0" smtClean="0"/>
                        <a:t>Bursa Yıldırım Municipality</a:t>
                      </a:r>
                    </a:p>
                    <a:p>
                      <a:endParaRPr lang="en-US" dirty="0"/>
                    </a:p>
                  </a:txBody>
                  <a:tcPr/>
                </a:tc>
              </a:tr>
            </a:tbl>
          </a:graphicData>
        </a:graphic>
      </p:graphicFrame>
    </p:spTree>
    <p:extLst>
      <p:ext uri="{BB962C8B-B14F-4D97-AF65-F5344CB8AC3E}">
        <p14:creationId xmlns:p14="http://schemas.microsoft.com/office/powerpoint/2010/main" val="600558212"/>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142874" y="1062038"/>
            <a:ext cx="8734425" cy="914400"/>
          </a:xfrm>
        </p:spPr>
        <p:txBody>
          <a:bodyPr/>
          <a:lstStyle/>
          <a:p>
            <a:pPr>
              <a:defRPr/>
            </a:pPr>
            <a:r>
              <a:rPr lang="tr-TR" sz="1800" dirty="0"/>
              <a:t>Technical Assistance </a:t>
            </a:r>
            <a:r>
              <a:rPr lang="tr-TR" sz="1800" dirty="0" err="1"/>
              <a:t>for</a:t>
            </a:r>
            <a:r>
              <a:rPr lang="tr-TR" sz="1800" dirty="0"/>
              <a:t> </a:t>
            </a:r>
            <a:r>
              <a:rPr lang="en-US" sz="1800" dirty="0"/>
              <a:t>Employment and Social Support Services Coordination and Implementation Model for the Integration of Disadvantaged Persons</a:t>
            </a:r>
          </a:p>
        </p:txBody>
      </p:sp>
      <p:sp>
        <p:nvSpPr>
          <p:cNvPr id="4100" name="Slayt Numarası Yer Tutucusu 3"/>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3200" b="1">
                <a:solidFill>
                  <a:srgbClr val="000066"/>
                </a:solidFill>
                <a:latin typeface="Times New Roman" pitchFamily="18" charset="0"/>
                <a:ea typeface="MS PGothic" pitchFamily="34" charset="-128"/>
              </a:defRPr>
            </a:lvl1pPr>
            <a:lvl2pPr marL="742950" indent="-285750" eaLnBrk="0" hangingPunct="0">
              <a:defRPr sz="3200" b="1">
                <a:solidFill>
                  <a:srgbClr val="000066"/>
                </a:solidFill>
                <a:latin typeface="Times New Roman" pitchFamily="18" charset="0"/>
                <a:ea typeface="MS PGothic" pitchFamily="34" charset="-128"/>
              </a:defRPr>
            </a:lvl2pPr>
            <a:lvl3pPr marL="1143000" indent="-228600" eaLnBrk="0" hangingPunct="0">
              <a:defRPr sz="3200" b="1">
                <a:solidFill>
                  <a:srgbClr val="000066"/>
                </a:solidFill>
                <a:latin typeface="Times New Roman" pitchFamily="18" charset="0"/>
                <a:ea typeface="MS PGothic" pitchFamily="34" charset="-128"/>
              </a:defRPr>
            </a:lvl3pPr>
            <a:lvl4pPr marL="1600200" indent="-228600" eaLnBrk="0" hangingPunct="0">
              <a:defRPr sz="3200" b="1">
                <a:solidFill>
                  <a:srgbClr val="000066"/>
                </a:solidFill>
                <a:latin typeface="Times New Roman" pitchFamily="18" charset="0"/>
                <a:ea typeface="MS PGothic" pitchFamily="34" charset="-128"/>
              </a:defRPr>
            </a:lvl4pPr>
            <a:lvl5pPr marL="2057400" indent="-228600" eaLnBrk="0" hangingPunct="0">
              <a:defRPr sz="3200" b="1">
                <a:solidFill>
                  <a:srgbClr val="000066"/>
                </a:solidFill>
                <a:latin typeface="Times New Roman" pitchFamily="18" charset="0"/>
                <a:ea typeface="MS PGothic" pitchFamily="34" charset="-128"/>
              </a:defRPr>
            </a:lvl5pPr>
            <a:lvl6pPr marL="2514600" indent="-228600" eaLnBrk="0" fontAlgn="base" hangingPunct="0">
              <a:spcBef>
                <a:spcPct val="0"/>
              </a:spcBef>
              <a:spcAft>
                <a:spcPct val="0"/>
              </a:spcAft>
              <a:defRPr sz="3200" b="1">
                <a:solidFill>
                  <a:srgbClr val="000066"/>
                </a:solidFill>
                <a:latin typeface="Times New Roman" pitchFamily="18" charset="0"/>
                <a:ea typeface="MS PGothic" pitchFamily="34" charset="-128"/>
              </a:defRPr>
            </a:lvl6pPr>
            <a:lvl7pPr marL="2971800" indent="-228600" eaLnBrk="0" fontAlgn="base" hangingPunct="0">
              <a:spcBef>
                <a:spcPct val="0"/>
              </a:spcBef>
              <a:spcAft>
                <a:spcPct val="0"/>
              </a:spcAft>
              <a:defRPr sz="3200" b="1">
                <a:solidFill>
                  <a:srgbClr val="000066"/>
                </a:solidFill>
                <a:latin typeface="Times New Roman" pitchFamily="18" charset="0"/>
                <a:ea typeface="MS PGothic" pitchFamily="34" charset="-128"/>
              </a:defRPr>
            </a:lvl7pPr>
            <a:lvl8pPr marL="3429000" indent="-228600" eaLnBrk="0" fontAlgn="base" hangingPunct="0">
              <a:spcBef>
                <a:spcPct val="0"/>
              </a:spcBef>
              <a:spcAft>
                <a:spcPct val="0"/>
              </a:spcAft>
              <a:defRPr sz="3200" b="1">
                <a:solidFill>
                  <a:srgbClr val="000066"/>
                </a:solidFill>
                <a:latin typeface="Times New Roman" pitchFamily="18" charset="0"/>
                <a:ea typeface="MS PGothic" pitchFamily="34" charset="-128"/>
              </a:defRPr>
            </a:lvl8pPr>
            <a:lvl9pPr marL="3886200" indent="-228600" eaLnBrk="0" fontAlgn="base" hangingPunct="0">
              <a:spcBef>
                <a:spcPct val="0"/>
              </a:spcBef>
              <a:spcAft>
                <a:spcPct val="0"/>
              </a:spcAft>
              <a:defRPr sz="3200" b="1">
                <a:solidFill>
                  <a:srgbClr val="000066"/>
                </a:solidFill>
                <a:latin typeface="Times New Roman" pitchFamily="18" charset="0"/>
                <a:ea typeface="MS PGothic" pitchFamily="34" charset="-128"/>
              </a:defRPr>
            </a:lvl9pPr>
          </a:lstStyle>
          <a:p>
            <a:pPr eaLnBrk="1" hangingPunct="1"/>
            <a:fld id="{2261E2C7-8821-4E4E-BB1E-A69228C18106}" type="slidenum">
              <a:rPr lang="es-ES" sz="1400">
                <a:solidFill>
                  <a:srgbClr val="3D4E84"/>
                </a:solidFill>
                <a:latin typeface="Arial" charset="0"/>
              </a:rPr>
              <a:pPr eaLnBrk="1" hangingPunct="1"/>
              <a:t>26</a:t>
            </a:fld>
            <a:endParaRPr lang="es-ES" sz="1400">
              <a:solidFill>
                <a:srgbClr val="3D4E84"/>
              </a:solidFill>
              <a:latin typeface="Arial" charset="0"/>
            </a:endParaRPr>
          </a:p>
        </p:txBody>
      </p:sp>
      <p:sp>
        <p:nvSpPr>
          <p:cNvPr id="3" name="İçerik Yer Tutucusu 2"/>
          <p:cNvSpPr>
            <a:spLocks noGrp="1"/>
          </p:cNvSpPr>
          <p:nvPr>
            <p:ph idx="1"/>
          </p:nvPr>
        </p:nvSpPr>
        <p:spPr>
          <a:xfrm>
            <a:off x="342901" y="3227145"/>
            <a:ext cx="8429624" cy="2849806"/>
          </a:xfrm>
        </p:spPr>
        <p:txBody>
          <a:bodyPr/>
          <a:lstStyle/>
          <a:p>
            <a:pPr algn="just"/>
            <a:r>
              <a:rPr lang="tr-TR" sz="1600" dirty="0">
                <a:solidFill>
                  <a:schemeClr val="tx2">
                    <a:lumMod val="75000"/>
                  </a:schemeClr>
                </a:solidFill>
              </a:rPr>
              <a:t>12 </a:t>
            </a:r>
            <a:r>
              <a:rPr lang="tr-TR" sz="1600" dirty="0" err="1">
                <a:solidFill>
                  <a:schemeClr val="tx2">
                    <a:lumMod val="75000"/>
                  </a:schemeClr>
                </a:solidFill>
              </a:rPr>
              <a:t>Social</a:t>
            </a:r>
            <a:r>
              <a:rPr lang="tr-TR" sz="1600" dirty="0">
                <a:solidFill>
                  <a:schemeClr val="tx2">
                    <a:lumMod val="75000"/>
                  </a:schemeClr>
                </a:solidFill>
              </a:rPr>
              <a:t> </a:t>
            </a:r>
            <a:r>
              <a:rPr lang="tr-TR" sz="1600" dirty="0" err="1">
                <a:solidFill>
                  <a:schemeClr val="tx2">
                    <a:lumMod val="75000"/>
                  </a:schemeClr>
                </a:solidFill>
              </a:rPr>
              <a:t>Support</a:t>
            </a:r>
            <a:r>
              <a:rPr lang="tr-TR" sz="1600" dirty="0">
                <a:solidFill>
                  <a:schemeClr val="tx2">
                    <a:lumMod val="75000"/>
                  </a:schemeClr>
                </a:solidFill>
              </a:rPr>
              <a:t> Service </a:t>
            </a:r>
            <a:r>
              <a:rPr lang="tr-TR" sz="1600" dirty="0" err="1">
                <a:solidFill>
                  <a:schemeClr val="tx2">
                    <a:lumMod val="75000"/>
                  </a:schemeClr>
                </a:solidFill>
              </a:rPr>
              <a:t>and</a:t>
            </a:r>
            <a:r>
              <a:rPr lang="tr-TR" sz="1600" dirty="0">
                <a:solidFill>
                  <a:schemeClr val="tx2">
                    <a:lumMod val="75000"/>
                  </a:schemeClr>
                </a:solidFill>
              </a:rPr>
              <a:t> </a:t>
            </a:r>
            <a:r>
              <a:rPr lang="tr-TR" sz="1600" dirty="0" err="1">
                <a:solidFill>
                  <a:schemeClr val="tx2">
                    <a:lumMod val="75000"/>
                  </a:schemeClr>
                </a:solidFill>
              </a:rPr>
              <a:t>Employment</a:t>
            </a:r>
            <a:r>
              <a:rPr lang="tr-TR" sz="1600" dirty="0">
                <a:solidFill>
                  <a:schemeClr val="tx2">
                    <a:lumMod val="75000"/>
                  </a:schemeClr>
                </a:solidFill>
              </a:rPr>
              <a:t> </a:t>
            </a:r>
            <a:r>
              <a:rPr lang="tr-TR" sz="1600" dirty="0" err="1">
                <a:solidFill>
                  <a:schemeClr val="tx2">
                    <a:lumMod val="75000"/>
                  </a:schemeClr>
                </a:solidFill>
              </a:rPr>
              <a:t>Guidance</a:t>
            </a:r>
            <a:r>
              <a:rPr lang="tr-TR" sz="1600" dirty="0">
                <a:solidFill>
                  <a:schemeClr val="tx2">
                    <a:lumMod val="75000"/>
                  </a:schemeClr>
                </a:solidFill>
              </a:rPr>
              <a:t> </a:t>
            </a:r>
            <a:r>
              <a:rPr lang="tr-TR" sz="1600" dirty="0" err="1">
                <a:solidFill>
                  <a:schemeClr val="tx2">
                    <a:lumMod val="75000"/>
                  </a:schemeClr>
                </a:solidFill>
              </a:rPr>
              <a:t>Units</a:t>
            </a:r>
            <a:r>
              <a:rPr lang="tr-TR" sz="1600" dirty="0">
                <a:solidFill>
                  <a:schemeClr val="tx2">
                    <a:lumMod val="75000"/>
                  </a:schemeClr>
                </a:solidFill>
              </a:rPr>
              <a:t> </a:t>
            </a:r>
            <a:r>
              <a:rPr lang="tr-TR" sz="1600" dirty="0" err="1">
                <a:solidFill>
                  <a:schemeClr val="tx2">
                    <a:lumMod val="75000"/>
                  </a:schemeClr>
                </a:solidFill>
              </a:rPr>
              <a:t>were</a:t>
            </a:r>
            <a:r>
              <a:rPr lang="tr-TR" sz="1600" dirty="0">
                <a:solidFill>
                  <a:schemeClr val="tx2">
                    <a:lumMod val="75000"/>
                  </a:schemeClr>
                </a:solidFill>
              </a:rPr>
              <a:t> </a:t>
            </a:r>
            <a:r>
              <a:rPr lang="tr-TR" sz="1600" dirty="0" err="1">
                <a:solidFill>
                  <a:schemeClr val="tx2">
                    <a:lumMod val="75000"/>
                  </a:schemeClr>
                </a:solidFill>
              </a:rPr>
              <a:t>established</a:t>
            </a:r>
            <a:r>
              <a:rPr lang="tr-TR" sz="1600" dirty="0">
                <a:solidFill>
                  <a:schemeClr val="tx2">
                    <a:lumMod val="75000"/>
                  </a:schemeClr>
                </a:solidFill>
              </a:rPr>
              <a:t> in </a:t>
            </a:r>
            <a:r>
              <a:rPr lang="tr-TR" sz="1600" dirty="0" err="1">
                <a:solidFill>
                  <a:schemeClr val="tx2">
                    <a:lumMod val="75000"/>
                  </a:schemeClr>
                </a:solidFill>
              </a:rPr>
              <a:t>each</a:t>
            </a:r>
            <a:r>
              <a:rPr lang="tr-TR" sz="1600" dirty="0">
                <a:solidFill>
                  <a:schemeClr val="tx2">
                    <a:lumMod val="75000"/>
                  </a:schemeClr>
                </a:solidFill>
              </a:rPr>
              <a:t> </a:t>
            </a:r>
            <a:r>
              <a:rPr lang="tr-TR" sz="1600" dirty="0" err="1">
                <a:solidFill>
                  <a:schemeClr val="tx2">
                    <a:lumMod val="75000"/>
                  </a:schemeClr>
                </a:solidFill>
              </a:rPr>
              <a:t>Municipality</a:t>
            </a:r>
            <a:r>
              <a:rPr lang="tr-TR" sz="1600" dirty="0">
                <a:solidFill>
                  <a:schemeClr val="tx2">
                    <a:lumMod val="75000"/>
                  </a:schemeClr>
                </a:solidFill>
              </a:rPr>
              <a:t> </a:t>
            </a:r>
            <a:r>
              <a:rPr lang="tr-TR" sz="1600" dirty="0" err="1">
                <a:solidFill>
                  <a:schemeClr val="tx2">
                    <a:lumMod val="75000"/>
                  </a:schemeClr>
                </a:solidFill>
              </a:rPr>
              <a:t>to</a:t>
            </a:r>
            <a:r>
              <a:rPr lang="tr-TR" sz="1600" dirty="0">
                <a:solidFill>
                  <a:schemeClr val="tx2">
                    <a:lumMod val="75000"/>
                  </a:schemeClr>
                </a:solidFill>
              </a:rPr>
              <a:t> </a:t>
            </a:r>
            <a:r>
              <a:rPr lang="tr-TR" sz="1600" dirty="0" err="1">
                <a:solidFill>
                  <a:schemeClr val="tx2">
                    <a:lumMod val="75000"/>
                  </a:schemeClr>
                </a:solidFill>
              </a:rPr>
              <a:t>coordinate</a:t>
            </a:r>
            <a:r>
              <a:rPr lang="tr-TR" sz="1600" dirty="0">
                <a:solidFill>
                  <a:schemeClr val="tx2">
                    <a:lumMod val="75000"/>
                  </a:schemeClr>
                </a:solidFill>
              </a:rPr>
              <a:t> </a:t>
            </a:r>
            <a:r>
              <a:rPr lang="tr-TR" sz="1600" dirty="0" err="1">
                <a:solidFill>
                  <a:schemeClr val="tx2">
                    <a:lumMod val="75000"/>
                  </a:schemeClr>
                </a:solidFill>
              </a:rPr>
              <a:t>employment</a:t>
            </a:r>
            <a:r>
              <a:rPr lang="tr-TR" sz="1600" dirty="0">
                <a:solidFill>
                  <a:schemeClr val="tx2">
                    <a:lumMod val="75000"/>
                  </a:schemeClr>
                </a:solidFill>
              </a:rPr>
              <a:t> </a:t>
            </a:r>
            <a:r>
              <a:rPr lang="tr-TR" sz="1600" dirty="0" err="1">
                <a:solidFill>
                  <a:schemeClr val="tx2">
                    <a:lumMod val="75000"/>
                  </a:schemeClr>
                </a:solidFill>
              </a:rPr>
              <a:t>and</a:t>
            </a:r>
            <a:r>
              <a:rPr lang="tr-TR" sz="1600" dirty="0">
                <a:solidFill>
                  <a:schemeClr val="tx2">
                    <a:lumMod val="75000"/>
                  </a:schemeClr>
                </a:solidFill>
              </a:rPr>
              <a:t> </a:t>
            </a:r>
            <a:r>
              <a:rPr lang="tr-TR" sz="1600" dirty="0" err="1">
                <a:solidFill>
                  <a:schemeClr val="tx2">
                    <a:lumMod val="75000"/>
                  </a:schemeClr>
                </a:solidFill>
              </a:rPr>
              <a:t>socil</a:t>
            </a:r>
            <a:r>
              <a:rPr lang="tr-TR" sz="1600" dirty="0">
                <a:solidFill>
                  <a:schemeClr val="tx2">
                    <a:lumMod val="75000"/>
                  </a:schemeClr>
                </a:solidFill>
              </a:rPr>
              <a:t> </a:t>
            </a:r>
            <a:r>
              <a:rPr lang="tr-TR" sz="1600" dirty="0" err="1">
                <a:solidFill>
                  <a:schemeClr val="tx2">
                    <a:lumMod val="75000"/>
                  </a:schemeClr>
                </a:solidFill>
              </a:rPr>
              <a:t>services</a:t>
            </a:r>
            <a:r>
              <a:rPr lang="tr-TR" sz="1600" dirty="0">
                <a:solidFill>
                  <a:schemeClr val="tx2">
                    <a:lumMod val="75000"/>
                  </a:schemeClr>
                </a:solidFill>
              </a:rPr>
              <a:t> in </a:t>
            </a:r>
            <a:r>
              <a:rPr lang="tr-TR" sz="1600" dirty="0" err="1">
                <a:solidFill>
                  <a:schemeClr val="tx2">
                    <a:lumMod val="75000"/>
                  </a:schemeClr>
                </a:solidFill>
              </a:rPr>
              <a:t>the</a:t>
            </a:r>
            <a:r>
              <a:rPr lang="tr-TR" sz="1600" dirty="0">
                <a:solidFill>
                  <a:schemeClr val="tx2">
                    <a:lumMod val="75000"/>
                  </a:schemeClr>
                </a:solidFill>
              </a:rPr>
              <a:t> </a:t>
            </a:r>
            <a:r>
              <a:rPr lang="tr-TR" sz="1600" dirty="0" err="1">
                <a:solidFill>
                  <a:schemeClr val="tx2">
                    <a:lumMod val="75000"/>
                  </a:schemeClr>
                </a:solidFill>
              </a:rPr>
              <a:t>target</a:t>
            </a:r>
            <a:r>
              <a:rPr lang="tr-TR" sz="1600" dirty="0">
                <a:solidFill>
                  <a:schemeClr val="tx2">
                    <a:lumMod val="75000"/>
                  </a:schemeClr>
                </a:solidFill>
              </a:rPr>
              <a:t> </a:t>
            </a:r>
            <a:r>
              <a:rPr lang="tr-TR" sz="1600" dirty="0" err="1">
                <a:solidFill>
                  <a:schemeClr val="tx2">
                    <a:lumMod val="75000"/>
                  </a:schemeClr>
                </a:solidFill>
              </a:rPr>
              <a:t>municipalities</a:t>
            </a:r>
            <a:r>
              <a:rPr lang="tr-TR" sz="1600" dirty="0">
                <a:solidFill>
                  <a:schemeClr val="tx2">
                    <a:lumMod val="75000"/>
                  </a:schemeClr>
                </a:solidFill>
              </a:rPr>
              <a:t>. 12 </a:t>
            </a:r>
            <a:r>
              <a:rPr lang="tr-TR" sz="1600" dirty="0" err="1">
                <a:solidFill>
                  <a:schemeClr val="tx2">
                    <a:lumMod val="75000"/>
                  </a:schemeClr>
                </a:solidFill>
              </a:rPr>
              <a:t>staff</a:t>
            </a:r>
            <a:r>
              <a:rPr lang="tr-TR" sz="1600" dirty="0">
                <a:solidFill>
                  <a:schemeClr val="tx2">
                    <a:lumMod val="75000"/>
                  </a:schemeClr>
                </a:solidFill>
              </a:rPr>
              <a:t> </a:t>
            </a:r>
            <a:r>
              <a:rPr lang="tr-TR" sz="1600" dirty="0" err="1">
                <a:solidFill>
                  <a:schemeClr val="tx2">
                    <a:lumMod val="75000"/>
                  </a:schemeClr>
                </a:solidFill>
              </a:rPr>
              <a:t>and</a:t>
            </a:r>
            <a:r>
              <a:rPr lang="tr-TR" sz="1600" dirty="0">
                <a:solidFill>
                  <a:schemeClr val="tx2">
                    <a:lumMod val="75000"/>
                  </a:schemeClr>
                </a:solidFill>
              </a:rPr>
              <a:t> 2 </a:t>
            </a:r>
            <a:r>
              <a:rPr lang="tr-TR" sz="1600" dirty="0" err="1">
                <a:solidFill>
                  <a:schemeClr val="tx2">
                    <a:lumMod val="75000"/>
                  </a:schemeClr>
                </a:solidFill>
              </a:rPr>
              <a:t>coordinators</a:t>
            </a:r>
            <a:r>
              <a:rPr lang="tr-TR" sz="1600" dirty="0">
                <a:solidFill>
                  <a:schemeClr val="tx2">
                    <a:lumMod val="75000"/>
                  </a:schemeClr>
                </a:solidFill>
              </a:rPr>
              <a:t> </a:t>
            </a:r>
            <a:r>
              <a:rPr lang="tr-TR" sz="1600" dirty="0" err="1">
                <a:solidFill>
                  <a:schemeClr val="tx2">
                    <a:lumMod val="75000"/>
                  </a:schemeClr>
                </a:solidFill>
              </a:rPr>
              <a:t>were</a:t>
            </a:r>
            <a:r>
              <a:rPr lang="tr-TR" sz="1600" dirty="0">
                <a:solidFill>
                  <a:schemeClr val="tx2">
                    <a:lumMod val="75000"/>
                  </a:schemeClr>
                </a:solidFill>
              </a:rPr>
              <a:t> </a:t>
            </a:r>
            <a:r>
              <a:rPr lang="tr-TR" sz="1600" dirty="0" err="1">
                <a:solidFill>
                  <a:schemeClr val="tx2">
                    <a:lumMod val="75000"/>
                  </a:schemeClr>
                </a:solidFill>
              </a:rPr>
              <a:t>appointed</a:t>
            </a:r>
            <a:r>
              <a:rPr lang="tr-TR" sz="1600" dirty="0">
                <a:solidFill>
                  <a:schemeClr val="tx2">
                    <a:lumMod val="75000"/>
                  </a:schemeClr>
                </a:solidFill>
              </a:rPr>
              <a:t> </a:t>
            </a:r>
            <a:r>
              <a:rPr lang="tr-TR" sz="1600" dirty="0" err="1">
                <a:solidFill>
                  <a:schemeClr val="tx2">
                    <a:lumMod val="75000"/>
                  </a:schemeClr>
                </a:solidFill>
              </a:rPr>
              <a:t>for</a:t>
            </a:r>
            <a:r>
              <a:rPr lang="tr-TR" sz="1600" dirty="0">
                <a:solidFill>
                  <a:schemeClr val="tx2">
                    <a:lumMod val="75000"/>
                  </a:schemeClr>
                </a:solidFill>
              </a:rPr>
              <a:t> </a:t>
            </a:r>
            <a:r>
              <a:rPr lang="tr-TR" sz="1600" dirty="0" err="1">
                <a:solidFill>
                  <a:schemeClr val="tx2">
                    <a:lumMod val="75000"/>
                  </a:schemeClr>
                </a:solidFill>
              </a:rPr>
              <a:t>each</a:t>
            </a:r>
            <a:r>
              <a:rPr lang="tr-TR" sz="1600" dirty="0">
                <a:solidFill>
                  <a:schemeClr val="tx2">
                    <a:lumMod val="75000"/>
                  </a:schemeClr>
                </a:solidFill>
              </a:rPr>
              <a:t> </a:t>
            </a:r>
            <a:r>
              <a:rPr lang="tr-TR" sz="1600" dirty="0" err="1">
                <a:solidFill>
                  <a:schemeClr val="tx2">
                    <a:lumMod val="75000"/>
                  </a:schemeClr>
                </a:solidFill>
              </a:rPr>
              <a:t>SSSEGUs</a:t>
            </a:r>
            <a:r>
              <a:rPr lang="tr-TR" sz="1600" dirty="0">
                <a:solidFill>
                  <a:schemeClr val="tx2">
                    <a:lumMod val="75000"/>
                  </a:schemeClr>
                </a:solidFill>
              </a:rPr>
              <a:t>. </a:t>
            </a:r>
            <a:r>
              <a:rPr lang="tr-TR" sz="1600" dirty="0" err="1" smtClean="0">
                <a:solidFill>
                  <a:schemeClr val="tx2">
                    <a:lumMod val="75000"/>
                  </a:schemeClr>
                </a:solidFill>
              </a:rPr>
              <a:t>Monthly</a:t>
            </a:r>
            <a:r>
              <a:rPr lang="tr-TR" sz="1600" dirty="0" smtClean="0">
                <a:solidFill>
                  <a:schemeClr val="tx2">
                    <a:lumMod val="75000"/>
                  </a:schemeClr>
                </a:solidFill>
              </a:rPr>
              <a:t> </a:t>
            </a:r>
            <a:r>
              <a:rPr lang="tr-TR" sz="1600" dirty="0" err="1" smtClean="0">
                <a:solidFill>
                  <a:schemeClr val="tx2">
                    <a:lumMod val="75000"/>
                  </a:schemeClr>
                </a:solidFill>
              </a:rPr>
              <a:t>work</a:t>
            </a:r>
            <a:r>
              <a:rPr lang="tr-TR" sz="1600" dirty="0" smtClean="0">
                <a:solidFill>
                  <a:schemeClr val="tx2">
                    <a:lumMod val="75000"/>
                  </a:schemeClr>
                </a:solidFill>
              </a:rPr>
              <a:t> </a:t>
            </a:r>
            <a:r>
              <a:rPr lang="tr-TR" sz="1600" dirty="0" err="1" smtClean="0">
                <a:solidFill>
                  <a:schemeClr val="tx2">
                    <a:lumMod val="75000"/>
                  </a:schemeClr>
                </a:solidFill>
              </a:rPr>
              <a:t>plans</a:t>
            </a:r>
            <a:r>
              <a:rPr lang="tr-TR" sz="1600" dirty="0" smtClean="0">
                <a:solidFill>
                  <a:schemeClr val="tx2">
                    <a:lumMod val="75000"/>
                  </a:schemeClr>
                </a:solidFill>
              </a:rPr>
              <a:t> </a:t>
            </a:r>
            <a:r>
              <a:rPr lang="tr-TR" sz="1600" dirty="0" err="1" smtClean="0">
                <a:solidFill>
                  <a:schemeClr val="tx2">
                    <a:lumMod val="75000"/>
                  </a:schemeClr>
                </a:solidFill>
              </a:rPr>
              <a:t>for</a:t>
            </a:r>
            <a:r>
              <a:rPr lang="tr-TR" sz="1600" dirty="0" smtClean="0">
                <a:solidFill>
                  <a:schemeClr val="tx2">
                    <a:lumMod val="75000"/>
                  </a:schemeClr>
                </a:solidFill>
              </a:rPr>
              <a:t> </a:t>
            </a:r>
            <a:r>
              <a:rPr lang="tr-TR" sz="1600" dirty="0" err="1" smtClean="0">
                <a:solidFill>
                  <a:schemeClr val="tx2">
                    <a:lumMod val="75000"/>
                  </a:schemeClr>
                </a:solidFill>
              </a:rPr>
              <a:t>the</a:t>
            </a:r>
            <a:r>
              <a:rPr lang="tr-TR" sz="1600" dirty="0" smtClean="0">
                <a:solidFill>
                  <a:schemeClr val="tx2">
                    <a:lumMod val="75000"/>
                  </a:schemeClr>
                </a:solidFill>
              </a:rPr>
              <a:t> </a:t>
            </a:r>
            <a:r>
              <a:rPr lang="tr-TR" sz="1600" dirty="0" err="1" smtClean="0">
                <a:solidFill>
                  <a:schemeClr val="tx2">
                    <a:lumMod val="75000"/>
                  </a:schemeClr>
                </a:solidFill>
              </a:rPr>
              <a:t>SSSEGUs</a:t>
            </a:r>
            <a:r>
              <a:rPr lang="tr-TR" sz="1600" dirty="0" smtClean="0">
                <a:solidFill>
                  <a:schemeClr val="tx2">
                    <a:lumMod val="75000"/>
                  </a:schemeClr>
                </a:solidFill>
              </a:rPr>
              <a:t> </a:t>
            </a:r>
            <a:r>
              <a:rPr lang="tr-TR" sz="1600" dirty="0" err="1" smtClean="0">
                <a:solidFill>
                  <a:schemeClr val="tx2">
                    <a:lumMod val="75000"/>
                  </a:schemeClr>
                </a:solidFill>
              </a:rPr>
              <a:t>are</a:t>
            </a:r>
            <a:r>
              <a:rPr lang="tr-TR" sz="1600" dirty="0" smtClean="0">
                <a:solidFill>
                  <a:schemeClr val="tx2">
                    <a:lumMod val="75000"/>
                  </a:schemeClr>
                </a:solidFill>
              </a:rPr>
              <a:t> </a:t>
            </a:r>
            <a:r>
              <a:rPr lang="tr-TR" sz="1600" dirty="0" err="1" smtClean="0">
                <a:solidFill>
                  <a:schemeClr val="tx2">
                    <a:lumMod val="75000"/>
                  </a:schemeClr>
                </a:solidFill>
              </a:rPr>
              <a:t>regularly</a:t>
            </a:r>
            <a:r>
              <a:rPr lang="tr-TR" sz="1600" dirty="0" smtClean="0">
                <a:solidFill>
                  <a:schemeClr val="tx2">
                    <a:lumMod val="75000"/>
                  </a:schemeClr>
                </a:solidFill>
              </a:rPr>
              <a:t> </a:t>
            </a:r>
            <a:r>
              <a:rPr lang="tr-TR" sz="1600" dirty="0" err="1" smtClean="0">
                <a:solidFill>
                  <a:schemeClr val="tx2">
                    <a:lumMod val="75000"/>
                  </a:schemeClr>
                </a:solidFill>
              </a:rPr>
              <a:t>drafted</a:t>
            </a:r>
            <a:r>
              <a:rPr lang="tr-TR" sz="1600" dirty="0" smtClean="0">
                <a:solidFill>
                  <a:schemeClr val="tx2">
                    <a:lumMod val="75000"/>
                  </a:schemeClr>
                </a:solidFill>
              </a:rPr>
              <a:t>.  </a:t>
            </a:r>
            <a:endParaRPr lang="tr-TR" sz="1600" dirty="0">
              <a:solidFill>
                <a:schemeClr val="tx2">
                  <a:lumMod val="75000"/>
                </a:schemeClr>
              </a:solidFill>
            </a:endParaRPr>
          </a:p>
          <a:p>
            <a:pPr algn="just"/>
            <a:r>
              <a:rPr lang="tr-TR" sz="1600" dirty="0" err="1">
                <a:solidFill>
                  <a:schemeClr val="tx2">
                    <a:lumMod val="75000"/>
                  </a:schemeClr>
                </a:solidFill>
              </a:rPr>
              <a:t>All</a:t>
            </a:r>
            <a:r>
              <a:rPr lang="tr-TR" sz="1600" dirty="0">
                <a:solidFill>
                  <a:schemeClr val="tx2">
                    <a:lumMod val="75000"/>
                  </a:schemeClr>
                </a:solidFill>
              </a:rPr>
              <a:t> </a:t>
            </a:r>
            <a:r>
              <a:rPr lang="en-US" sz="1600" dirty="0">
                <a:solidFill>
                  <a:schemeClr val="tx2">
                    <a:lumMod val="75000"/>
                  </a:schemeClr>
                </a:solidFill>
              </a:rPr>
              <a:t>SSSEGU </a:t>
            </a:r>
            <a:r>
              <a:rPr lang="en-US" sz="1600" dirty="0">
                <a:solidFill>
                  <a:schemeClr val="tx2">
                    <a:lumMod val="75000"/>
                  </a:schemeClr>
                </a:solidFill>
              </a:rPr>
              <a:t>personnel together with the Municipality personnel of related </a:t>
            </a:r>
            <a:r>
              <a:rPr lang="en-US" sz="1600" dirty="0">
                <a:solidFill>
                  <a:schemeClr val="tx2">
                    <a:lumMod val="75000"/>
                  </a:schemeClr>
                </a:solidFill>
              </a:rPr>
              <a:t>departments</a:t>
            </a:r>
            <a:r>
              <a:rPr lang="tr-TR" sz="1600" dirty="0">
                <a:solidFill>
                  <a:schemeClr val="tx2">
                    <a:lumMod val="75000"/>
                  </a:schemeClr>
                </a:solidFill>
              </a:rPr>
              <a:t> </a:t>
            </a:r>
            <a:r>
              <a:rPr lang="tr-TR" sz="1600" dirty="0" err="1">
                <a:solidFill>
                  <a:schemeClr val="tx2">
                    <a:lumMod val="75000"/>
                  </a:schemeClr>
                </a:solidFill>
              </a:rPr>
              <a:t>are</a:t>
            </a:r>
            <a:r>
              <a:rPr lang="tr-TR" sz="1600" dirty="0">
                <a:solidFill>
                  <a:schemeClr val="tx2">
                    <a:lumMod val="75000"/>
                  </a:schemeClr>
                </a:solidFill>
              </a:rPr>
              <a:t> </a:t>
            </a:r>
            <a:r>
              <a:rPr lang="tr-TR" sz="1600" dirty="0" err="1">
                <a:solidFill>
                  <a:schemeClr val="tx2">
                    <a:lumMod val="75000"/>
                  </a:schemeClr>
                </a:solidFill>
              </a:rPr>
              <a:t>trained</a:t>
            </a:r>
            <a:r>
              <a:rPr lang="tr-TR" sz="1600" dirty="0">
                <a:solidFill>
                  <a:schemeClr val="tx2">
                    <a:lumMod val="75000"/>
                  </a:schemeClr>
                </a:solidFill>
              </a:rPr>
              <a:t>,</a:t>
            </a:r>
          </a:p>
          <a:p>
            <a:pPr algn="just"/>
            <a:r>
              <a:rPr lang="tr-TR" sz="1600" dirty="0">
                <a:solidFill>
                  <a:schemeClr val="tx2">
                    <a:lumMod val="75000"/>
                  </a:schemeClr>
                </a:solidFill>
              </a:rPr>
              <a:t>Software </a:t>
            </a:r>
            <a:r>
              <a:rPr lang="tr-TR" sz="1600" dirty="0" err="1">
                <a:solidFill>
                  <a:schemeClr val="tx2">
                    <a:lumMod val="75000"/>
                  </a:schemeClr>
                </a:solidFill>
              </a:rPr>
              <a:t>development</a:t>
            </a:r>
            <a:r>
              <a:rPr lang="tr-TR" sz="1600" dirty="0">
                <a:solidFill>
                  <a:schemeClr val="tx2">
                    <a:lumMod val="75000"/>
                  </a:schemeClr>
                </a:solidFill>
              </a:rPr>
              <a:t> is </a:t>
            </a:r>
            <a:r>
              <a:rPr lang="tr-TR" sz="1600" dirty="0" err="1">
                <a:solidFill>
                  <a:schemeClr val="tx2">
                    <a:lumMod val="75000"/>
                  </a:schemeClr>
                </a:solidFill>
              </a:rPr>
              <a:t>completed</a:t>
            </a:r>
            <a:r>
              <a:rPr lang="tr-TR" sz="1600" dirty="0">
                <a:solidFill>
                  <a:schemeClr val="tx2">
                    <a:lumMod val="75000"/>
                  </a:schemeClr>
                </a:solidFill>
              </a:rPr>
              <a:t> </a:t>
            </a:r>
            <a:r>
              <a:rPr lang="tr-TR" sz="1600" dirty="0" err="1">
                <a:solidFill>
                  <a:schemeClr val="tx2">
                    <a:lumMod val="75000"/>
                  </a:schemeClr>
                </a:solidFill>
              </a:rPr>
              <a:t>for</a:t>
            </a:r>
            <a:r>
              <a:rPr lang="tr-TR" sz="1600" dirty="0">
                <a:solidFill>
                  <a:schemeClr val="tx2">
                    <a:lumMod val="75000"/>
                  </a:schemeClr>
                </a:solidFill>
              </a:rPr>
              <a:t> </a:t>
            </a:r>
            <a:r>
              <a:rPr lang="tr-TR" sz="1600" dirty="0" err="1">
                <a:solidFill>
                  <a:schemeClr val="tx2">
                    <a:lumMod val="75000"/>
                  </a:schemeClr>
                </a:solidFill>
              </a:rPr>
              <a:t>the</a:t>
            </a:r>
            <a:r>
              <a:rPr lang="tr-TR" sz="1600" dirty="0">
                <a:solidFill>
                  <a:schemeClr val="tx2">
                    <a:lumMod val="75000"/>
                  </a:schemeClr>
                </a:solidFill>
              </a:rPr>
              <a:t> </a:t>
            </a:r>
            <a:r>
              <a:rPr lang="tr-TR" sz="1600" dirty="0" err="1">
                <a:solidFill>
                  <a:schemeClr val="tx2">
                    <a:lumMod val="75000"/>
                  </a:schemeClr>
                </a:solidFill>
              </a:rPr>
              <a:t>databases</a:t>
            </a:r>
            <a:r>
              <a:rPr lang="tr-TR" sz="1600" dirty="0">
                <a:solidFill>
                  <a:schemeClr val="tx2">
                    <a:lumMod val="75000"/>
                  </a:schemeClr>
                </a:solidFill>
              </a:rPr>
              <a:t> on ;</a:t>
            </a:r>
          </a:p>
          <a:p>
            <a:pPr lvl="1"/>
            <a:r>
              <a:rPr lang="en-US" sz="1600" dirty="0">
                <a:solidFill>
                  <a:schemeClr val="tx2">
                    <a:lumMod val="75000"/>
                  </a:schemeClr>
                </a:solidFill>
                <a:cs typeface="ＭＳ Ｐゴシック" charset="0"/>
              </a:rPr>
              <a:t>institutional structures (service providers) at field level</a:t>
            </a:r>
          </a:p>
          <a:p>
            <a:pPr lvl="1"/>
            <a:r>
              <a:rPr lang="en-US" sz="1600" dirty="0">
                <a:solidFill>
                  <a:schemeClr val="tx2">
                    <a:lumMod val="75000"/>
                  </a:schemeClr>
                </a:solidFill>
                <a:cs typeface="ＭＳ Ｐゴシック" charset="0"/>
              </a:rPr>
              <a:t>disadvantaged groups at the selected provinces, and maintaining necessary linkages and flow of information between other institutions’ records</a:t>
            </a:r>
          </a:p>
          <a:p>
            <a:pPr algn="just"/>
            <a:endParaRPr lang="tr-TR" sz="1600" dirty="0">
              <a:solidFill>
                <a:srgbClr val="FF0000"/>
              </a:solidFill>
            </a:endParaRPr>
          </a:p>
          <a:p>
            <a:pPr marL="0" indent="0" algn="just">
              <a:buNone/>
            </a:pPr>
            <a:endParaRPr lang="tr-TR" sz="1600" dirty="0"/>
          </a:p>
          <a:p>
            <a:endParaRPr lang="tr-TR" sz="1600" dirty="0" smtClean="0"/>
          </a:p>
          <a:p>
            <a:endParaRPr lang="tr-TR" sz="1800" dirty="0"/>
          </a:p>
          <a:p>
            <a:endParaRPr lang="tr-TR" sz="1800" dirty="0"/>
          </a:p>
          <a:p>
            <a:endParaRPr lang="tr-TR" sz="1800" dirty="0" smtClean="0"/>
          </a:p>
          <a:p>
            <a:pPr algn="just"/>
            <a:endParaRPr lang="tr-TR" sz="1800" dirty="0"/>
          </a:p>
          <a:p>
            <a:pPr algn="just"/>
            <a:endParaRPr lang="tr-TR" sz="1800" dirty="0" smtClean="0">
              <a:solidFill>
                <a:srgbClr val="FF0000"/>
              </a:solidFill>
            </a:endParaRPr>
          </a:p>
          <a:p>
            <a:pPr algn="just"/>
            <a:endParaRPr lang="tr-TR" sz="1800" dirty="0" smtClean="0">
              <a:solidFill>
                <a:srgbClr val="FF0000"/>
              </a:solidFill>
            </a:endParaRPr>
          </a:p>
          <a:p>
            <a:pPr algn="just"/>
            <a:endParaRPr lang="tr-TR" sz="1800" dirty="0" smtClean="0">
              <a:solidFill>
                <a:srgbClr val="FF0000"/>
              </a:solidFill>
            </a:endParaRPr>
          </a:p>
          <a:p>
            <a:pPr marL="0" indent="0" algn="just">
              <a:buNone/>
            </a:pPr>
            <a:endParaRPr lang="en-US" sz="2400" dirty="0" smtClean="0"/>
          </a:p>
          <a:p>
            <a:pPr marL="0" indent="0" algn="just">
              <a:buNone/>
            </a:pPr>
            <a:endParaRPr lang="en-US" sz="2400" b="1" dirty="0"/>
          </a:p>
        </p:txBody>
      </p:sp>
      <p:pic>
        <p:nvPicPr>
          <p:cNvPr id="27" name="Picture 2" descr="C:\Users\huseyin.tangurek\Pictures\190315_1.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527156" y="2109788"/>
            <a:ext cx="1125421" cy="79350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73418073"/>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76200" y="1042988"/>
            <a:ext cx="8839200" cy="914400"/>
          </a:xfrm>
        </p:spPr>
        <p:txBody>
          <a:bodyPr/>
          <a:lstStyle/>
          <a:p>
            <a:pPr>
              <a:defRPr/>
            </a:pPr>
            <a:r>
              <a:rPr lang="tr-TR" sz="1800" dirty="0"/>
              <a:t>Technical Assistance </a:t>
            </a:r>
            <a:r>
              <a:rPr lang="tr-TR" sz="1800" dirty="0" err="1"/>
              <a:t>for</a:t>
            </a:r>
            <a:r>
              <a:rPr lang="tr-TR" sz="1800" dirty="0"/>
              <a:t> </a:t>
            </a:r>
            <a:r>
              <a:rPr lang="en-US" sz="1800" dirty="0"/>
              <a:t>Employment and Social Support Services Coordination and Implementation Model for the Integration of Disadvantaged Persons</a:t>
            </a:r>
          </a:p>
        </p:txBody>
      </p:sp>
      <p:sp>
        <p:nvSpPr>
          <p:cNvPr id="4100" name="Slayt Numarası Yer Tutucusu 3"/>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3200" b="1">
                <a:solidFill>
                  <a:srgbClr val="000066"/>
                </a:solidFill>
                <a:latin typeface="Times New Roman" pitchFamily="18" charset="0"/>
                <a:ea typeface="MS PGothic" pitchFamily="34" charset="-128"/>
              </a:defRPr>
            </a:lvl1pPr>
            <a:lvl2pPr marL="742950" indent="-285750" eaLnBrk="0" hangingPunct="0">
              <a:defRPr sz="3200" b="1">
                <a:solidFill>
                  <a:srgbClr val="000066"/>
                </a:solidFill>
                <a:latin typeface="Times New Roman" pitchFamily="18" charset="0"/>
                <a:ea typeface="MS PGothic" pitchFamily="34" charset="-128"/>
              </a:defRPr>
            </a:lvl2pPr>
            <a:lvl3pPr marL="1143000" indent="-228600" eaLnBrk="0" hangingPunct="0">
              <a:defRPr sz="3200" b="1">
                <a:solidFill>
                  <a:srgbClr val="000066"/>
                </a:solidFill>
                <a:latin typeface="Times New Roman" pitchFamily="18" charset="0"/>
                <a:ea typeface="MS PGothic" pitchFamily="34" charset="-128"/>
              </a:defRPr>
            </a:lvl3pPr>
            <a:lvl4pPr marL="1600200" indent="-228600" eaLnBrk="0" hangingPunct="0">
              <a:defRPr sz="3200" b="1">
                <a:solidFill>
                  <a:srgbClr val="000066"/>
                </a:solidFill>
                <a:latin typeface="Times New Roman" pitchFamily="18" charset="0"/>
                <a:ea typeface="MS PGothic" pitchFamily="34" charset="-128"/>
              </a:defRPr>
            </a:lvl4pPr>
            <a:lvl5pPr marL="2057400" indent="-228600" eaLnBrk="0" hangingPunct="0">
              <a:defRPr sz="3200" b="1">
                <a:solidFill>
                  <a:srgbClr val="000066"/>
                </a:solidFill>
                <a:latin typeface="Times New Roman" pitchFamily="18" charset="0"/>
                <a:ea typeface="MS PGothic" pitchFamily="34" charset="-128"/>
              </a:defRPr>
            </a:lvl5pPr>
            <a:lvl6pPr marL="2514600" indent="-228600" eaLnBrk="0" fontAlgn="base" hangingPunct="0">
              <a:spcBef>
                <a:spcPct val="0"/>
              </a:spcBef>
              <a:spcAft>
                <a:spcPct val="0"/>
              </a:spcAft>
              <a:defRPr sz="3200" b="1">
                <a:solidFill>
                  <a:srgbClr val="000066"/>
                </a:solidFill>
                <a:latin typeface="Times New Roman" pitchFamily="18" charset="0"/>
                <a:ea typeface="MS PGothic" pitchFamily="34" charset="-128"/>
              </a:defRPr>
            </a:lvl6pPr>
            <a:lvl7pPr marL="2971800" indent="-228600" eaLnBrk="0" fontAlgn="base" hangingPunct="0">
              <a:spcBef>
                <a:spcPct val="0"/>
              </a:spcBef>
              <a:spcAft>
                <a:spcPct val="0"/>
              </a:spcAft>
              <a:defRPr sz="3200" b="1">
                <a:solidFill>
                  <a:srgbClr val="000066"/>
                </a:solidFill>
                <a:latin typeface="Times New Roman" pitchFamily="18" charset="0"/>
                <a:ea typeface="MS PGothic" pitchFamily="34" charset="-128"/>
              </a:defRPr>
            </a:lvl7pPr>
            <a:lvl8pPr marL="3429000" indent="-228600" eaLnBrk="0" fontAlgn="base" hangingPunct="0">
              <a:spcBef>
                <a:spcPct val="0"/>
              </a:spcBef>
              <a:spcAft>
                <a:spcPct val="0"/>
              </a:spcAft>
              <a:defRPr sz="3200" b="1">
                <a:solidFill>
                  <a:srgbClr val="000066"/>
                </a:solidFill>
                <a:latin typeface="Times New Roman" pitchFamily="18" charset="0"/>
                <a:ea typeface="MS PGothic" pitchFamily="34" charset="-128"/>
              </a:defRPr>
            </a:lvl8pPr>
            <a:lvl9pPr marL="3886200" indent="-228600" eaLnBrk="0" fontAlgn="base" hangingPunct="0">
              <a:spcBef>
                <a:spcPct val="0"/>
              </a:spcBef>
              <a:spcAft>
                <a:spcPct val="0"/>
              </a:spcAft>
              <a:defRPr sz="3200" b="1">
                <a:solidFill>
                  <a:srgbClr val="000066"/>
                </a:solidFill>
                <a:latin typeface="Times New Roman" pitchFamily="18" charset="0"/>
                <a:ea typeface="MS PGothic" pitchFamily="34" charset="-128"/>
              </a:defRPr>
            </a:lvl9pPr>
          </a:lstStyle>
          <a:p>
            <a:pPr eaLnBrk="1" hangingPunct="1"/>
            <a:fld id="{2261E2C7-8821-4E4E-BB1E-A69228C18106}" type="slidenum">
              <a:rPr lang="es-ES" sz="1400">
                <a:solidFill>
                  <a:srgbClr val="3D4E84"/>
                </a:solidFill>
                <a:latin typeface="Arial" charset="0"/>
              </a:rPr>
              <a:pPr eaLnBrk="1" hangingPunct="1"/>
              <a:t>27</a:t>
            </a:fld>
            <a:endParaRPr lang="es-ES" sz="1400">
              <a:solidFill>
                <a:srgbClr val="3D4E84"/>
              </a:solidFill>
              <a:latin typeface="Arial" charset="0"/>
            </a:endParaRPr>
          </a:p>
        </p:txBody>
      </p:sp>
      <p:sp>
        <p:nvSpPr>
          <p:cNvPr id="3" name="İçerik Yer Tutucusu 2"/>
          <p:cNvSpPr>
            <a:spLocks noGrp="1"/>
          </p:cNvSpPr>
          <p:nvPr>
            <p:ph idx="1"/>
          </p:nvPr>
        </p:nvSpPr>
        <p:spPr>
          <a:xfrm>
            <a:off x="533400" y="2971799"/>
            <a:ext cx="7772400" cy="3209925"/>
          </a:xfrm>
        </p:spPr>
        <p:txBody>
          <a:bodyPr/>
          <a:lstStyle/>
          <a:p>
            <a:pPr algn="just"/>
            <a:r>
              <a:rPr lang="tr-TR" sz="1600" dirty="0">
                <a:solidFill>
                  <a:schemeClr val="tx2">
                    <a:lumMod val="75000"/>
                  </a:schemeClr>
                </a:solidFill>
              </a:rPr>
              <a:t>Integration of service </a:t>
            </a:r>
            <a:r>
              <a:rPr lang="tr-TR" sz="1600" dirty="0" err="1">
                <a:solidFill>
                  <a:schemeClr val="tx2">
                    <a:lumMod val="75000"/>
                  </a:schemeClr>
                </a:solidFill>
              </a:rPr>
              <a:t>providers</a:t>
            </a:r>
            <a:r>
              <a:rPr lang="tr-TR" sz="1600" dirty="0">
                <a:solidFill>
                  <a:schemeClr val="tx2">
                    <a:lumMod val="75000"/>
                  </a:schemeClr>
                </a:solidFill>
              </a:rPr>
              <a:t> </a:t>
            </a:r>
            <a:r>
              <a:rPr lang="tr-TR" sz="1600" dirty="0" err="1">
                <a:solidFill>
                  <a:schemeClr val="tx2">
                    <a:lumMod val="75000"/>
                  </a:schemeClr>
                </a:solidFill>
              </a:rPr>
              <a:t>into</a:t>
            </a:r>
            <a:r>
              <a:rPr lang="tr-TR" sz="1600" dirty="0">
                <a:solidFill>
                  <a:schemeClr val="tx2">
                    <a:lumMod val="75000"/>
                  </a:schemeClr>
                </a:solidFill>
              </a:rPr>
              <a:t> </a:t>
            </a:r>
            <a:r>
              <a:rPr lang="tr-TR" sz="1600" dirty="0" err="1">
                <a:solidFill>
                  <a:schemeClr val="tx2">
                    <a:lumMod val="75000"/>
                  </a:schemeClr>
                </a:solidFill>
              </a:rPr>
              <a:t>database</a:t>
            </a:r>
            <a:r>
              <a:rPr lang="tr-TR" sz="1600" dirty="0">
                <a:solidFill>
                  <a:schemeClr val="tx2">
                    <a:lumMod val="75000"/>
                  </a:schemeClr>
                </a:solidFill>
              </a:rPr>
              <a:t> </a:t>
            </a:r>
            <a:r>
              <a:rPr lang="tr-TR" sz="1600" dirty="0" err="1">
                <a:solidFill>
                  <a:schemeClr val="tx2">
                    <a:lumMod val="75000"/>
                  </a:schemeClr>
                </a:solidFill>
              </a:rPr>
              <a:t>process</a:t>
            </a:r>
            <a:r>
              <a:rPr lang="tr-TR" sz="1600" dirty="0">
                <a:solidFill>
                  <a:schemeClr val="tx2">
                    <a:lumMod val="75000"/>
                  </a:schemeClr>
                </a:solidFill>
              </a:rPr>
              <a:t> is </a:t>
            </a:r>
            <a:r>
              <a:rPr lang="tr-TR" sz="1600" dirty="0" err="1">
                <a:solidFill>
                  <a:schemeClr val="tx2">
                    <a:lumMod val="75000"/>
                  </a:schemeClr>
                </a:solidFill>
              </a:rPr>
              <a:t>ongoing</a:t>
            </a:r>
            <a:r>
              <a:rPr lang="tr-TR" sz="1600" dirty="0">
                <a:solidFill>
                  <a:schemeClr val="tx2">
                    <a:lumMod val="75000"/>
                  </a:schemeClr>
                </a:solidFill>
              </a:rPr>
              <a:t>. </a:t>
            </a:r>
            <a:r>
              <a:rPr lang="tr-TR" sz="1600" dirty="0" err="1">
                <a:solidFill>
                  <a:schemeClr val="tx2">
                    <a:lumMod val="75000"/>
                  </a:schemeClr>
                </a:solidFill>
              </a:rPr>
              <a:t>MoFSP</a:t>
            </a:r>
            <a:r>
              <a:rPr lang="tr-TR" sz="1600" dirty="0">
                <a:solidFill>
                  <a:schemeClr val="tx2">
                    <a:lumMod val="75000"/>
                  </a:schemeClr>
                </a:solidFill>
              </a:rPr>
              <a:t>, </a:t>
            </a:r>
            <a:r>
              <a:rPr lang="tr-TR" sz="1600" dirty="0" err="1">
                <a:solidFill>
                  <a:schemeClr val="tx2">
                    <a:lumMod val="75000"/>
                  </a:schemeClr>
                </a:solidFill>
              </a:rPr>
              <a:t>MoNE</a:t>
            </a:r>
            <a:r>
              <a:rPr lang="tr-TR" sz="1600" dirty="0">
                <a:solidFill>
                  <a:schemeClr val="tx2">
                    <a:lumMod val="75000"/>
                  </a:schemeClr>
                </a:solidFill>
              </a:rPr>
              <a:t> </a:t>
            </a:r>
            <a:r>
              <a:rPr lang="tr-TR" sz="1600" dirty="0" err="1">
                <a:solidFill>
                  <a:schemeClr val="tx2">
                    <a:lumMod val="75000"/>
                  </a:schemeClr>
                </a:solidFill>
              </a:rPr>
              <a:t>and</a:t>
            </a:r>
            <a:r>
              <a:rPr lang="tr-TR" sz="1600" dirty="0">
                <a:solidFill>
                  <a:schemeClr val="tx2">
                    <a:lumMod val="75000"/>
                  </a:schemeClr>
                </a:solidFill>
              </a:rPr>
              <a:t> İŞKUR </a:t>
            </a:r>
            <a:r>
              <a:rPr lang="tr-TR" sz="1600" dirty="0" err="1">
                <a:solidFill>
                  <a:schemeClr val="tx2">
                    <a:lumMod val="75000"/>
                  </a:schemeClr>
                </a:solidFill>
              </a:rPr>
              <a:t>dialogue</a:t>
            </a:r>
            <a:r>
              <a:rPr lang="tr-TR" sz="1600" dirty="0">
                <a:solidFill>
                  <a:schemeClr val="tx2">
                    <a:lumMod val="75000"/>
                  </a:schemeClr>
                </a:solidFill>
              </a:rPr>
              <a:t> is </a:t>
            </a:r>
            <a:r>
              <a:rPr lang="tr-TR" sz="1600" dirty="0" err="1">
                <a:solidFill>
                  <a:schemeClr val="tx2">
                    <a:lumMod val="75000"/>
                  </a:schemeClr>
                </a:solidFill>
              </a:rPr>
              <a:t>continuing</a:t>
            </a:r>
            <a:r>
              <a:rPr lang="tr-TR" sz="1600" dirty="0">
                <a:solidFill>
                  <a:schemeClr val="tx2">
                    <a:lumMod val="75000"/>
                  </a:schemeClr>
                </a:solidFill>
              </a:rPr>
              <a:t>. </a:t>
            </a:r>
          </a:p>
          <a:p>
            <a:pPr algn="just"/>
            <a:r>
              <a:rPr lang="tr-TR" sz="1600" dirty="0" err="1">
                <a:solidFill>
                  <a:schemeClr val="tx2">
                    <a:lumMod val="75000"/>
                  </a:schemeClr>
                </a:solidFill>
              </a:rPr>
              <a:t>Disadvantaged</a:t>
            </a:r>
            <a:r>
              <a:rPr lang="tr-TR" sz="1600" dirty="0">
                <a:solidFill>
                  <a:schemeClr val="tx2">
                    <a:lumMod val="75000"/>
                  </a:schemeClr>
                </a:solidFill>
              </a:rPr>
              <a:t> </a:t>
            </a:r>
            <a:r>
              <a:rPr lang="tr-TR" sz="1600" dirty="0" err="1">
                <a:solidFill>
                  <a:schemeClr val="tx2">
                    <a:lumMod val="75000"/>
                  </a:schemeClr>
                </a:solidFill>
              </a:rPr>
              <a:t>person</a:t>
            </a:r>
            <a:r>
              <a:rPr lang="tr-TR" sz="1600" dirty="0">
                <a:solidFill>
                  <a:schemeClr val="tx2">
                    <a:lumMod val="75000"/>
                  </a:schemeClr>
                </a:solidFill>
              </a:rPr>
              <a:t> data </a:t>
            </a:r>
            <a:r>
              <a:rPr lang="tr-TR" sz="1600" dirty="0" err="1">
                <a:solidFill>
                  <a:schemeClr val="tx2">
                    <a:lumMod val="75000"/>
                  </a:schemeClr>
                </a:solidFill>
              </a:rPr>
              <a:t>entry</a:t>
            </a:r>
            <a:r>
              <a:rPr lang="tr-TR" sz="1600" dirty="0">
                <a:solidFill>
                  <a:schemeClr val="tx2">
                    <a:lumMod val="75000"/>
                  </a:schemeClr>
                </a:solidFill>
              </a:rPr>
              <a:t> </a:t>
            </a:r>
            <a:r>
              <a:rPr lang="tr-TR" sz="1600" dirty="0" err="1">
                <a:solidFill>
                  <a:schemeClr val="tx2">
                    <a:lumMod val="75000"/>
                  </a:schemeClr>
                </a:solidFill>
              </a:rPr>
              <a:t>process</a:t>
            </a:r>
            <a:r>
              <a:rPr lang="tr-TR" sz="1600" dirty="0">
                <a:solidFill>
                  <a:schemeClr val="tx2">
                    <a:lumMod val="75000"/>
                  </a:schemeClr>
                </a:solidFill>
              </a:rPr>
              <a:t> is </a:t>
            </a:r>
            <a:r>
              <a:rPr lang="tr-TR" sz="1600" dirty="0" err="1">
                <a:solidFill>
                  <a:schemeClr val="tx2">
                    <a:lumMod val="75000"/>
                  </a:schemeClr>
                </a:solidFill>
              </a:rPr>
              <a:t>ongoing</a:t>
            </a:r>
            <a:r>
              <a:rPr lang="tr-TR" sz="1600" dirty="0">
                <a:solidFill>
                  <a:schemeClr val="tx2">
                    <a:lumMod val="75000"/>
                  </a:schemeClr>
                </a:solidFill>
              </a:rPr>
              <a:t>. </a:t>
            </a:r>
            <a:r>
              <a:rPr lang="tr-TR" sz="1600" dirty="0" err="1">
                <a:solidFill>
                  <a:schemeClr val="tx2">
                    <a:lumMod val="75000"/>
                  </a:schemeClr>
                </a:solidFill>
              </a:rPr>
              <a:t>Target</a:t>
            </a:r>
            <a:r>
              <a:rPr lang="tr-TR" sz="1600" dirty="0">
                <a:solidFill>
                  <a:schemeClr val="tx2">
                    <a:lumMod val="75000"/>
                  </a:schemeClr>
                </a:solidFill>
              </a:rPr>
              <a:t> is 4750, </a:t>
            </a:r>
            <a:r>
              <a:rPr lang="tr-TR" sz="1600" dirty="0" err="1">
                <a:solidFill>
                  <a:schemeClr val="tx2">
                    <a:lumMod val="75000"/>
                  </a:schemeClr>
                </a:solidFill>
              </a:rPr>
              <a:t>current</a:t>
            </a:r>
            <a:r>
              <a:rPr lang="tr-TR" sz="1600" dirty="0">
                <a:solidFill>
                  <a:schemeClr val="tx2">
                    <a:lumMod val="75000"/>
                  </a:schemeClr>
                </a:solidFill>
              </a:rPr>
              <a:t> </a:t>
            </a:r>
            <a:r>
              <a:rPr lang="tr-TR" sz="1600" dirty="0" err="1">
                <a:solidFill>
                  <a:schemeClr val="tx2">
                    <a:lumMod val="75000"/>
                  </a:schemeClr>
                </a:solidFill>
              </a:rPr>
              <a:t>figure</a:t>
            </a:r>
            <a:r>
              <a:rPr lang="tr-TR" sz="1600" dirty="0">
                <a:solidFill>
                  <a:schemeClr val="tx2">
                    <a:lumMod val="75000"/>
                  </a:schemeClr>
                </a:solidFill>
              </a:rPr>
              <a:t> is 900. </a:t>
            </a:r>
          </a:p>
          <a:p>
            <a:pPr algn="just"/>
            <a:r>
              <a:rPr lang="tr-TR" sz="1600" dirty="0" err="1" smtClean="0">
                <a:solidFill>
                  <a:schemeClr val="tx2">
                    <a:lumMod val="75000"/>
                  </a:schemeClr>
                </a:solidFill>
              </a:rPr>
              <a:t>Study</a:t>
            </a:r>
            <a:r>
              <a:rPr lang="tr-TR" sz="1600" dirty="0" smtClean="0">
                <a:solidFill>
                  <a:schemeClr val="tx2">
                    <a:lumMod val="75000"/>
                  </a:schemeClr>
                </a:solidFill>
              </a:rPr>
              <a:t> </a:t>
            </a:r>
            <a:r>
              <a:rPr lang="tr-TR" sz="1600" dirty="0" err="1">
                <a:solidFill>
                  <a:schemeClr val="tx2">
                    <a:lumMod val="75000"/>
                  </a:schemeClr>
                </a:solidFill>
              </a:rPr>
              <a:t>visits</a:t>
            </a:r>
            <a:r>
              <a:rPr lang="tr-TR" sz="1600" dirty="0">
                <a:solidFill>
                  <a:schemeClr val="tx2">
                    <a:lumMod val="75000"/>
                  </a:schemeClr>
                </a:solidFill>
              </a:rPr>
              <a:t> </a:t>
            </a:r>
            <a:r>
              <a:rPr lang="tr-TR" sz="1600" dirty="0" err="1">
                <a:solidFill>
                  <a:schemeClr val="tx2">
                    <a:lumMod val="75000"/>
                  </a:schemeClr>
                </a:solidFill>
              </a:rPr>
              <a:t>are</a:t>
            </a:r>
            <a:r>
              <a:rPr lang="tr-TR" sz="1600" dirty="0">
                <a:solidFill>
                  <a:schemeClr val="tx2">
                    <a:lumMod val="75000"/>
                  </a:schemeClr>
                </a:solidFill>
              </a:rPr>
              <a:t> </a:t>
            </a:r>
            <a:r>
              <a:rPr lang="tr-TR" sz="1600" dirty="0" err="1">
                <a:solidFill>
                  <a:schemeClr val="tx2">
                    <a:lumMod val="75000"/>
                  </a:schemeClr>
                </a:solidFill>
              </a:rPr>
              <a:t>conducted</a:t>
            </a:r>
            <a:r>
              <a:rPr lang="tr-TR" sz="1600" dirty="0">
                <a:solidFill>
                  <a:schemeClr val="tx2">
                    <a:lumMod val="75000"/>
                  </a:schemeClr>
                </a:solidFill>
              </a:rPr>
              <a:t> </a:t>
            </a:r>
            <a:r>
              <a:rPr lang="tr-TR" sz="1600" dirty="0" err="1">
                <a:solidFill>
                  <a:schemeClr val="tx2">
                    <a:lumMod val="75000"/>
                  </a:schemeClr>
                </a:solidFill>
              </a:rPr>
              <a:t>to</a:t>
            </a:r>
            <a:r>
              <a:rPr lang="tr-TR" sz="1600" dirty="0">
                <a:solidFill>
                  <a:schemeClr val="tx2">
                    <a:lumMod val="75000"/>
                  </a:schemeClr>
                </a:solidFill>
              </a:rPr>
              <a:t> </a:t>
            </a:r>
            <a:r>
              <a:rPr lang="tr-TR" sz="1600" dirty="0" err="1">
                <a:solidFill>
                  <a:schemeClr val="tx2">
                    <a:lumMod val="75000"/>
                  </a:schemeClr>
                </a:solidFill>
              </a:rPr>
              <a:t>Portugal</a:t>
            </a:r>
            <a:r>
              <a:rPr lang="tr-TR" sz="1600" dirty="0">
                <a:solidFill>
                  <a:schemeClr val="tx2">
                    <a:lumMod val="75000"/>
                  </a:schemeClr>
                </a:solidFill>
              </a:rPr>
              <a:t> </a:t>
            </a:r>
            <a:r>
              <a:rPr lang="tr-TR" sz="1600" dirty="0" err="1">
                <a:solidFill>
                  <a:schemeClr val="tx2">
                    <a:lumMod val="75000"/>
                  </a:schemeClr>
                </a:solidFill>
              </a:rPr>
              <a:t>and</a:t>
            </a:r>
            <a:r>
              <a:rPr lang="tr-TR" sz="1600" dirty="0">
                <a:solidFill>
                  <a:schemeClr val="tx2">
                    <a:lumMod val="75000"/>
                  </a:schemeClr>
                </a:solidFill>
              </a:rPr>
              <a:t> </a:t>
            </a:r>
            <a:r>
              <a:rPr lang="tr-TR" sz="1600" dirty="0" err="1">
                <a:solidFill>
                  <a:schemeClr val="tx2">
                    <a:lumMod val="75000"/>
                  </a:schemeClr>
                </a:solidFill>
              </a:rPr>
              <a:t>Croatia</a:t>
            </a:r>
            <a:r>
              <a:rPr lang="tr-TR" sz="1600" dirty="0">
                <a:solidFill>
                  <a:schemeClr val="tx2">
                    <a:lumMod val="75000"/>
                  </a:schemeClr>
                </a:solidFill>
              </a:rPr>
              <a:t>.</a:t>
            </a:r>
          </a:p>
          <a:p>
            <a:pPr algn="just"/>
            <a:r>
              <a:rPr lang="en-US" sz="1600" dirty="0">
                <a:solidFill>
                  <a:schemeClr val="tx2">
                    <a:lumMod val="75000"/>
                  </a:schemeClr>
                </a:solidFill>
              </a:rPr>
              <a:t>Conduct</a:t>
            </a:r>
            <a:r>
              <a:rPr lang="tr-TR" sz="1600" dirty="0" err="1">
                <a:solidFill>
                  <a:schemeClr val="tx2">
                    <a:lumMod val="75000"/>
                  </a:schemeClr>
                </a:solidFill>
              </a:rPr>
              <a:t>ed</a:t>
            </a:r>
            <a:r>
              <a:rPr lang="tr-TR" sz="1600" dirty="0">
                <a:solidFill>
                  <a:schemeClr val="tx2">
                    <a:lumMod val="75000"/>
                  </a:schemeClr>
                </a:solidFill>
              </a:rPr>
              <a:t> </a:t>
            </a:r>
            <a:r>
              <a:rPr lang="tr-TR" sz="1600" dirty="0" err="1">
                <a:solidFill>
                  <a:schemeClr val="tx2">
                    <a:lumMod val="75000"/>
                  </a:schemeClr>
                </a:solidFill>
              </a:rPr>
              <a:t>local</a:t>
            </a:r>
            <a:r>
              <a:rPr lang="tr-TR" sz="1600" dirty="0">
                <a:solidFill>
                  <a:schemeClr val="tx2">
                    <a:lumMod val="75000"/>
                  </a:schemeClr>
                </a:solidFill>
              </a:rPr>
              <a:t> </a:t>
            </a:r>
            <a:r>
              <a:rPr lang="tr-TR" sz="1600" dirty="0" err="1">
                <a:solidFill>
                  <a:schemeClr val="tx2">
                    <a:lumMod val="75000"/>
                  </a:schemeClr>
                </a:solidFill>
              </a:rPr>
              <a:t>seminars</a:t>
            </a:r>
            <a:r>
              <a:rPr lang="en-US" sz="1600" dirty="0">
                <a:solidFill>
                  <a:schemeClr val="tx2">
                    <a:lumMod val="75000"/>
                  </a:schemeClr>
                </a:solidFill>
              </a:rPr>
              <a:t> </a:t>
            </a:r>
            <a:r>
              <a:rPr lang="en-US" sz="1600" dirty="0">
                <a:solidFill>
                  <a:schemeClr val="tx2">
                    <a:lumMod val="75000"/>
                  </a:schemeClr>
                </a:solidFill>
              </a:rPr>
              <a:t>to eliminate prejudices against the </a:t>
            </a:r>
            <a:r>
              <a:rPr lang="en-US" sz="1600" dirty="0">
                <a:solidFill>
                  <a:schemeClr val="tx2">
                    <a:lumMod val="75000"/>
                  </a:schemeClr>
                </a:solidFill>
              </a:rPr>
              <a:t>disadvantaged</a:t>
            </a:r>
            <a:endParaRPr lang="tr-TR" sz="1600" dirty="0">
              <a:solidFill>
                <a:schemeClr val="tx2">
                  <a:lumMod val="75000"/>
                </a:schemeClr>
              </a:solidFill>
            </a:endParaRPr>
          </a:p>
          <a:p>
            <a:pPr lvl="0" algn="just"/>
            <a:r>
              <a:rPr lang="tr-TR" sz="1600" dirty="0" err="1">
                <a:solidFill>
                  <a:schemeClr val="tx2">
                    <a:lumMod val="75000"/>
                  </a:schemeClr>
                </a:solidFill>
              </a:rPr>
              <a:t>Local</a:t>
            </a:r>
            <a:r>
              <a:rPr lang="tr-TR" sz="1600" dirty="0">
                <a:solidFill>
                  <a:schemeClr val="tx2">
                    <a:lumMod val="75000"/>
                  </a:schemeClr>
                </a:solidFill>
              </a:rPr>
              <a:t> </a:t>
            </a:r>
            <a:r>
              <a:rPr lang="en-US" sz="1600" dirty="0">
                <a:solidFill>
                  <a:schemeClr val="tx2">
                    <a:lumMod val="75000"/>
                  </a:schemeClr>
                </a:solidFill>
              </a:rPr>
              <a:t>Media </a:t>
            </a:r>
            <a:r>
              <a:rPr lang="en-US" sz="1600" dirty="0">
                <a:solidFill>
                  <a:schemeClr val="tx2">
                    <a:lumMod val="75000"/>
                  </a:schemeClr>
                </a:solidFill>
              </a:rPr>
              <a:t>Seminars</a:t>
            </a:r>
            <a:r>
              <a:rPr lang="tr-TR" sz="1600" dirty="0">
                <a:solidFill>
                  <a:schemeClr val="tx2">
                    <a:lumMod val="75000"/>
                  </a:schemeClr>
                </a:solidFill>
              </a:rPr>
              <a:t> </a:t>
            </a:r>
            <a:r>
              <a:rPr lang="tr-TR" sz="1600" dirty="0">
                <a:solidFill>
                  <a:schemeClr val="tx2">
                    <a:lumMod val="75000"/>
                  </a:schemeClr>
                </a:solidFill>
              </a:rPr>
              <a:t>in  Bursa, Kars, Kahramanmaraş, Kayseri, Şanlıurfa, Trabzon, Van </a:t>
            </a:r>
            <a:r>
              <a:rPr lang="tr-TR" sz="1600" dirty="0" err="1">
                <a:solidFill>
                  <a:schemeClr val="tx2">
                    <a:lumMod val="75000"/>
                  </a:schemeClr>
                </a:solidFill>
              </a:rPr>
              <a:t>and</a:t>
            </a:r>
            <a:r>
              <a:rPr lang="tr-TR" sz="1600" dirty="0">
                <a:solidFill>
                  <a:schemeClr val="tx2">
                    <a:lumMod val="75000"/>
                  </a:schemeClr>
                </a:solidFill>
              </a:rPr>
              <a:t> Mersin Toroslar. </a:t>
            </a:r>
          </a:p>
          <a:p>
            <a:pPr algn="just"/>
            <a:r>
              <a:rPr lang="en-US" sz="1600" dirty="0">
                <a:solidFill>
                  <a:schemeClr val="tx2">
                    <a:lumMod val="75000"/>
                  </a:schemeClr>
                </a:solidFill>
              </a:rPr>
              <a:t>Informative Seminars for the personnel of each beneficiary Municipality on social integration of disadvantaged </a:t>
            </a:r>
            <a:r>
              <a:rPr lang="en-US" sz="1600" dirty="0">
                <a:solidFill>
                  <a:schemeClr val="tx2">
                    <a:lumMod val="75000"/>
                  </a:schemeClr>
                </a:solidFill>
              </a:rPr>
              <a:t>persons</a:t>
            </a:r>
            <a:endParaRPr lang="tr-TR" sz="1600" dirty="0">
              <a:solidFill>
                <a:schemeClr val="tx2">
                  <a:lumMod val="75000"/>
                </a:schemeClr>
              </a:solidFill>
            </a:endParaRPr>
          </a:p>
          <a:p>
            <a:pPr lvl="0" algn="just"/>
            <a:r>
              <a:rPr lang="en-US" sz="1600" dirty="0">
                <a:solidFill>
                  <a:schemeClr val="tx2">
                    <a:lumMod val="75000"/>
                  </a:schemeClr>
                </a:solidFill>
              </a:rPr>
              <a:t>National level experience sharing </a:t>
            </a:r>
            <a:r>
              <a:rPr lang="en-US" sz="1600" dirty="0">
                <a:solidFill>
                  <a:schemeClr val="tx2">
                    <a:lumMod val="75000"/>
                  </a:schemeClr>
                </a:solidFill>
              </a:rPr>
              <a:t>meetings</a:t>
            </a:r>
            <a:r>
              <a:rPr lang="tr-TR" sz="1600" dirty="0">
                <a:solidFill>
                  <a:schemeClr val="tx2">
                    <a:lumMod val="75000"/>
                  </a:schemeClr>
                </a:solidFill>
              </a:rPr>
              <a:t> (</a:t>
            </a:r>
            <a:r>
              <a:rPr lang="en-US" sz="1600" dirty="0">
                <a:solidFill>
                  <a:schemeClr val="tx2">
                    <a:lumMod val="75000"/>
                  </a:schemeClr>
                </a:solidFill>
              </a:rPr>
              <a:t>First </a:t>
            </a:r>
            <a:r>
              <a:rPr lang="en-US" sz="1600" dirty="0">
                <a:solidFill>
                  <a:schemeClr val="tx2">
                    <a:lumMod val="75000"/>
                  </a:schemeClr>
                </a:solidFill>
              </a:rPr>
              <a:t>meeting</a:t>
            </a:r>
            <a:r>
              <a:rPr lang="tr-TR" sz="1600" dirty="0">
                <a:solidFill>
                  <a:schemeClr val="tx2">
                    <a:lumMod val="75000"/>
                  </a:schemeClr>
                </a:solidFill>
              </a:rPr>
              <a:t>-</a:t>
            </a:r>
            <a:r>
              <a:rPr lang="en-US" sz="1600" dirty="0">
                <a:solidFill>
                  <a:schemeClr val="tx2">
                    <a:lumMod val="75000"/>
                  </a:schemeClr>
                </a:solidFill>
              </a:rPr>
              <a:t>presenting </a:t>
            </a:r>
            <a:r>
              <a:rPr lang="en-US" sz="1600" dirty="0">
                <a:solidFill>
                  <a:schemeClr val="tx2">
                    <a:lumMod val="75000"/>
                  </a:schemeClr>
                </a:solidFill>
              </a:rPr>
              <a:t>experiences in inclusion of persons with disabilities from Germany, Italy and </a:t>
            </a:r>
            <a:r>
              <a:rPr lang="en-US" sz="1600" dirty="0">
                <a:solidFill>
                  <a:schemeClr val="tx2">
                    <a:lumMod val="75000"/>
                  </a:schemeClr>
                </a:solidFill>
              </a:rPr>
              <a:t>Portugal</a:t>
            </a:r>
            <a:r>
              <a:rPr lang="tr-TR" sz="1600" dirty="0">
                <a:solidFill>
                  <a:schemeClr val="tx2">
                    <a:lumMod val="75000"/>
                  </a:schemeClr>
                </a:solidFill>
              </a:rPr>
              <a:t>)</a:t>
            </a:r>
            <a:endParaRPr lang="tr-TR" sz="1600" dirty="0">
              <a:solidFill>
                <a:schemeClr val="tx2">
                  <a:lumMod val="75000"/>
                </a:schemeClr>
              </a:solidFill>
            </a:endParaRPr>
          </a:p>
          <a:p>
            <a:pPr marL="0" indent="0" algn="just">
              <a:buNone/>
            </a:pPr>
            <a:endParaRPr lang="tr-TR" sz="1600" dirty="0"/>
          </a:p>
          <a:p>
            <a:endParaRPr lang="tr-TR" sz="1600" dirty="0" smtClean="0"/>
          </a:p>
          <a:p>
            <a:endParaRPr lang="tr-TR" sz="1800" dirty="0"/>
          </a:p>
          <a:p>
            <a:endParaRPr lang="tr-TR" sz="1800" dirty="0"/>
          </a:p>
          <a:p>
            <a:endParaRPr lang="tr-TR" sz="1800" dirty="0" smtClean="0"/>
          </a:p>
          <a:p>
            <a:pPr algn="just"/>
            <a:endParaRPr lang="tr-TR" sz="1800" dirty="0"/>
          </a:p>
          <a:p>
            <a:pPr algn="just"/>
            <a:endParaRPr lang="tr-TR" sz="1800" dirty="0" smtClean="0">
              <a:solidFill>
                <a:srgbClr val="FF0000"/>
              </a:solidFill>
            </a:endParaRPr>
          </a:p>
          <a:p>
            <a:pPr algn="just"/>
            <a:endParaRPr lang="tr-TR" sz="1800" dirty="0" smtClean="0">
              <a:solidFill>
                <a:srgbClr val="FF0000"/>
              </a:solidFill>
            </a:endParaRPr>
          </a:p>
          <a:p>
            <a:pPr algn="just"/>
            <a:endParaRPr lang="tr-TR" sz="1800" dirty="0" smtClean="0">
              <a:solidFill>
                <a:srgbClr val="FF0000"/>
              </a:solidFill>
            </a:endParaRPr>
          </a:p>
          <a:p>
            <a:pPr marL="0" indent="0" algn="just">
              <a:buNone/>
            </a:pPr>
            <a:endParaRPr lang="en-US" sz="2400" dirty="0" smtClean="0"/>
          </a:p>
          <a:p>
            <a:pPr marL="0" indent="0" algn="just">
              <a:buNone/>
            </a:pPr>
            <a:endParaRPr lang="en-US" sz="2400" b="1" dirty="0"/>
          </a:p>
        </p:txBody>
      </p:sp>
      <p:pic>
        <p:nvPicPr>
          <p:cNvPr id="27" name="Picture 2" descr="C:\Users\huseyin.tangurek\Pictures\190315_1.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522043" y="1957388"/>
            <a:ext cx="1125421" cy="79350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35964097"/>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68313" y="1066800"/>
            <a:ext cx="7848600" cy="1138238"/>
          </a:xfrm>
        </p:spPr>
        <p:txBody>
          <a:bodyPr/>
          <a:lstStyle/>
          <a:p>
            <a:r>
              <a:rPr lang="tr-TR" sz="2000" dirty="0" smtClean="0"/>
              <a:t/>
            </a:r>
            <a:br>
              <a:rPr lang="tr-TR" sz="2000" dirty="0" smtClean="0"/>
            </a:br>
            <a:r>
              <a:rPr lang="en-US" sz="2000" dirty="0" smtClean="0"/>
              <a:t>Facilitating </a:t>
            </a:r>
            <a:r>
              <a:rPr lang="en-US" sz="2000" dirty="0"/>
              <a:t>Access of Disadvantaged Higher Education Students to Labor Market Including Scholarship Support </a:t>
            </a:r>
            <a:r>
              <a:rPr lang="tr-TR" sz="2000" dirty="0" smtClean="0"/>
              <a:t> - 2nd </a:t>
            </a:r>
            <a:r>
              <a:rPr lang="tr-TR" sz="2000" dirty="0" err="1" smtClean="0"/>
              <a:t>Phase</a:t>
            </a:r>
            <a:r>
              <a:rPr lang="en-US" sz="2000" dirty="0"/>
              <a:t/>
            </a:r>
            <a:br>
              <a:rPr lang="en-US" sz="2000" dirty="0"/>
            </a:br>
            <a:endParaRPr lang="tr-TR" sz="2000" dirty="0"/>
          </a:p>
        </p:txBody>
      </p:sp>
      <p:sp>
        <p:nvSpPr>
          <p:cNvPr id="3" name="İçerik Yer Tutucusu 2"/>
          <p:cNvSpPr>
            <a:spLocks noGrp="1"/>
          </p:cNvSpPr>
          <p:nvPr>
            <p:ph idx="1"/>
          </p:nvPr>
        </p:nvSpPr>
        <p:spPr>
          <a:xfrm>
            <a:off x="468313" y="3038476"/>
            <a:ext cx="7772400" cy="3662362"/>
          </a:xfrm>
        </p:spPr>
        <p:txBody>
          <a:bodyPr/>
          <a:lstStyle/>
          <a:p>
            <a:pPr algn="just"/>
            <a:r>
              <a:rPr lang="tr-TR" sz="1600" dirty="0" err="1" smtClean="0"/>
              <a:t>Operation</a:t>
            </a:r>
            <a:r>
              <a:rPr lang="tr-TR" sz="1600" dirty="0" smtClean="0"/>
              <a:t> </a:t>
            </a:r>
            <a:r>
              <a:rPr lang="tr-TR" sz="1600" dirty="0" err="1" smtClean="0"/>
              <a:t>Beneficiary</a:t>
            </a:r>
            <a:r>
              <a:rPr lang="tr-TR" sz="1600" dirty="0" smtClean="0"/>
              <a:t> is YURTKUR</a:t>
            </a:r>
          </a:p>
          <a:p>
            <a:pPr algn="just"/>
            <a:r>
              <a:rPr lang="tr-TR" sz="1600" dirty="0" err="1" smtClean="0"/>
              <a:t>The</a:t>
            </a:r>
            <a:r>
              <a:rPr lang="tr-TR" sz="1600" dirty="0" smtClean="0"/>
              <a:t> </a:t>
            </a:r>
            <a:r>
              <a:rPr lang="tr-TR" sz="1600" dirty="0" smtClean="0"/>
              <a:t>total </a:t>
            </a:r>
            <a:r>
              <a:rPr lang="tr-TR" sz="1600" dirty="0" err="1" smtClean="0"/>
              <a:t>budget</a:t>
            </a:r>
            <a:r>
              <a:rPr lang="tr-TR" sz="1600" dirty="0" smtClean="0"/>
              <a:t> of </a:t>
            </a:r>
            <a:r>
              <a:rPr lang="tr-TR" sz="1600" dirty="0" err="1" smtClean="0"/>
              <a:t>the</a:t>
            </a:r>
            <a:r>
              <a:rPr lang="tr-TR" sz="1600" dirty="0" smtClean="0"/>
              <a:t> </a:t>
            </a:r>
            <a:r>
              <a:rPr lang="tr-TR" sz="1600" dirty="0" err="1" smtClean="0"/>
              <a:t>second</a:t>
            </a:r>
            <a:r>
              <a:rPr lang="tr-TR" sz="1600" dirty="0" smtClean="0"/>
              <a:t> </a:t>
            </a:r>
            <a:r>
              <a:rPr lang="tr-TR" sz="1600" dirty="0" err="1" smtClean="0"/>
              <a:t>phase</a:t>
            </a:r>
            <a:r>
              <a:rPr lang="tr-TR" sz="1600" dirty="0" smtClean="0"/>
              <a:t> </a:t>
            </a:r>
            <a:r>
              <a:rPr lang="tr-TR" sz="1600" dirty="0" smtClean="0"/>
              <a:t>is 15.000.000 €.</a:t>
            </a:r>
          </a:p>
          <a:p>
            <a:pPr algn="just"/>
            <a:r>
              <a:rPr lang="tr-TR" sz="1600" dirty="0" err="1" smtClean="0"/>
              <a:t>The</a:t>
            </a:r>
            <a:r>
              <a:rPr lang="tr-TR" sz="1600" dirty="0" smtClean="0"/>
              <a:t> </a:t>
            </a:r>
            <a:r>
              <a:rPr lang="tr-TR" sz="1600" dirty="0" err="1" smtClean="0"/>
              <a:t>target</a:t>
            </a:r>
            <a:r>
              <a:rPr lang="tr-TR" sz="1600" dirty="0" smtClean="0"/>
              <a:t> </a:t>
            </a:r>
            <a:r>
              <a:rPr lang="tr-TR" sz="1600" dirty="0" err="1" smtClean="0"/>
              <a:t>groups</a:t>
            </a:r>
            <a:r>
              <a:rPr lang="tr-TR" sz="1600" dirty="0" smtClean="0"/>
              <a:t> </a:t>
            </a:r>
            <a:r>
              <a:rPr lang="tr-TR" sz="1600" dirty="0" err="1" smtClean="0"/>
              <a:t>are</a:t>
            </a:r>
            <a:r>
              <a:rPr lang="tr-TR" sz="1600" dirty="0" smtClean="0"/>
              <a:t> </a:t>
            </a:r>
            <a:r>
              <a:rPr lang="en-GB" sz="1600" dirty="0"/>
              <a:t>students who are in poverty or at risk of poverty and in their last credit receiving </a:t>
            </a:r>
            <a:r>
              <a:rPr lang="en-GB" sz="1600" dirty="0" smtClean="0"/>
              <a:t>year</a:t>
            </a:r>
            <a:r>
              <a:rPr lang="tr-TR" sz="1600" dirty="0" smtClean="0"/>
              <a:t>.</a:t>
            </a:r>
          </a:p>
          <a:p>
            <a:pPr algn="just"/>
            <a:r>
              <a:rPr lang="tr-TR" sz="1600" dirty="0" smtClean="0"/>
              <a:t>1</a:t>
            </a:r>
            <a:r>
              <a:rPr lang="en-GB" sz="1600" dirty="0" smtClean="0"/>
              <a:t>8.400 </a:t>
            </a:r>
            <a:r>
              <a:rPr lang="en-GB" sz="1600" dirty="0" err="1" smtClean="0"/>
              <a:t>stude</a:t>
            </a:r>
            <a:r>
              <a:rPr lang="tr-TR" sz="1600" dirty="0" smtClean="0"/>
              <a:t>n</a:t>
            </a:r>
            <a:r>
              <a:rPr lang="en-GB" sz="1600" dirty="0" err="1" smtClean="0"/>
              <a:t>ts</a:t>
            </a:r>
            <a:r>
              <a:rPr lang="en-GB" sz="1600" dirty="0" smtClean="0"/>
              <a:t> received </a:t>
            </a:r>
            <a:r>
              <a:rPr lang="en-GB" sz="1600" dirty="0"/>
              <a:t>scholarship in 2014-2015 Academic Year. </a:t>
            </a:r>
            <a:endParaRPr lang="tr-TR" sz="1600" dirty="0" smtClean="0"/>
          </a:p>
          <a:p>
            <a:pPr lvl="1" algn="just"/>
            <a:r>
              <a:rPr lang="en-US" sz="1600" dirty="0" smtClean="0"/>
              <a:t>7461 </a:t>
            </a:r>
            <a:r>
              <a:rPr lang="en-US" sz="1600" dirty="0"/>
              <a:t>male students in </a:t>
            </a:r>
            <a:r>
              <a:rPr lang="en-US" sz="1600" dirty="0" smtClean="0"/>
              <a:t>undergraduate</a:t>
            </a:r>
            <a:endParaRPr lang="tr-TR" sz="1600" dirty="0" smtClean="0"/>
          </a:p>
          <a:p>
            <a:pPr lvl="1" algn="just"/>
            <a:r>
              <a:rPr lang="en-US" sz="1600" dirty="0" smtClean="0"/>
              <a:t>7413 </a:t>
            </a:r>
            <a:r>
              <a:rPr lang="en-US" sz="1600" dirty="0"/>
              <a:t>female students in </a:t>
            </a:r>
            <a:r>
              <a:rPr lang="en-US" sz="1600" dirty="0" smtClean="0"/>
              <a:t>undergraduate</a:t>
            </a:r>
            <a:endParaRPr lang="tr-TR" sz="1600" dirty="0" smtClean="0"/>
          </a:p>
          <a:p>
            <a:pPr lvl="1" algn="just"/>
            <a:r>
              <a:rPr lang="en-US" sz="1600" dirty="0" smtClean="0"/>
              <a:t>2452 </a:t>
            </a:r>
            <a:r>
              <a:rPr lang="en-US" sz="1600" dirty="0"/>
              <a:t>male students in associate </a:t>
            </a:r>
            <a:r>
              <a:rPr lang="en-US" sz="1600" dirty="0" smtClean="0"/>
              <a:t>degree</a:t>
            </a:r>
            <a:endParaRPr lang="tr-TR" sz="1600" dirty="0" smtClean="0"/>
          </a:p>
          <a:p>
            <a:pPr lvl="1" algn="just"/>
            <a:r>
              <a:rPr lang="en-US" sz="1600" dirty="0" smtClean="0"/>
              <a:t>2597 </a:t>
            </a:r>
            <a:r>
              <a:rPr lang="en-US" sz="1600" dirty="0"/>
              <a:t>female students in associated </a:t>
            </a:r>
            <a:r>
              <a:rPr lang="en-US" sz="1600" dirty="0" smtClean="0"/>
              <a:t>degree</a:t>
            </a:r>
            <a:endParaRPr lang="tr-TR" sz="1600" dirty="0" smtClean="0"/>
          </a:p>
          <a:p>
            <a:pPr algn="just"/>
            <a:r>
              <a:rPr lang="tr-TR" sz="1600" dirty="0" smtClean="0"/>
              <a:t>18.400 </a:t>
            </a:r>
            <a:r>
              <a:rPr lang="tr-TR" sz="1600" dirty="0" err="1" smtClean="0"/>
              <a:t>students</a:t>
            </a:r>
            <a:r>
              <a:rPr lang="tr-TR" sz="1600" dirty="0" smtClean="0"/>
              <a:t> </a:t>
            </a:r>
            <a:r>
              <a:rPr lang="tr-TR" sz="1600" dirty="0" err="1" smtClean="0"/>
              <a:t>received</a:t>
            </a:r>
            <a:r>
              <a:rPr lang="tr-TR" sz="1600" dirty="0"/>
              <a:t> </a:t>
            </a:r>
            <a:r>
              <a:rPr lang="tr-TR" sz="1600" dirty="0" smtClean="0"/>
              <a:t>330</a:t>
            </a:r>
            <a:r>
              <a:rPr lang="tr-TR" sz="1600" dirty="0" smtClean="0"/>
              <a:t> </a:t>
            </a:r>
            <a:r>
              <a:rPr lang="tr-TR" sz="1600" dirty="0" smtClean="0"/>
              <a:t>TL </a:t>
            </a:r>
            <a:r>
              <a:rPr lang="tr-TR" sz="1600" dirty="0" err="1" smtClean="0"/>
              <a:t>each</a:t>
            </a:r>
            <a:r>
              <a:rPr lang="tr-TR" sz="1600" dirty="0" smtClean="0"/>
              <a:t> </a:t>
            </a:r>
            <a:r>
              <a:rPr lang="tr-TR" sz="1600" dirty="0" err="1" smtClean="0"/>
              <a:t>month</a:t>
            </a:r>
            <a:r>
              <a:rPr lang="tr-TR" sz="1600" dirty="0" smtClean="0"/>
              <a:t> </a:t>
            </a:r>
            <a:r>
              <a:rPr lang="tr-TR" sz="1600" dirty="0" err="1" smtClean="0"/>
              <a:t>and</a:t>
            </a:r>
            <a:r>
              <a:rPr lang="tr-TR" sz="1600" dirty="0" smtClean="0"/>
              <a:t> </a:t>
            </a:r>
            <a:r>
              <a:rPr lang="tr-TR" sz="1600" dirty="0" smtClean="0"/>
              <a:t>in total 2.640 </a:t>
            </a:r>
            <a:r>
              <a:rPr lang="tr-TR" sz="1600" dirty="0" smtClean="0"/>
              <a:t>TL </a:t>
            </a:r>
            <a:r>
              <a:rPr lang="tr-TR" sz="1600" dirty="0" err="1" smtClean="0"/>
              <a:t>for</a:t>
            </a:r>
            <a:r>
              <a:rPr lang="tr-TR" sz="1600" dirty="0" smtClean="0"/>
              <a:t> 8 </a:t>
            </a:r>
            <a:r>
              <a:rPr lang="tr-TR" sz="1600" dirty="0" err="1" smtClean="0"/>
              <a:t>months</a:t>
            </a:r>
            <a:r>
              <a:rPr lang="tr-TR" sz="1600" dirty="0" smtClean="0"/>
              <a:t>. </a:t>
            </a:r>
          </a:p>
        </p:txBody>
      </p:sp>
      <p:sp>
        <p:nvSpPr>
          <p:cNvPr id="4" name="Slayt Numarası Yer Tutucusu 3"/>
          <p:cNvSpPr>
            <a:spLocks noGrp="1"/>
          </p:cNvSpPr>
          <p:nvPr>
            <p:ph type="sldNum" sz="quarter" idx="10"/>
          </p:nvPr>
        </p:nvSpPr>
        <p:spPr/>
        <p:txBody>
          <a:bodyPr/>
          <a:lstStyle/>
          <a:p>
            <a:pPr>
              <a:defRPr/>
            </a:pPr>
            <a:fld id="{DFF7F424-20F0-4218-8204-035A4E01680C}" type="slidenum">
              <a:rPr lang="es-ES" smtClean="0"/>
              <a:pPr>
                <a:defRPr/>
              </a:pPr>
              <a:t>28</a:t>
            </a:fld>
            <a:endParaRPr lang="es-ES"/>
          </a:p>
        </p:txBody>
      </p:sp>
      <p:pic>
        <p:nvPicPr>
          <p:cNvPr id="3075" name="Picture 3" descr="C:\Users\huseyin.tangurek\Pictures\untitled.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972002" y="2266952"/>
            <a:ext cx="679295" cy="676276"/>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66513991"/>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68313" y="1090613"/>
            <a:ext cx="7848600" cy="914400"/>
          </a:xfrm>
        </p:spPr>
        <p:txBody>
          <a:bodyPr/>
          <a:lstStyle/>
          <a:p>
            <a:r>
              <a:rPr lang="tr-TR" sz="2000" dirty="0" smtClean="0"/>
              <a:t>Direct </a:t>
            </a:r>
            <a:r>
              <a:rPr lang="tr-TR" sz="2000" dirty="0" smtClean="0"/>
              <a:t>Grant </a:t>
            </a:r>
            <a:r>
              <a:rPr lang="tr-TR" sz="2000" dirty="0" err="1" smtClean="0"/>
              <a:t>for</a:t>
            </a:r>
            <a:r>
              <a:rPr lang="tr-TR" sz="2000" dirty="0" smtClean="0"/>
              <a:t> </a:t>
            </a:r>
            <a:r>
              <a:rPr lang="en-US" sz="2000" dirty="0"/>
              <a:t>Supporting Registered Employment of Women Through Home-Based Child Care </a:t>
            </a:r>
            <a:r>
              <a:rPr lang="en-US" sz="2000" dirty="0" smtClean="0"/>
              <a:t>Services </a:t>
            </a:r>
            <a:endParaRPr lang="tr-TR" sz="2000" dirty="0"/>
          </a:p>
        </p:txBody>
      </p:sp>
      <p:sp>
        <p:nvSpPr>
          <p:cNvPr id="4" name="Slayt Numarası Yer Tutucusu 3"/>
          <p:cNvSpPr>
            <a:spLocks noGrp="1"/>
          </p:cNvSpPr>
          <p:nvPr>
            <p:ph type="sldNum" sz="quarter" idx="10"/>
          </p:nvPr>
        </p:nvSpPr>
        <p:spPr/>
        <p:txBody>
          <a:bodyPr/>
          <a:lstStyle/>
          <a:p>
            <a:pPr>
              <a:defRPr/>
            </a:pPr>
            <a:fld id="{DFF7F424-20F0-4218-8204-035A4E01680C}" type="slidenum">
              <a:rPr lang="es-ES" smtClean="0"/>
              <a:pPr>
                <a:defRPr/>
              </a:pPr>
              <a:t>29</a:t>
            </a:fld>
            <a:endParaRPr lang="es-ES"/>
          </a:p>
        </p:txBody>
      </p:sp>
      <p:sp>
        <p:nvSpPr>
          <p:cNvPr id="6" name="İçerik Yer Tutucusu 5"/>
          <p:cNvSpPr>
            <a:spLocks noGrp="1"/>
          </p:cNvSpPr>
          <p:nvPr>
            <p:ph idx="1"/>
          </p:nvPr>
        </p:nvSpPr>
        <p:spPr>
          <a:xfrm>
            <a:off x="544513" y="3086100"/>
            <a:ext cx="7772400" cy="2714625"/>
          </a:xfrm>
        </p:spPr>
        <p:txBody>
          <a:bodyPr>
            <a:noAutofit/>
          </a:bodyPr>
          <a:lstStyle/>
          <a:p>
            <a:r>
              <a:rPr lang="tr-TR" sz="1600" dirty="0" err="1" smtClean="0"/>
              <a:t>Operation</a:t>
            </a:r>
            <a:r>
              <a:rPr lang="tr-TR" sz="1600" dirty="0" smtClean="0"/>
              <a:t> </a:t>
            </a:r>
            <a:r>
              <a:rPr lang="tr-TR" sz="1600" dirty="0" err="1" smtClean="0"/>
              <a:t>Beneficiary</a:t>
            </a:r>
            <a:r>
              <a:rPr lang="tr-TR" sz="1600" dirty="0" smtClean="0"/>
              <a:t> is </a:t>
            </a:r>
            <a:r>
              <a:rPr lang="tr-TR" sz="1600" dirty="0" err="1" smtClean="0"/>
              <a:t>Social</a:t>
            </a:r>
            <a:r>
              <a:rPr lang="tr-TR" sz="1600" dirty="0" smtClean="0"/>
              <a:t> Security </a:t>
            </a:r>
            <a:r>
              <a:rPr lang="tr-TR" sz="1600" dirty="0" err="1" smtClean="0"/>
              <a:t>Institution</a:t>
            </a:r>
            <a:endParaRPr lang="tr-TR" sz="1600" dirty="0" smtClean="0"/>
          </a:p>
          <a:p>
            <a:r>
              <a:rPr lang="tr-TR" sz="1600" dirty="0" smtClean="0"/>
              <a:t>Budget </a:t>
            </a:r>
            <a:r>
              <a:rPr lang="tr-TR" sz="1600" dirty="0"/>
              <a:t>of </a:t>
            </a:r>
            <a:r>
              <a:rPr lang="tr-TR" sz="1600" dirty="0" err="1"/>
              <a:t>the</a:t>
            </a:r>
            <a:r>
              <a:rPr lang="tr-TR" sz="1600" dirty="0"/>
              <a:t> </a:t>
            </a:r>
            <a:r>
              <a:rPr lang="tr-TR" sz="1600" dirty="0" err="1"/>
              <a:t>project</a:t>
            </a:r>
            <a:r>
              <a:rPr lang="tr-TR" sz="1600" dirty="0"/>
              <a:t> </a:t>
            </a:r>
            <a:r>
              <a:rPr lang="tr-TR" sz="1600" dirty="0"/>
              <a:t>is 39.625.600,00 </a:t>
            </a:r>
            <a:r>
              <a:rPr lang="tr-TR" sz="1600" dirty="0" smtClean="0"/>
              <a:t>€. </a:t>
            </a:r>
            <a:r>
              <a:rPr lang="tr-TR" sz="1600" dirty="0" err="1"/>
              <a:t>The</a:t>
            </a:r>
            <a:r>
              <a:rPr lang="tr-TR" sz="1600" dirty="0"/>
              <a:t> </a:t>
            </a:r>
            <a:r>
              <a:rPr lang="tr-TR" sz="1600" dirty="0" err="1"/>
              <a:t>contract</a:t>
            </a:r>
            <a:r>
              <a:rPr lang="tr-TR" sz="1600" dirty="0"/>
              <a:t> </a:t>
            </a:r>
            <a:r>
              <a:rPr lang="tr-TR" sz="1600" dirty="0" err="1"/>
              <a:t>signed</a:t>
            </a:r>
            <a:r>
              <a:rPr lang="tr-TR" sz="1600" dirty="0"/>
              <a:t> </a:t>
            </a:r>
            <a:r>
              <a:rPr lang="tr-TR" sz="1600" dirty="0" err="1"/>
              <a:t>and</a:t>
            </a:r>
            <a:r>
              <a:rPr lang="tr-TR" sz="1600" dirty="0"/>
              <a:t> </a:t>
            </a:r>
            <a:r>
              <a:rPr lang="tr-TR" sz="1600" dirty="0" err="1"/>
              <a:t>the</a:t>
            </a:r>
            <a:r>
              <a:rPr lang="tr-TR" sz="1600" dirty="0"/>
              <a:t> </a:t>
            </a:r>
            <a:r>
              <a:rPr lang="tr-TR" sz="1600" dirty="0" err="1"/>
              <a:t>project</a:t>
            </a:r>
            <a:r>
              <a:rPr lang="tr-TR" sz="1600" dirty="0"/>
              <a:t> </a:t>
            </a:r>
            <a:r>
              <a:rPr lang="tr-TR" sz="1600" dirty="0" err="1"/>
              <a:t>started</a:t>
            </a:r>
            <a:r>
              <a:rPr lang="tr-TR" sz="1600" dirty="0"/>
              <a:t> on </a:t>
            </a:r>
            <a:r>
              <a:rPr lang="tr-TR" sz="1600" dirty="0" smtClean="0"/>
              <a:t>05.03.2015 </a:t>
            </a:r>
            <a:r>
              <a:rPr lang="tr-TR" sz="1600" dirty="0" err="1" smtClean="0"/>
              <a:t>with</a:t>
            </a:r>
            <a:r>
              <a:rPr lang="tr-TR" sz="1600" dirty="0" smtClean="0"/>
              <a:t> </a:t>
            </a:r>
            <a:r>
              <a:rPr lang="en-US" sz="1600" dirty="0" smtClean="0"/>
              <a:t>implementation </a:t>
            </a:r>
            <a:r>
              <a:rPr lang="en-US" sz="1600" dirty="0"/>
              <a:t>period </a:t>
            </a:r>
            <a:r>
              <a:rPr lang="tr-TR" sz="1600" dirty="0" smtClean="0"/>
              <a:t>of</a:t>
            </a:r>
            <a:r>
              <a:rPr lang="en-US" sz="1600" dirty="0" smtClean="0"/>
              <a:t> </a:t>
            </a:r>
            <a:r>
              <a:rPr lang="en-US" sz="1600" dirty="0"/>
              <a:t>2</a:t>
            </a:r>
            <a:r>
              <a:rPr lang="tr-TR" sz="1600" dirty="0"/>
              <a:t>4</a:t>
            </a:r>
            <a:r>
              <a:rPr lang="en-US" sz="1600" dirty="0"/>
              <a:t> months</a:t>
            </a:r>
            <a:r>
              <a:rPr lang="tr-TR" sz="1600" dirty="0" smtClean="0"/>
              <a:t>.</a:t>
            </a:r>
          </a:p>
          <a:p>
            <a:r>
              <a:rPr lang="tr-TR" sz="1600" dirty="0" err="1" smtClean="0"/>
              <a:t>Operation</a:t>
            </a:r>
            <a:r>
              <a:rPr lang="tr-TR" sz="1600" dirty="0"/>
              <a:t> </a:t>
            </a:r>
            <a:r>
              <a:rPr lang="tr-TR" sz="1600" dirty="0" err="1" smtClean="0"/>
              <a:t>mainly</a:t>
            </a:r>
            <a:r>
              <a:rPr lang="tr-TR" sz="1600" dirty="0" smtClean="0"/>
              <a:t> </a:t>
            </a:r>
            <a:r>
              <a:rPr lang="tr-TR" sz="1600" dirty="0" err="1" smtClean="0"/>
              <a:t>aims</a:t>
            </a:r>
            <a:r>
              <a:rPr lang="tr-TR" sz="1600" dirty="0" smtClean="0"/>
              <a:t> </a:t>
            </a:r>
            <a:r>
              <a:rPr lang="tr-TR" sz="1600" dirty="0" err="1" smtClean="0"/>
              <a:t>to</a:t>
            </a:r>
            <a:r>
              <a:rPr lang="tr-TR" sz="1600" dirty="0" smtClean="0"/>
              <a:t> </a:t>
            </a:r>
            <a:r>
              <a:rPr lang="tr-TR" sz="1600" dirty="0" err="1" smtClean="0"/>
              <a:t>increase</a:t>
            </a:r>
            <a:r>
              <a:rPr lang="tr-TR" sz="1600" dirty="0" smtClean="0"/>
              <a:t> </a:t>
            </a:r>
            <a:r>
              <a:rPr lang="tr-TR" sz="1600" dirty="0" err="1" smtClean="0"/>
              <a:t>the</a:t>
            </a:r>
            <a:r>
              <a:rPr lang="tr-TR" sz="1600" dirty="0" smtClean="0"/>
              <a:t> </a:t>
            </a:r>
            <a:r>
              <a:rPr lang="tr-TR" sz="1600" dirty="0" err="1" smtClean="0"/>
              <a:t>registered</a:t>
            </a:r>
            <a:r>
              <a:rPr lang="tr-TR" sz="1600" dirty="0" smtClean="0"/>
              <a:t> </a:t>
            </a:r>
            <a:r>
              <a:rPr lang="tr-TR" sz="1600" dirty="0" err="1" smtClean="0"/>
              <a:t>employability</a:t>
            </a:r>
            <a:r>
              <a:rPr lang="tr-TR" sz="1600" dirty="0" smtClean="0"/>
              <a:t> of </a:t>
            </a:r>
            <a:r>
              <a:rPr lang="tr-TR" sz="1600" dirty="0" err="1" smtClean="0"/>
              <a:t>women</a:t>
            </a:r>
            <a:r>
              <a:rPr lang="tr-TR" sz="1600" dirty="0" smtClean="0"/>
              <a:t>.</a:t>
            </a:r>
            <a:endParaRPr lang="tr-TR" sz="1600" dirty="0"/>
          </a:p>
          <a:p>
            <a:r>
              <a:rPr lang="en-US" sz="1600" dirty="0" smtClean="0"/>
              <a:t>Target </a:t>
            </a:r>
            <a:r>
              <a:rPr lang="en-US" sz="1600" dirty="0"/>
              <a:t>groups of the </a:t>
            </a:r>
            <a:r>
              <a:rPr lang="tr-TR" sz="1600" dirty="0"/>
              <a:t>o</a:t>
            </a:r>
            <a:r>
              <a:rPr lang="en-US" sz="1600" dirty="0" err="1"/>
              <a:t>peration</a:t>
            </a:r>
            <a:r>
              <a:rPr lang="en-US" sz="1600" dirty="0"/>
              <a:t> are</a:t>
            </a:r>
            <a:r>
              <a:rPr lang="tr-TR" sz="1600" dirty="0"/>
              <a:t> </a:t>
            </a:r>
            <a:r>
              <a:rPr lang="tr-TR" sz="1600" dirty="0"/>
              <a:t>w</a:t>
            </a:r>
            <a:r>
              <a:rPr lang="en-US" sz="1600" dirty="0"/>
              <a:t>omen </a:t>
            </a:r>
            <a:r>
              <a:rPr lang="en-US" sz="1600" dirty="0"/>
              <a:t>with children up to 2 years of age </a:t>
            </a:r>
            <a:r>
              <a:rPr lang="en-US" sz="1600" dirty="0"/>
              <a:t>who </a:t>
            </a:r>
            <a:r>
              <a:rPr lang="en-US" sz="1600" dirty="0"/>
              <a:t>are working or about to start/return to working in a registered </a:t>
            </a:r>
            <a:r>
              <a:rPr lang="en-US" sz="1600" dirty="0"/>
              <a:t>job</a:t>
            </a:r>
            <a:r>
              <a:rPr lang="tr-TR" sz="1600" dirty="0"/>
              <a:t> </a:t>
            </a:r>
            <a:r>
              <a:rPr lang="tr-TR" sz="1600" dirty="0" err="1"/>
              <a:t>and</a:t>
            </a:r>
            <a:r>
              <a:rPr lang="tr-TR" sz="1600" dirty="0"/>
              <a:t> </a:t>
            </a:r>
            <a:r>
              <a:rPr lang="tr-TR" sz="1600" dirty="0"/>
              <a:t>w</a:t>
            </a:r>
            <a:r>
              <a:rPr lang="en-US" sz="1600" dirty="0"/>
              <a:t>omen </a:t>
            </a:r>
            <a:r>
              <a:rPr lang="en-US" sz="1600" dirty="0"/>
              <a:t>providing or to start providing home-based child care services as a registered </a:t>
            </a:r>
            <a:r>
              <a:rPr lang="en-US" sz="1600" dirty="0"/>
              <a:t>job</a:t>
            </a:r>
            <a:r>
              <a:rPr lang="tr-TR" sz="1600" dirty="0"/>
              <a:t>.</a:t>
            </a:r>
          </a:p>
          <a:p>
            <a:r>
              <a:rPr lang="tr-TR" sz="1600" dirty="0"/>
              <a:t>5.000 </a:t>
            </a:r>
            <a:r>
              <a:rPr lang="tr-TR" sz="1600" dirty="0" err="1"/>
              <a:t>mothers</a:t>
            </a:r>
            <a:r>
              <a:rPr lang="tr-TR" sz="1600" dirty="0"/>
              <a:t> </a:t>
            </a:r>
            <a:r>
              <a:rPr lang="tr-TR" sz="1600" dirty="0" err="1"/>
              <a:t>and</a:t>
            </a:r>
            <a:r>
              <a:rPr lang="tr-TR" sz="1600" dirty="0"/>
              <a:t> 5.000 </a:t>
            </a:r>
            <a:r>
              <a:rPr lang="tr-TR" sz="1600" dirty="0" err="1"/>
              <a:t>child</a:t>
            </a:r>
            <a:r>
              <a:rPr lang="tr-TR" sz="1600" dirty="0"/>
              <a:t> </a:t>
            </a:r>
            <a:r>
              <a:rPr lang="tr-TR" sz="1600" dirty="0" err="1"/>
              <a:t>care-givers</a:t>
            </a:r>
            <a:r>
              <a:rPr lang="tr-TR" sz="1600" dirty="0"/>
              <a:t> </a:t>
            </a:r>
            <a:r>
              <a:rPr lang="tr-TR" sz="1600" dirty="0" err="1"/>
              <a:t>will</a:t>
            </a:r>
            <a:r>
              <a:rPr lang="tr-TR" sz="1600" dirty="0"/>
              <a:t> </a:t>
            </a:r>
            <a:r>
              <a:rPr lang="tr-TR" sz="1600" dirty="0" err="1"/>
              <a:t>benefit</a:t>
            </a:r>
            <a:r>
              <a:rPr lang="tr-TR" sz="1600" dirty="0"/>
              <a:t> </a:t>
            </a:r>
            <a:r>
              <a:rPr lang="tr-TR" sz="1600" dirty="0" err="1"/>
              <a:t>from</a:t>
            </a:r>
            <a:r>
              <a:rPr lang="tr-TR" sz="1600" dirty="0"/>
              <a:t> </a:t>
            </a:r>
            <a:r>
              <a:rPr lang="tr-TR" sz="1600" dirty="0" err="1"/>
              <a:t>the</a:t>
            </a:r>
            <a:r>
              <a:rPr lang="tr-TR" sz="1600" dirty="0"/>
              <a:t> </a:t>
            </a:r>
            <a:r>
              <a:rPr lang="tr-TR" sz="1600" dirty="0" err="1"/>
              <a:t>project</a:t>
            </a:r>
            <a:r>
              <a:rPr lang="tr-TR" sz="1600" dirty="0"/>
              <a:t> in 3 pilot </a:t>
            </a:r>
            <a:r>
              <a:rPr lang="tr-TR" sz="1600" dirty="0" err="1"/>
              <a:t>provinces</a:t>
            </a:r>
            <a:r>
              <a:rPr lang="tr-TR" sz="1600" dirty="0"/>
              <a:t> (İzmir, Bursa </a:t>
            </a:r>
            <a:r>
              <a:rPr lang="tr-TR" sz="1600" dirty="0" err="1"/>
              <a:t>and</a:t>
            </a:r>
            <a:r>
              <a:rPr lang="tr-TR" sz="1600" dirty="0"/>
              <a:t> Antalya)</a:t>
            </a:r>
          </a:p>
          <a:p>
            <a:pPr marL="0" indent="0">
              <a:buNone/>
            </a:pPr>
            <a:endParaRPr lang="tr-TR" dirty="0" smtClean="0"/>
          </a:p>
          <a:p>
            <a:endParaRPr lang="en-US" dirty="0"/>
          </a:p>
          <a:p>
            <a:endParaRPr lang="tr-TR" dirty="0"/>
          </a:p>
        </p:txBody>
      </p:sp>
      <p:pic>
        <p:nvPicPr>
          <p:cNvPr id="7" name="İçerik Yer Tutucusu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bwMode="auto">
          <a:xfrm>
            <a:off x="3783014" y="2109788"/>
            <a:ext cx="731836" cy="56197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4160024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1033463"/>
            <a:ext cx="7848600" cy="914400"/>
          </a:xfrm>
        </p:spPr>
        <p:txBody>
          <a:bodyPr/>
          <a:lstStyle/>
          <a:p>
            <a:r>
              <a:rPr lang="tr-TR" dirty="0"/>
              <a:t/>
            </a:r>
            <a:br>
              <a:rPr lang="tr-TR" dirty="0"/>
            </a:br>
            <a:r>
              <a:rPr lang="tr-TR" dirty="0" err="1" smtClean="0"/>
              <a:t>Women</a:t>
            </a:r>
            <a:r>
              <a:rPr lang="tr-TR" dirty="0" smtClean="0"/>
              <a:t> </a:t>
            </a:r>
            <a:r>
              <a:rPr lang="tr-TR" dirty="0"/>
              <a:t>in Business Programme</a:t>
            </a:r>
            <a:br>
              <a:rPr lang="tr-TR" dirty="0"/>
            </a:br>
            <a:endParaRPr lang="en-US" dirty="0"/>
          </a:p>
        </p:txBody>
      </p:sp>
      <p:sp>
        <p:nvSpPr>
          <p:cNvPr id="3" name="İçerik Yer Tutucusu 2"/>
          <p:cNvSpPr>
            <a:spLocks noGrp="1"/>
          </p:cNvSpPr>
          <p:nvPr>
            <p:ph idx="1"/>
          </p:nvPr>
        </p:nvSpPr>
        <p:spPr>
          <a:xfrm>
            <a:off x="533400" y="2339990"/>
            <a:ext cx="7772400" cy="3429000"/>
          </a:xfrm>
        </p:spPr>
        <p:txBody>
          <a:bodyPr/>
          <a:lstStyle/>
          <a:p>
            <a:endParaRPr lang="tr-TR" sz="1400" dirty="0" smtClean="0"/>
          </a:p>
          <a:p>
            <a:r>
              <a:rPr lang="tr-TR" sz="1600" dirty="0" err="1" smtClean="0"/>
              <a:t>Operation</a:t>
            </a:r>
            <a:r>
              <a:rPr lang="tr-TR" sz="1600" dirty="0" smtClean="0"/>
              <a:t> </a:t>
            </a:r>
            <a:r>
              <a:rPr lang="tr-TR" sz="1600" dirty="0" err="1" smtClean="0"/>
              <a:t>Beneficiary</a:t>
            </a:r>
            <a:r>
              <a:rPr lang="tr-TR" sz="1600" dirty="0" smtClean="0"/>
              <a:t> is </a:t>
            </a:r>
            <a:r>
              <a:rPr lang="tr-TR" sz="1600" dirty="0" err="1" smtClean="0"/>
              <a:t>Turkish</a:t>
            </a:r>
            <a:r>
              <a:rPr lang="tr-TR" sz="1600" dirty="0" smtClean="0"/>
              <a:t> </a:t>
            </a:r>
            <a:r>
              <a:rPr lang="tr-TR" sz="1600" dirty="0" err="1" smtClean="0"/>
              <a:t>Employment</a:t>
            </a:r>
            <a:r>
              <a:rPr lang="tr-TR" sz="1600" dirty="0" smtClean="0"/>
              <a:t> </a:t>
            </a:r>
            <a:r>
              <a:rPr lang="tr-TR" sz="1600" dirty="0" err="1" smtClean="0"/>
              <a:t>Agency</a:t>
            </a:r>
            <a:r>
              <a:rPr lang="tr-TR" sz="1600" dirty="0" smtClean="0"/>
              <a:t>. </a:t>
            </a:r>
            <a:r>
              <a:rPr lang="tr-TR" sz="1600" dirty="0" err="1" smtClean="0"/>
              <a:t>Implemented</a:t>
            </a:r>
            <a:r>
              <a:rPr lang="tr-TR" sz="1600" dirty="0" smtClean="0"/>
              <a:t> </a:t>
            </a:r>
            <a:r>
              <a:rPr lang="tr-TR" sz="1600" dirty="0" err="1" smtClean="0"/>
              <a:t>by</a:t>
            </a:r>
            <a:r>
              <a:rPr lang="tr-TR" sz="1600" dirty="0" smtClean="0"/>
              <a:t> EBRD.</a:t>
            </a:r>
            <a:endParaRPr lang="tr-TR" sz="1600" dirty="0" smtClean="0"/>
          </a:p>
          <a:p>
            <a:r>
              <a:rPr lang="tr-TR" sz="1600" dirty="0"/>
              <a:t>Total </a:t>
            </a:r>
            <a:r>
              <a:rPr lang="tr-TR" sz="1600" dirty="0" err="1"/>
              <a:t>budget</a:t>
            </a:r>
            <a:r>
              <a:rPr lang="tr-TR" sz="1600" dirty="0"/>
              <a:t> of </a:t>
            </a:r>
            <a:r>
              <a:rPr lang="tr-TR" sz="1600" dirty="0" err="1"/>
              <a:t>the</a:t>
            </a:r>
            <a:r>
              <a:rPr lang="tr-TR" sz="1600" dirty="0"/>
              <a:t> programme: 38.000.000 € </a:t>
            </a:r>
          </a:p>
          <a:p>
            <a:r>
              <a:rPr lang="en-US" sz="1600" dirty="0" smtClean="0"/>
              <a:t>The </a:t>
            </a:r>
            <a:r>
              <a:rPr lang="en-US" sz="1600" dirty="0"/>
              <a:t>overall objective of the Programme is to promote women's entrepreneurship in Turkey, and women’s participation in business, by assisting women-led small</a:t>
            </a:r>
            <a:r>
              <a:rPr lang="tr-TR" sz="1600" dirty="0"/>
              <a:t> </a:t>
            </a:r>
            <a:r>
              <a:rPr lang="en-US" sz="1600" dirty="0"/>
              <a:t>and medium-sized enterprises to access finance, know-how and non-financial business development services. </a:t>
            </a:r>
            <a:endParaRPr lang="tr-TR" sz="1600" dirty="0"/>
          </a:p>
          <a:p>
            <a:r>
              <a:rPr lang="en-US" sz="1600" dirty="0" smtClean="0"/>
              <a:t>The </a:t>
            </a:r>
            <a:r>
              <a:rPr lang="en-US" sz="1600" dirty="0"/>
              <a:t>purpose of the Programme is to:</a:t>
            </a:r>
          </a:p>
          <a:p>
            <a:pPr lvl="1">
              <a:buFont typeface="Wingdings" pitchFamily="2" charset="2"/>
              <a:buChar char="Ø"/>
            </a:pPr>
            <a:r>
              <a:rPr lang="en-US" sz="1400" dirty="0"/>
              <a:t>Support women-led small and medium sized enterprises (SMEs) in accessing finance for their sustainable growth and job creation</a:t>
            </a:r>
          </a:p>
          <a:p>
            <a:pPr lvl="1">
              <a:buFont typeface="Wingdings" pitchFamily="2" charset="2"/>
              <a:buChar char="Ø"/>
            </a:pPr>
            <a:r>
              <a:rPr lang="en-US" sz="1400" dirty="0"/>
              <a:t>Develop sustainable credit mechanisms targeted to women-led SMEs through technical assistance to participating financial institutions</a:t>
            </a:r>
          </a:p>
          <a:p>
            <a:pPr lvl="1">
              <a:buFont typeface="Wingdings" pitchFamily="2" charset="2"/>
              <a:buChar char="Ø"/>
            </a:pPr>
            <a:r>
              <a:rPr lang="en-US" sz="1400" dirty="0"/>
              <a:t>Support women-owned and women-managed SMEs in accessing know-how, non-financial business development services and networking opportunities. </a:t>
            </a:r>
          </a:p>
          <a:p>
            <a:pPr lvl="1">
              <a:buFont typeface="Wingdings" pitchFamily="2" charset="2"/>
              <a:buChar char="Ø"/>
            </a:pPr>
            <a:r>
              <a:rPr lang="en-US" sz="1400" dirty="0"/>
              <a:t>Help improve human resources at women-led </a:t>
            </a:r>
            <a:r>
              <a:rPr lang="en-US" sz="1400" dirty="0" smtClean="0"/>
              <a:t>SMEs</a:t>
            </a:r>
            <a:r>
              <a:rPr lang="tr-TR" sz="1400" dirty="0" smtClean="0"/>
              <a:t>.</a:t>
            </a:r>
            <a:endParaRPr lang="en-US" sz="1400" dirty="0"/>
          </a:p>
        </p:txBody>
      </p:sp>
      <p:sp>
        <p:nvSpPr>
          <p:cNvPr id="4" name="Slayt Numarası Yer Tutucusu 3"/>
          <p:cNvSpPr>
            <a:spLocks noGrp="1"/>
          </p:cNvSpPr>
          <p:nvPr>
            <p:ph type="sldNum" sz="quarter" idx="10"/>
          </p:nvPr>
        </p:nvSpPr>
        <p:spPr/>
        <p:txBody>
          <a:bodyPr/>
          <a:lstStyle/>
          <a:p>
            <a:pPr>
              <a:defRPr/>
            </a:pPr>
            <a:fld id="{DFF7F424-20F0-4218-8204-035A4E01680C}" type="slidenum">
              <a:rPr lang="es-ES" smtClean="0"/>
              <a:pPr>
                <a:defRPr/>
              </a:pPr>
              <a:t>3</a:t>
            </a:fld>
            <a:endParaRPr lang="es-ES"/>
          </a:p>
        </p:txBody>
      </p:sp>
      <p:pic>
        <p:nvPicPr>
          <p:cNvPr id="5"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879652" y="1914526"/>
            <a:ext cx="635396" cy="425464"/>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04045037"/>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68313" y="1090613"/>
            <a:ext cx="7848600" cy="914400"/>
          </a:xfrm>
        </p:spPr>
        <p:txBody>
          <a:bodyPr/>
          <a:lstStyle/>
          <a:p>
            <a:r>
              <a:rPr lang="tr-TR" sz="2000" dirty="0" smtClean="0"/>
              <a:t>Direct </a:t>
            </a:r>
            <a:r>
              <a:rPr lang="tr-TR" sz="2000" dirty="0" smtClean="0"/>
              <a:t>Grant </a:t>
            </a:r>
            <a:r>
              <a:rPr lang="tr-TR" sz="2000" dirty="0" err="1" smtClean="0"/>
              <a:t>for</a:t>
            </a:r>
            <a:r>
              <a:rPr lang="tr-TR" sz="2000" dirty="0" smtClean="0"/>
              <a:t> </a:t>
            </a:r>
            <a:r>
              <a:rPr lang="en-US" sz="2000" dirty="0"/>
              <a:t>Supporting Registered Employment of Women Through Home-Based Child Care </a:t>
            </a:r>
            <a:r>
              <a:rPr lang="en-US" sz="2000" dirty="0" smtClean="0"/>
              <a:t>Services </a:t>
            </a:r>
            <a:endParaRPr lang="tr-TR" sz="2000" dirty="0"/>
          </a:p>
        </p:txBody>
      </p:sp>
      <p:sp>
        <p:nvSpPr>
          <p:cNvPr id="4" name="Slayt Numarası Yer Tutucusu 3"/>
          <p:cNvSpPr>
            <a:spLocks noGrp="1"/>
          </p:cNvSpPr>
          <p:nvPr>
            <p:ph type="sldNum" sz="quarter" idx="10"/>
          </p:nvPr>
        </p:nvSpPr>
        <p:spPr/>
        <p:txBody>
          <a:bodyPr/>
          <a:lstStyle/>
          <a:p>
            <a:pPr>
              <a:defRPr/>
            </a:pPr>
            <a:fld id="{DFF7F424-20F0-4218-8204-035A4E01680C}" type="slidenum">
              <a:rPr lang="es-ES" smtClean="0"/>
              <a:pPr>
                <a:defRPr/>
              </a:pPr>
              <a:t>30</a:t>
            </a:fld>
            <a:endParaRPr lang="es-ES"/>
          </a:p>
        </p:txBody>
      </p:sp>
      <p:sp>
        <p:nvSpPr>
          <p:cNvPr id="6" name="İçerik Yer Tutucusu 5"/>
          <p:cNvSpPr>
            <a:spLocks noGrp="1"/>
          </p:cNvSpPr>
          <p:nvPr>
            <p:ph idx="1"/>
          </p:nvPr>
        </p:nvSpPr>
        <p:spPr>
          <a:xfrm>
            <a:off x="533400" y="2819400"/>
            <a:ext cx="7772400" cy="3286125"/>
          </a:xfrm>
        </p:spPr>
        <p:txBody>
          <a:bodyPr>
            <a:noAutofit/>
          </a:bodyPr>
          <a:lstStyle/>
          <a:p>
            <a:r>
              <a:rPr lang="en-US" sz="1600" dirty="0" smtClean="0"/>
              <a:t>The </a:t>
            </a:r>
            <a:r>
              <a:rPr lang="en-US" sz="1600" dirty="0"/>
              <a:t>amount of the financial support is </a:t>
            </a:r>
            <a:r>
              <a:rPr lang="en-US" sz="1600" dirty="0"/>
              <a:t>€ 300</a:t>
            </a:r>
            <a:r>
              <a:rPr lang="tr-TR" sz="1600" dirty="0"/>
              <a:t> </a:t>
            </a:r>
            <a:r>
              <a:rPr lang="tr-TR" sz="1600" dirty="0" err="1"/>
              <a:t>per</a:t>
            </a:r>
            <a:r>
              <a:rPr lang="tr-TR" sz="1600" dirty="0"/>
              <a:t> </a:t>
            </a:r>
            <a:r>
              <a:rPr lang="tr-TR" sz="1600" dirty="0" err="1"/>
              <a:t>month</a:t>
            </a:r>
            <a:r>
              <a:rPr lang="tr-TR" sz="1600" dirty="0"/>
              <a:t>.</a:t>
            </a:r>
            <a:r>
              <a:rPr lang="en-US" sz="1600" dirty="0"/>
              <a:t> </a:t>
            </a:r>
            <a:r>
              <a:rPr lang="tr-TR" sz="1600" dirty="0"/>
              <a:t>T</a:t>
            </a:r>
            <a:r>
              <a:rPr lang="en-US" sz="1600" dirty="0"/>
              <a:t>he </a:t>
            </a:r>
            <a:r>
              <a:rPr lang="en-US" sz="1600" dirty="0"/>
              <a:t>amount of support will be applied by 30% higher in cases where the mother employs a child caregiver with a childcare certificate approved by the </a:t>
            </a:r>
            <a:r>
              <a:rPr lang="en-US" sz="1600" dirty="0"/>
              <a:t>M</a:t>
            </a:r>
            <a:r>
              <a:rPr lang="tr-TR" sz="1600" dirty="0" err="1"/>
              <a:t>oNE</a:t>
            </a:r>
            <a:r>
              <a:rPr lang="tr-TR" sz="1600" dirty="0"/>
              <a:t> </a:t>
            </a:r>
            <a:r>
              <a:rPr lang="en-US" sz="1600" dirty="0"/>
              <a:t>or </a:t>
            </a:r>
            <a:r>
              <a:rPr lang="en-US" sz="1600" dirty="0"/>
              <a:t>İŞKUR; or she has a child with at least 40 % of </a:t>
            </a:r>
            <a:r>
              <a:rPr lang="en-US" sz="1600" dirty="0"/>
              <a:t>disability</a:t>
            </a:r>
            <a:r>
              <a:rPr lang="tr-TR" sz="1600" dirty="0"/>
              <a:t>.</a:t>
            </a:r>
          </a:p>
          <a:p>
            <a:r>
              <a:rPr lang="en-US" sz="1600" dirty="0"/>
              <a:t>The operation will be implemented through four main stages: </a:t>
            </a:r>
            <a:endParaRPr lang="tr-TR" sz="1600" dirty="0" smtClean="0"/>
          </a:p>
          <a:p>
            <a:pPr lvl="1"/>
            <a:r>
              <a:rPr lang="tr-TR" sz="1400" dirty="0"/>
              <a:t>I</a:t>
            </a:r>
            <a:r>
              <a:rPr lang="en-US" sz="1400" dirty="0" err="1" smtClean="0"/>
              <a:t>nformation</a:t>
            </a:r>
            <a:r>
              <a:rPr lang="en-US" sz="1400" dirty="0" smtClean="0"/>
              <a:t> </a:t>
            </a:r>
            <a:r>
              <a:rPr lang="en-US" sz="1400" dirty="0"/>
              <a:t>and </a:t>
            </a:r>
            <a:r>
              <a:rPr lang="tr-TR" sz="1400" dirty="0"/>
              <a:t>p</a:t>
            </a:r>
            <a:r>
              <a:rPr lang="en-US" sz="1400" dirty="0" err="1"/>
              <a:t>ublicity</a:t>
            </a:r>
            <a:r>
              <a:rPr lang="en-US" sz="1400" dirty="0"/>
              <a:t>, </a:t>
            </a:r>
            <a:endParaRPr lang="tr-TR" sz="1400" dirty="0" smtClean="0"/>
          </a:p>
          <a:p>
            <a:pPr lvl="1"/>
            <a:r>
              <a:rPr lang="tr-TR" sz="1400" dirty="0" err="1" smtClean="0"/>
              <a:t>Receiving</a:t>
            </a:r>
            <a:r>
              <a:rPr lang="tr-TR" sz="1400" dirty="0" smtClean="0"/>
              <a:t> a</a:t>
            </a:r>
            <a:r>
              <a:rPr lang="en-US" sz="1400" dirty="0" err="1" smtClean="0"/>
              <a:t>pplication</a:t>
            </a:r>
            <a:r>
              <a:rPr lang="tr-TR" sz="1400" dirty="0" smtClean="0"/>
              <a:t>s</a:t>
            </a:r>
            <a:r>
              <a:rPr lang="en-US" sz="1400" dirty="0" smtClean="0"/>
              <a:t>, </a:t>
            </a:r>
            <a:endParaRPr lang="tr-TR" sz="1400" dirty="0" smtClean="0"/>
          </a:p>
          <a:p>
            <a:pPr lvl="1"/>
            <a:r>
              <a:rPr lang="tr-TR" sz="1400" dirty="0"/>
              <a:t>M</a:t>
            </a:r>
            <a:r>
              <a:rPr lang="en-US" sz="1400" dirty="0" err="1" smtClean="0"/>
              <a:t>onthly</a:t>
            </a:r>
            <a:r>
              <a:rPr lang="en-US" sz="1400" dirty="0" smtClean="0"/>
              <a:t> </a:t>
            </a:r>
            <a:r>
              <a:rPr lang="tr-TR" sz="1400" dirty="0"/>
              <a:t>e</a:t>
            </a:r>
            <a:r>
              <a:rPr lang="en-US" sz="1400" dirty="0" smtClean="0"/>
              <a:t>valuations</a:t>
            </a:r>
            <a:r>
              <a:rPr lang="tr-TR" sz="1400" dirty="0" smtClean="0"/>
              <a:t>, p</a:t>
            </a:r>
            <a:r>
              <a:rPr lang="en-US" sz="1400" dirty="0" err="1" smtClean="0"/>
              <a:t>ayment</a:t>
            </a:r>
            <a:r>
              <a:rPr lang="tr-TR" sz="1400" dirty="0" smtClean="0"/>
              <a:t>s</a:t>
            </a:r>
            <a:r>
              <a:rPr lang="en-US" sz="1400" dirty="0" smtClean="0"/>
              <a:t> and</a:t>
            </a:r>
            <a:r>
              <a:rPr lang="tr-TR" sz="1400" dirty="0" smtClean="0"/>
              <a:t> </a:t>
            </a:r>
            <a:r>
              <a:rPr lang="tr-TR" sz="1400" dirty="0" err="1" smtClean="0"/>
              <a:t>monitoring</a:t>
            </a:r>
            <a:r>
              <a:rPr lang="tr-TR" sz="1400" dirty="0" smtClean="0"/>
              <a:t> </a:t>
            </a:r>
            <a:r>
              <a:rPr lang="en-US" sz="1400" dirty="0" smtClean="0"/>
              <a:t> </a:t>
            </a:r>
            <a:endParaRPr lang="tr-TR" sz="1400" dirty="0" smtClean="0"/>
          </a:p>
          <a:p>
            <a:pPr lvl="1"/>
            <a:r>
              <a:rPr lang="tr-TR" sz="1400" dirty="0"/>
              <a:t>E</a:t>
            </a:r>
            <a:r>
              <a:rPr lang="en-US" sz="1400" dirty="0" smtClean="0"/>
              <a:t>x-post </a:t>
            </a:r>
            <a:r>
              <a:rPr lang="tr-TR" sz="1400" dirty="0"/>
              <a:t>c</a:t>
            </a:r>
            <a:r>
              <a:rPr lang="en-US" sz="1400" dirty="0" err="1" smtClean="0"/>
              <a:t>ontrols</a:t>
            </a:r>
            <a:r>
              <a:rPr lang="tr-TR" sz="1400" dirty="0"/>
              <a:t> </a:t>
            </a:r>
            <a:r>
              <a:rPr lang="tr-TR" sz="1400" dirty="0" err="1" smtClean="0"/>
              <a:t>and</a:t>
            </a:r>
            <a:r>
              <a:rPr lang="tr-TR" sz="1400" dirty="0" smtClean="0"/>
              <a:t> </a:t>
            </a:r>
            <a:r>
              <a:rPr lang="tr-TR" sz="1400" dirty="0" err="1" smtClean="0"/>
              <a:t>verifications</a:t>
            </a:r>
            <a:r>
              <a:rPr lang="tr-TR" sz="1400" dirty="0" smtClean="0"/>
              <a:t>.</a:t>
            </a:r>
          </a:p>
          <a:p>
            <a:r>
              <a:rPr lang="tr-TR" sz="1600" dirty="0" err="1"/>
              <a:t>With</a:t>
            </a:r>
            <a:r>
              <a:rPr lang="tr-TR" sz="1600" dirty="0"/>
              <a:t> </a:t>
            </a:r>
            <a:r>
              <a:rPr lang="tr-TR" sz="1600" dirty="0" err="1"/>
              <a:t>the</a:t>
            </a:r>
            <a:r>
              <a:rPr lang="tr-TR" sz="1600" dirty="0"/>
              <a:t> </a:t>
            </a:r>
            <a:r>
              <a:rPr lang="tr-TR" sz="1600" dirty="0" err="1"/>
              <a:t>participation</a:t>
            </a:r>
            <a:r>
              <a:rPr lang="tr-TR" sz="1600" dirty="0"/>
              <a:t> of </a:t>
            </a:r>
            <a:r>
              <a:rPr lang="tr-TR" sz="1600" dirty="0" err="1"/>
              <a:t>the</a:t>
            </a:r>
            <a:r>
              <a:rPr lang="tr-TR" sz="1600" dirty="0"/>
              <a:t> </a:t>
            </a:r>
            <a:r>
              <a:rPr lang="tr-TR" sz="1600" dirty="0" err="1"/>
              <a:t>Minister</a:t>
            </a:r>
            <a:r>
              <a:rPr lang="tr-TR" sz="1600" dirty="0"/>
              <a:t> of </a:t>
            </a:r>
            <a:r>
              <a:rPr lang="tr-TR" sz="1600" dirty="0" err="1"/>
              <a:t>Labour</a:t>
            </a:r>
            <a:r>
              <a:rPr lang="tr-TR" sz="1600" dirty="0"/>
              <a:t> </a:t>
            </a:r>
            <a:r>
              <a:rPr lang="tr-TR" sz="1600" dirty="0" err="1"/>
              <a:t>and</a:t>
            </a:r>
            <a:r>
              <a:rPr lang="tr-TR" sz="1600" dirty="0"/>
              <a:t> </a:t>
            </a:r>
            <a:r>
              <a:rPr lang="tr-TR" sz="1600" dirty="0" err="1"/>
              <a:t>Social</a:t>
            </a:r>
            <a:r>
              <a:rPr lang="tr-TR" sz="1600" dirty="0"/>
              <a:t> Security </a:t>
            </a:r>
            <a:r>
              <a:rPr lang="tr-TR" sz="1600" dirty="0" err="1"/>
              <a:t>the</a:t>
            </a:r>
            <a:r>
              <a:rPr lang="tr-TR" sz="1600" dirty="0"/>
              <a:t> </a:t>
            </a:r>
            <a:r>
              <a:rPr lang="tr-TR" sz="1600" dirty="0" err="1"/>
              <a:t>opening</a:t>
            </a:r>
            <a:r>
              <a:rPr lang="tr-TR" sz="1600" dirty="0"/>
              <a:t> </a:t>
            </a:r>
            <a:r>
              <a:rPr lang="tr-TR" sz="1600" dirty="0" err="1"/>
              <a:t>conference</a:t>
            </a:r>
            <a:r>
              <a:rPr lang="tr-TR" sz="1600" dirty="0"/>
              <a:t> </a:t>
            </a:r>
            <a:r>
              <a:rPr lang="tr-TR" sz="1600" dirty="0" err="1"/>
              <a:t>was</a:t>
            </a:r>
            <a:r>
              <a:rPr lang="tr-TR" sz="1600" dirty="0"/>
              <a:t> </a:t>
            </a:r>
            <a:r>
              <a:rPr lang="tr-TR" sz="1600" dirty="0" err="1"/>
              <a:t>held</a:t>
            </a:r>
            <a:r>
              <a:rPr lang="tr-TR" sz="1600" dirty="0"/>
              <a:t> on 15.04.2015. </a:t>
            </a:r>
            <a:r>
              <a:rPr lang="tr-TR" sz="1600" dirty="0" smtClean="0"/>
              <a:t>Information </a:t>
            </a:r>
            <a:r>
              <a:rPr lang="tr-TR" sz="1600" dirty="0" err="1"/>
              <a:t>and</a:t>
            </a:r>
            <a:r>
              <a:rPr lang="tr-TR" sz="1600" dirty="0"/>
              <a:t> </a:t>
            </a:r>
            <a:r>
              <a:rPr lang="tr-TR" sz="1600" dirty="0" err="1"/>
              <a:t>p</a:t>
            </a:r>
            <a:r>
              <a:rPr lang="tr-TR" sz="1600" dirty="0" err="1"/>
              <a:t>ublicity</a:t>
            </a:r>
            <a:r>
              <a:rPr lang="tr-TR" sz="1600" dirty="0"/>
              <a:t> </a:t>
            </a:r>
            <a:r>
              <a:rPr lang="tr-TR" sz="1600" dirty="0" err="1"/>
              <a:t>stage</a:t>
            </a:r>
            <a:r>
              <a:rPr lang="tr-TR" sz="1600" dirty="0"/>
              <a:t> has </a:t>
            </a:r>
            <a:r>
              <a:rPr lang="tr-TR" sz="1600" dirty="0" err="1"/>
              <a:t>been</a:t>
            </a:r>
            <a:r>
              <a:rPr lang="tr-TR" sz="1600" dirty="0"/>
              <a:t> </a:t>
            </a:r>
            <a:r>
              <a:rPr lang="tr-TR" sz="1600" dirty="0" err="1" smtClean="0"/>
              <a:t>performed</a:t>
            </a:r>
            <a:r>
              <a:rPr lang="tr-TR" sz="1600" dirty="0" smtClean="0"/>
              <a:t> </a:t>
            </a:r>
            <a:r>
              <a:rPr lang="tr-TR" sz="1600" dirty="0" err="1" smtClean="0"/>
              <a:t>with</a:t>
            </a:r>
            <a:r>
              <a:rPr lang="tr-TR" sz="1600" dirty="0" smtClean="0"/>
              <a:t> </a:t>
            </a:r>
            <a:r>
              <a:rPr lang="tr-TR" sz="1600" dirty="0" err="1" smtClean="0"/>
              <a:t>the</a:t>
            </a:r>
            <a:r>
              <a:rPr lang="tr-TR" sz="1600" dirty="0" smtClean="0"/>
              <a:t> </a:t>
            </a:r>
            <a:r>
              <a:rPr lang="tr-TR" sz="1600" dirty="0" err="1" smtClean="0"/>
              <a:t>publicity</a:t>
            </a:r>
            <a:r>
              <a:rPr lang="tr-TR" sz="1600" dirty="0" smtClean="0"/>
              <a:t> </a:t>
            </a:r>
            <a:r>
              <a:rPr lang="tr-TR" sz="1600" dirty="0" err="1" smtClean="0"/>
              <a:t>events</a:t>
            </a:r>
            <a:r>
              <a:rPr lang="tr-TR" sz="1600" dirty="0" smtClean="0"/>
              <a:t> in Bursa, Antalya </a:t>
            </a:r>
            <a:r>
              <a:rPr lang="tr-TR" sz="1600" dirty="0" err="1" smtClean="0"/>
              <a:t>and</a:t>
            </a:r>
            <a:r>
              <a:rPr lang="tr-TR" sz="1600" dirty="0" smtClean="0"/>
              <a:t> İzmir.  </a:t>
            </a:r>
          </a:p>
          <a:p>
            <a:r>
              <a:rPr lang="tr-TR" sz="1600" dirty="0" err="1" smtClean="0"/>
              <a:t>In</a:t>
            </a:r>
            <a:r>
              <a:rPr lang="tr-TR" sz="1600" dirty="0" smtClean="0"/>
              <a:t> </a:t>
            </a:r>
            <a:r>
              <a:rPr lang="tr-TR" sz="1600" dirty="0" err="1"/>
              <a:t>June</a:t>
            </a:r>
            <a:r>
              <a:rPr lang="tr-TR" sz="1600" dirty="0"/>
              <a:t> 2015 </a:t>
            </a:r>
            <a:r>
              <a:rPr lang="tr-TR" sz="1600" dirty="0" err="1"/>
              <a:t>the</a:t>
            </a:r>
            <a:r>
              <a:rPr lang="tr-TR" sz="1600" dirty="0"/>
              <a:t> </a:t>
            </a:r>
            <a:r>
              <a:rPr lang="tr-TR" sz="1600" dirty="0" err="1"/>
              <a:t>applications</a:t>
            </a:r>
            <a:r>
              <a:rPr lang="tr-TR" sz="1600" dirty="0"/>
              <a:t> of </a:t>
            </a:r>
            <a:r>
              <a:rPr lang="tr-TR" sz="1600" dirty="0" err="1"/>
              <a:t>the</a:t>
            </a:r>
            <a:r>
              <a:rPr lang="tr-TR" sz="1600" dirty="0"/>
              <a:t> </a:t>
            </a:r>
            <a:r>
              <a:rPr lang="tr-TR" sz="1600" dirty="0" err="1"/>
              <a:t>mothers</a:t>
            </a:r>
            <a:r>
              <a:rPr lang="tr-TR" sz="1600" dirty="0"/>
              <a:t> </a:t>
            </a:r>
            <a:r>
              <a:rPr lang="tr-TR" sz="1600" dirty="0" err="1"/>
              <a:t>will</a:t>
            </a:r>
            <a:r>
              <a:rPr lang="tr-TR" sz="1600" dirty="0"/>
              <a:t> be </a:t>
            </a:r>
            <a:r>
              <a:rPr lang="tr-TR" sz="1600" dirty="0" err="1" smtClean="0"/>
              <a:t>started</a:t>
            </a:r>
            <a:r>
              <a:rPr lang="tr-TR" sz="1600" dirty="0" smtClean="0"/>
              <a:t> </a:t>
            </a:r>
            <a:r>
              <a:rPr lang="tr-TR" sz="1600" dirty="0" err="1" smtClean="0"/>
              <a:t>to</a:t>
            </a:r>
            <a:r>
              <a:rPr lang="tr-TR" sz="1600" dirty="0" smtClean="0"/>
              <a:t> be </a:t>
            </a:r>
            <a:r>
              <a:rPr lang="tr-TR" sz="1600" dirty="0" err="1" smtClean="0"/>
              <a:t>received</a:t>
            </a:r>
            <a:r>
              <a:rPr lang="tr-TR" sz="1600" dirty="0"/>
              <a:t>.</a:t>
            </a:r>
          </a:p>
          <a:p>
            <a:endParaRPr lang="tr-TR" dirty="0" smtClean="0"/>
          </a:p>
          <a:p>
            <a:endParaRPr lang="en-US" dirty="0"/>
          </a:p>
          <a:p>
            <a:endParaRPr lang="tr-TR" dirty="0"/>
          </a:p>
        </p:txBody>
      </p:sp>
      <p:pic>
        <p:nvPicPr>
          <p:cNvPr id="7" name="İçerik Yer Tutucusu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bwMode="auto">
          <a:xfrm>
            <a:off x="3783014" y="2005013"/>
            <a:ext cx="731836" cy="56197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37198342"/>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152400" y="1033463"/>
            <a:ext cx="8648701" cy="914400"/>
          </a:xfrm>
        </p:spPr>
        <p:txBody>
          <a:bodyPr/>
          <a:lstStyle/>
          <a:p>
            <a:pPr>
              <a:defRPr/>
            </a:pPr>
            <a:r>
              <a:rPr lang="tr-TR" sz="2000" dirty="0"/>
              <a:t>Grant </a:t>
            </a:r>
            <a:r>
              <a:rPr lang="tr-TR" sz="2000" dirty="0" err="1"/>
              <a:t>Scheme</a:t>
            </a:r>
            <a:r>
              <a:rPr lang="tr-TR" sz="2000" dirty="0"/>
              <a:t> - </a:t>
            </a:r>
            <a:r>
              <a:rPr lang="en-GB" sz="2000" dirty="0"/>
              <a:t>Improving </a:t>
            </a:r>
            <a:r>
              <a:rPr lang="en-GB" sz="2000" dirty="0"/>
              <a:t>the Quality of </a:t>
            </a:r>
            <a:r>
              <a:rPr lang="en-GB" sz="2000" dirty="0"/>
              <a:t>V</a:t>
            </a:r>
            <a:r>
              <a:rPr lang="tr-TR" sz="2000" dirty="0" err="1"/>
              <a:t>ocational</a:t>
            </a:r>
            <a:r>
              <a:rPr lang="tr-TR" sz="2000" dirty="0"/>
              <a:t> </a:t>
            </a:r>
            <a:r>
              <a:rPr lang="tr-TR" sz="2000" dirty="0" err="1"/>
              <a:t>Education</a:t>
            </a:r>
            <a:r>
              <a:rPr lang="tr-TR" sz="2000" dirty="0"/>
              <a:t> </a:t>
            </a:r>
            <a:r>
              <a:rPr lang="tr-TR" sz="2000" dirty="0" err="1"/>
              <a:t>and</a:t>
            </a:r>
            <a:r>
              <a:rPr lang="tr-TR" sz="2000" dirty="0"/>
              <a:t> Training</a:t>
            </a:r>
            <a:r>
              <a:rPr lang="en-GB" sz="2000" dirty="0"/>
              <a:t> </a:t>
            </a:r>
            <a:r>
              <a:rPr lang="en-GB" sz="2000" dirty="0"/>
              <a:t>in </a:t>
            </a:r>
            <a:r>
              <a:rPr lang="en-GB" sz="2000" dirty="0"/>
              <a:t>Turkey</a:t>
            </a:r>
            <a:r>
              <a:rPr lang="tr-TR" sz="2000" dirty="0"/>
              <a:t>  II</a:t>
            </a:r>
            <a:endParaRPr lang="en-US" sz="2000" dirty="0"/>
          </a:p>
        </p:txBody>
      </p:sp>
      <p:sp>
        <p:nvSpPr>
          <p:cNvPr id="4100" name="Slayt Numarası Yer Tutucusu 3"/>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3200" b="1">
                <a:solidFill>
                  <a:srgbClr val="000066"/>
                </a:solidFill>
                <a:latin typeface="Times New Roman" pitchFamily="18" charset="0"/>
                <a:ea typeface="MS PGothic" pitchFamily="34" charset="-128"/>
              </a:defRPr>
            </a:lvl1pPr>
            <a:lvl2pPr marL="742950" indent="-285750" eaLnBrk="0" hangingPunct="0">
              <a:defRPr sz="3200" b="1">
                <a:solidFill>
                  <a:srgbClr val="000066"/>
                </a:solidFill>
                <a:latin typeface="Times New Roman" pitchFamily="18" charset="0"/>
                <a:ea typeface="MS PGothic" pitchFamily="34" charset="-128"/>
              </a:defRPr>
            </a:lvl2pPr>
            <a:lvl3pPr marL="1143000" indent="-228600" eaLnBrk="0" hangingPunct="0">
              <a:defRPr sz="3200" b="1">
                <a:solidFill>
                  <a:srgbClr val="000066"/>
                </a:solidFill>
                <a:latin typeface="Times New Roman" pitchFamily="18" charset="0"/>
                <a:ea typeface="MS PGothic" pitchFamily="34" charset="-128"/>
              </a:defRPr>
            </a:lvl3pPr>
            <a:lvl4pPr marL="1600200" indent="-228600" eaLnBrk="0" hangingPunct="0">
              <a:defRPr sz="3200" b="1">
                <a:solidFill>
                  <a:srgbClr val="000066"/>
                </a:solidFill>
                <a:latin typeface="Times New Roman" pitchFamily="18" charset="0"/>
                <a:ea typeface="MS PGothic" pitchFamily="34" charset="-128"/>
              </a:defRPr>
            </a:lvl4pPr>
            <a:lvl5pPr marL="2057400" indent="-228600" eaLnBrk="0" hangingPunct="0">
              <a:defRPr sz="3200" b="1">
                <a:solidFill>
                  <a:srgbClr val="000066"/>
                </a:solidFill>
                <a:latin typeface="Times New Roman" pitchFamily="18" charset="0"/>
                <a:ea typeface="MS PGothic" pitchFamily="34" charset="-128"/>
              </a:defRPr>
            </a:lvl5pPr>
            <a:lvl6pPr marL="2514600" indent="-228600" eaLnBrk="0" fontAlgn="base" hangingPunct="0">
              <a:spcBef>
                <a:spcPct val="0"/>
              </a:spcBef>
              <a:spcAft>
                <a:spcPct val="0"/>
              </a:spcAft>
              <a:defRPr sz="3200" b="1">
                <a:solidFill>
                  <a:srgbClr val="000066"/>
                </a:solidFill>
                <a:latin typeface="Times New Roman" pitchFamily="18" charset="0"/>
                <a:ea typeface="MS PGothic" pitchFamily="34" charset="-128"/>
              </a:defRPr>
            </a:lvl6pPr>
            <a:lvl7pPr marL="2971800" indent="-228600" eaLnBrk="0" fontAlgn="base" hangingPunct="0">
              <a:spcBef>
                <a:spcPct val="0"/>
              </a:spcBef>
              <a:spcAft>
                <a:spcPct val="0"/>
              </a:spcAft>
              <a:defRPr sz="3200" b="1">
                <a:solidFill>
                  <a:srgbClr val="000066"/>
                </a:solidFill>
                <a:latin typeface="Times New Roman" pitchFamily="18" charset="0"/>
                <a:ea typeface="MS PGothic" pitchFamily="34" charset="-128"/>
              </a:defRPr>
            </a:lvl7pPr>
            <a:lvl8pPr marL="3429000" indent="-228600" eaLnBrk="0" fontAlgn="base" hangingPunct="0">
              <a:spcBef>
                <a:spcPct val="0"/>
              </a:spcBef>
              <a:spcAft>
                <a:spcPct val="0"/>
              </a:spcAft>
              <a:defRPr sz="3200" b="1">
                <a:solidFill>
                  <a:srgbClr val="000066"/>
                </a:solidFill>
                <a:latin typeface="Times New Roman" pitchFamily="18" charset="0"/>
                <a:ea typeface="MS PGothic" pitchFamily="34" charset="-128"/>
              </a:defRPr>
            </a:lvl8pPr>
            <a:lvl9pPr marL="3886200" indent="-228600" eaLnBrk="0" fontAlgn="base" hangingPunct="0">
              <a:spcBef>
                <a:spcPct val="0"/>
              </a:spcBef>
              <a:spcAft>
                <a:spcPct val="0"/>
              </a:spcAft>
              <a:defRPr sz="3200" b="1">
                <a:solidFill>
                  <a:srgbClr val="000066"/>
                </a:solidFill>
                <a:latin typeface="Times New Roman" pitchFamily="18" charset="0"/>
                <a:ea typeface="MS PGothic" pitchFamily="34" charset="-128"/>
              </a:defRPr>
            </a:lvl9pPr>
          </a:lstStyle>
          <a:p>
            <a:pPr eaLnBrk="1" hangingPunct="1"/>
            <a:fld id="{2261E2C7-8821-4E4E-BB1E-A69228C18106}" type="slidenum">
              <a:rPr lang="es-ES" sz="1400">
                <a:solidFill>
                  <a:srgbClr val="3D4E84"/>
                </a:solidFill>
                <a:latin typeface="Arial" charset="0"/>
              </a:rPr>
              <a:pPr eaLnBrk="1" hangingPunct="1"/>
              <a:t>31</a:t>
            </a:fld>
            <a:endParaRPr lang="es-ES" sz="1400">
              <a:solidFill>
                <a:srgbClr val="3D4E84"/>
              </a:solidFill>
              <a:latin typeface="Arial" charset="0"/>
            </a:endParaRPr>
          </a:p>
        </p:txBody>
      </p:sp>
      <p:sp>
        <p:nvSpPr>
          <p:cNvPr id="3" name="İçerik Yer Tutucusu 2"/>
          <p:cNvSpPr>
            <a:spLocks noGrp="1"/>
          </p:cNvSpPr>
          <p:nvPr>
            <p:ph idx="1"/>
          </p:nvPr>
        </p:nvSpPr>
        <p:spPr>
          <a:xfrm>
            <a:off x="595163" y="2686049"/>
            <a:ext cx="7772400" cy="4162425"/>
          </a:xfrm>
        </p:spPr>
        <p:txBody>
          <a:bodyPr/>
          <a:lstStyle/>
          <a:p>
            <a:pPr algn="just"/>
            <a:r>
              <a:rPr lang="tr-TR" sz="1600" dirty="0" smtClean="0"/>
              <a:t>70</a:t>
            </a:r>
            <a:r>
              <a:rPr lang="en-US" sz="1600" dirty="0" smtClean="0"/>
              <a:t> </a:t>
            </a:r>
            <a:r>
              <a:rPr lang="en-US" sz="1600" dirty="0"/>
              <a:t>grant projects </a:t>
            </a:r>
            <a:r>
              <a:rPr lang="tr-TR" sz="1600" dirty="0" err="1"/>
              <a:t>with</a:t>
            </a:r>
            <a:r>
              <a:rPr lang="tr-TR" sz="1600" dirty="0"/>
              <a:t> a total </a:t>
            </a:r>
            <a:r>
              <a:rPr lang="tr-TR" sz="1600" dirty="0" err="1"/>
              <a:t>budget</a:t>
            </a:r>
            <a:r>
              <a:rPr lang="tr-TR" sz="1600" dirty="0"/>
              <a:t> of € 14.649.850,87 </a:t>
            </a:r>
            <a:r>
              <a:rPr lang="en-US" sz="1600" dirty="0" smtClean="0"/>
              <a:t>were </a:t>
            </a:r>
            <a:r>
              <a:rPr lang="en-US" sz="1600" dirty="0"/>
              <a:t>signed on 14th July 2014 and 15th July 2014 and the implementation process started on 1st September 2014 for all contracts. </a:t>
            </a:r>
            <a:endParaRPr lang="tr-TR" sz="1600" dirty="0" smtClean="0"/>
          </a:p>
          <a:p>
            <a:pPr algn="just"/>
            <a:r>
              <a:rPr lang="tr-TR" sz="1600" dirty="0" err="1" smtClean="0"/>
              <a:t>Contracts</a:t>
            </a:r>
            <a:r>
              <a:rPr lang="tr-TR" sz="1600" dirty="0" smtClean="0"/>
              <a:t> of 2 </a:t>
            </a:r>
            <a:r>
              <a:rPr lang="tr-TR" sz="1600" dirty="0" err="1" smtClean="0"/>
              <a:t>grant</a:t>
            </a:r>
            <a:r>
              <a:rPr lang="tr-TR" sz="1600" dirty="0" smtClean="0"/>
              <a:t> </a:t>
            </a:r>
            <a:r>
              <a:rPr lang="tr-TR" sz="1600" dirty="0" err="1" smtClean="0"/>
              <a:t>projects</a:t>
            </a:r>
            <a:r>
              <a:rPr lang="tr-TR" sz="1600" dirty="0" smtClean="0"/>
              <a:t> </a:t>
            </a:r>
            <a:r>
              <a:rPr lang="tr-TR" sz="1600" dirty="0" err="1" smtClean="0"/>
              <a:t>were</a:t>
            </a:r>
            <a:r>
              <a:rPr lang="tr-TR" sz="1600" dirty="0" smtClean="0"/>
              <a:t> </a:t>
            </a:r>
            <a:r>
              <a:rPr lang="tr-TR" sz="1600" dirty="0" err="1" smtClean="0"/>
              <a:t>terminated</a:t>
            </a:r>
            <a:r>
              <a:rPr lang="tr-TR" sz="1600" dirty="0" smtClean="0"/>
              <a:t> </a:t>
            </a:r>
            <a:r>
              <a:rPr lang="tr-TR" sz="1600" dirty="0" err="1" smtClean="0"/>
              <a:t>due</a:t>
            </a:r>
            <a:r>
              <a:rPr lang="tr-TR" sz="1600" dirty="0" smtClean="0"/>
              <a:t> </a:t>
            </a:r>
            <a:r>
              <a:rPr lang="tr-TR" sz="1600" dirty="0" err="1" smtClean="0"/>
              <a:t>to</a:t>
            </a:r>
            <a:r>
              <a:rPr lang="tr-TR" sz="1600" dirty="0" smtClean="0"/>
              <a:t> </a:t>
            </a:r>
            <a:r>
              <a:rPr lang="tr-TR" sz="1600" dirty="0" err="1" smtClean="0"/>
              <a:t>lack</a:t>
            </a:r>
            <a:r>
              <a:rPr lang="tr-TR" sz="1600" dirty="0" smtClean="0"/>
              <a:t> of </a:t>
            </a:r>
            <a:r>
              <a:rPr lang="tr-TR" sz="1600" dirty="0" err="1" smtClean="0"/>
              <a:t>possibility</a:t>
            </a:r>
            <a:r>
              <a:rPr lang="tr-TR" sz="1600" dirty="0" smtClean="0"/>
              <a:t> </a:t>
            </a:r>
            <a:r>
              <a:rPr lang="tr-TR" sz="1600" dirty="0" err="1" smtClean="0"/>
              <a:t>to</a:t>
            </a:r>
            <a:r>
              <a:rPr lang="tr-TR" sz="1600" dirty="0"/>
              <a:t> </a:t>
            </a:r>
            <a:r>
              <a:rPr lang="tr-TR" sz="1600" dirty="0" err="1" smtClean="0"/>
              <a:t>effectively</a:t>
            </a:r>
            <a:r>
              <a:rPr lang="tr-TR" sz="1600" dirty="0" smtClean="0"/>
              <a:t> </a:t>
            </a:r>
            <a:r>
              <a:rPr lang="tr-TR" sz="1600" dirty="0" err="1" smtClean="0"/>
              <a:t>implement</a:t>
            </a:r>
            <a:r>
              <a:rPr lang="tr-TR" sz="1600" dirty="0" smtClean="0"/>
              <a:t> </a:t>
            </a:r>
            <a:r>
              <a:rPr lang="tr-TR" sz="1600" dirty="0" err="1" smtClean="0"/>
              <a:t>the</a:t>
            </a:r>
            <a:r>
              <a:rPr lang="tr-TR" sz="1600" dirty="0" smtClean="0"/>
              <a:t> </a:t>
            </a:r>
            <a:r>
              <a:rPr lang="tr-TR" sz="1600" dirty="0" err="1" smtClean="0"/>
              <a:t>project</a:t>
            </a:r>
            <a:r>
              <a:rPr lang="tr-TR" sz="1600" dirty="0" smtClean="0"/>
              <a:t> </a:t>
            </a:r>
            <a:r>
              <a:rPr lang="tr-TR" sz="1600" dirty="0" err="1" smtClean="0"/>
              <a:t>activities</a:t>
            </a:r>
            <a:r>
              <a:rPr lang="tr-TR" sz="1600" dirty="0" smtClean="0"/>
              <a:t>. Total </a:t>
            </a:r>
            <a:r>
              <a:rPr lang="tr-TR" sz="1600" dirty="0" err="1" smtClean="0"/>
              <a:t>budget</a:t>
            </a:r>
            <a:r>
              <a:rPr lang="tr-TR" sz="1600" dirty="0" smtClean="0"/>
              <a:t> of € 488.607 is </a:t>
            </a:r>
            <a:r>
              <a:rPr lang="tr-TR" sz="1600" dirty="0" err="1" smtClean="0"/>
              <a:t>recalled</a:t>
            </a:r>
            <a:r>
              <a:rPr lang="tr-TR" sz="1600" dirty="0"/>
              <a:t> </a:t>
            </a:r>
            <a:r>
              <a:rPr lang="tr-TR" sz="1600" dirty="0" err="1" smtClean="0"/>
              <a:t>for</a:t>
            </a:r>
            <a:r>
              <a:rPr lang="tr-TR" sz="1600" dirty="0" smtClean="0"/>
              <a:t> </a:t>
            </a:r>
            <a:r>
              <a:rPr lang="tr-TR" sz="1600" dirty="0" err="1" smtClean="0"/>
              <a:t>those</a:t>
            </a:r>
            <a:r>
              <a:rPr lang="tr-TR" sz="1600" dirty="0" smtClean="0"/>
              <a:t> </a:t>
            </a:r>
            <a:r>
              <a:rPr lang="tr-TR" sz="1600" dirty="0" err="1" smtClean="0"/>
              <a:t>contracts</a:t>
            </a:r>
            <a:r>
              <a:rPr lang="tr-TR" sz="1600" dirty="0" smtClean="0"/>
              <a:t>. </a:t>
            </a:r>
          </a:p>
          <a:p>
            <a:pPr algn="just"/>
            <a:r>
              <a:rPr lang="tr-TR" sz="1600" dirty="0" err="1" smtClean="0"/>
              <a:t>Interim</a:t>
            </a:r>
            <a:r>
              <a:rPr lang="tr-TR" sz="1600" dirty="0" smtClean="0"/>
              <a:t> </a:t>
            </a:r>
            <a:r>
              <a:rPr lang="tr-TR" sz="1600" dirty="0" err="1" smtClean="0"/>
              <a:t>reports</a:t>
            </a:r>
            <a:r>
              <a:rPr lang="tr-TR" sz="1600" dirty="0" smtClean="0"/>
              <a:t> </a:t>
            </a:r>
            <a:r>
              <a:rPr lang="tr-TR" sz="1600" dirty="0" err="1" smtClean="0"/>
              <a:t>consisting</a:t>
            </a:r>
            <a:r>
              <a:rPr lang="tr-TR" sz="1600" dirty="0" smtClean="0"/>
              <a:t> of </a:t>
            </a:r>
            <a:r>
              <a:rPr lang="tr-TR" sz="1600" dirty="0" err="1" smtClean="0"/>
              <a:t>narrative</a:t>
            </a:r>
            <a:r>
              <a:rPr lang="tr-TR" sz="1600" dirty="0" smtClean="0"/>
              <a:t> </a:t>
            </a:r>
            <a:r>
              <a:rPr lang="tr-TR" sz="1600" dirty="0" err="1" smtClean="0"/>
              <a:t>and</a:t>
            </a:r>
            <a:r>
              <a:rPr lang="tr-TR" sz="1600" dirty="0" smtClean="0"/>
              <a:t> </a:t>
            </a:r>
            <a:r>
              <a:rPr lang="tr-TR" sz="1600" dirty="0" err="1" smtClean="0"/>
              <a:t>financial</a:t>
            </a:r>
            <a:r>
              <a:rPr lang="tr-TR" sz="1600" dirty="0" smtClean="0"/>
              <a:t> </a:t>
            </a:r>
            <a:r>
              <a:rPr lang="tr-TR" sz="1600" dirty="0" err="1" smtClean="0"/>
              <a:t>sections</a:t>
            </a:r>
            <a:r>
              <a:rPr lang="tr-TR" sz="1600" dirty="0" smtClean="0"/>
              <a:t> of 67 </a:t>
            </a:r>
            <a:r>
              <a:rPr lang="tr-TR" sz="1600" dirty="0" err="1" smtClean="0"/>
              <a:t>projects</a:t>
            </a:r>
            <a:r>
              <a:rPr lang="tr-TR" sz="1600" dirty="0" smtClean="0"/>
              <a:t> </a:t>
            </a:r>
            <a:r>
              <a:rPr lang="tr-TR" sz="1600" dirty="0" err="1" smtClean="0"/>
              <a:t>were</a:t>
            </a:r>
            <a:r>
              <a:rPr lang="tr-TR" sz="1600" dirty="0" smtClean="0"/>
              <a:t> </a:t>
            </a:r>
            <a:r>
              <a:rPr lang="tr-TR" sz="1600" dirty="0" err="1" smtClean="0"/>
              <a:t>received</a:t>
            </a:r>
            <a:r>
              <a:rPr lang="tr-TR" sz="1600" dirty="0" smtClean="0"/>
              <a:t> in </a:t>
            </a:r>
            <a:r>
              <a:rPr lang="tr-TR" sz="1600" dirty="0" err="1" smtClean="0"/>
              <a:t>the</a:t>
            </a:r>
            <a:r>
              <a:rPr lang="tr-TR" sz="1600" dirty="0" smtClean="0"/>
              <a:t> </a:t>
            </a:r>
            <a:r>
              <a:rPr lang="tr-TR" sz="1600" dirty="0" err="1" smtClean="0"/>
              <a:t>deadline</a:t>
            </a:r>
            <a:r>
              <a:rPr lang="tr-TR" sz="1600" dirty="0" smtClean="0"/>
              <a:t> of 15th of April 2015. Technical </a:t>
            </a:r>
            <a:r>
              <a:rPr lang="tr-TR" sz="1600" dirty="0" err="1" smtClean="0"/>
              <a:t>and</a:t>
            </a:r>
            <a:r>
              <a:rPr lang="tr-TR" sz="1600" dirty="0" smtClean="0"/>
              <a:t> </a:t>
            </a:r>
            <a:r>
              <a:rPr lang="tr-TR" sz="1600" dirty="0" err="1" smtClean="0"/>
              <a:t>financial</a:t>
            </a:r>
            <a:r>
              <a:rPr lang="tr-TR" sz="1600" dirty="0" smtClean="0"/>
              <a:t> </a:t>
            </a:r>
            <a:r>
              <a:rPr lang="tr-TR" sz="1600" dirty="0" err="1" smtClean="0"/>
              <a:t>verification</a:t>
            </a:r>
            <a:r>
              <a:rPr lang="tr-TR" sz="1600" dirty="0" smtClean="0"/>
              <a:t> </a:t>
            </a:r>
            <a:r>
              <a:rPr lang="tr-TR" sz="1600" dirty="0" err="1" smtClean="0"/>
              <a:t>process</a:t>
            </a:r>
            <a:r>
              <a:rPr lang="tr-TR" sz="1600" dirty="0" smtClean="0"/>
              <a:t> of </a:t>
            </a:r>
            <a:r>
              <a:rPr lang="tr-TR" sz="1600" dirty="0" err="1" smtClean="0"/>
              <a:t>the</a:t>
            </a:r>
            <a:r>
              <a:rPr lang="tr-TR" sz="1600" dirty="0" smtClean="0"/>
              <a:t>  </a:t>
            </a:r>
            <a:r>
              <a:rPr lang="tr-TR" sz="1600" dirty="0" err="1" smtClean="0"/>
              <a:t>reports</a:t>
            </a:r>
            <a:r>
              <a:rPr lang="tr-TR" sz="1600" dirty="0" smtClean="0"/>
              <a:t> </a:t>
            </a:r>
            <a:r>
              <a:rPr lang="tr-TR" sz="1600" dirty="0" err="1" smtClean="0"/>
              <a:t>are</a:t>
            </a:r>
            <a:r>
              <a:rPr lang="tr-TR" sz="1600" dirty="0" smtClean="0"/>
              <a:t> </a:t>
            </a:r>
            <a:r>
              <a:rPr lang="tr-TR" sz="1600" dirty="0" err="1" smtClean="0"/>
              <a:t>ongoing</a:t>
            </a:r>
            <a:r>
              <a:rPr lang="tr-TR" sz="1600" dirty="0" smtClean="0"/>
              <a:t>. </a:t>
            </a:r>
            <a:r>
              <a:rPr lang="tr-TR" sz="1600" dirty="0" err="1" smtClean="0"/>
              <a:t>Only</a:t>
            </a:r>
            <a:r>
              <a:rPr lang="tr-TR" sz="1600" dirty="0" smtClean="0"/>
              <a:t> 1 </a:t>
            </a:r>
            <a:r>
              <a:rPr lang="tr-TR" sz="1600" dirty="0" err="1" smtClean="0"/>
              <a:t>project</a:t>
            </a:r>
            <a:r>
              <a:rPr lang="tr-TR" sz="1600" dirty="0" smtClean="0"/>
              <a:t> </a:t>
            </a:r>
            <a:r>
              <a:rPr lang="tr-TR" sz="1600" dirty="0" err="1" smtClean="0"/>
              <a:t>did</a:t>
            </a:r>
            <a:r>
              <a:rPr lang="tr-TR" sz="1600" dirty="0" smtClean="0"/>
              <a:t> not </a:t>
            </a:r>
            <a:r>
              <a:rPr lang="tr-TR" sz="1600" dirty="0" err="1" smtClean="0"/>
              <a:t>submit</a:t>
            </a:r>
            <a:r>
              <a:rPr lang="tr-TR" sz="1600" dirty="0" smtClean="0"/>
              <a:t> </a:t>
            </a:r>
            <a:r>
              <a:rPr lang="tr-TR" sz="1600" dirty="0" err="1" smtClean="0"/>
              <a:t>its</a:t>
            </a:r>
            <a:r>
              <a:rPr lang="tr-TR" sz="1600" dirty="0" smtClean="0"/>
              <a:t> </a:t>
            </a:r>
            <a:r>
              <a:rPr lang="tr-TR" sz="1600" dirty="0" err="1" smtClean="0"/>
              <a:t>interim</a:t>
            </a:r>
            <a:r>
              <a:rPr lang="tr-TR" sz="1600" dirty="0" smtClean="0"/>
              <a:t> </a:t>
            </a:r>
            <a:r>
              <a:rPr lang="tr-TR" sz="1600" dirty="0" err="1" smtClean="0"/>
              <a:t>report</a:t>
            </a:r>
            <a:r>
              <a:rPr lang="tr-TR" sz="1600" dirty="0" smtClean="0"/>
              <a:t> </a:t>
            </a:r>
            <a:r>
              <a:rPr lang="tr-TR" sz="1600" dirty="0" err="1" smtClean="0"/>
              <a:t>and</a:t>
            </a:r>
            <a:r>
              <a:rPr lang="tr-TR" sz="1600" dirty="0" smtClean="0"/>
              <a:t> </a:t>
            </a:r>
            <a:r>
              <a:rPr lang="tr-TR" sz="1600" dirty="0" err="1" smtClean="0"/>
              <a:t>the</a:t>
            </a:r>
            <a:r>
              <a:rPr lang="tr-TR" sz="1600" dirty="0" smtClean="0"/>
              <a:t> </a:t>
            </a:r>
            <a:r>
              <a:rPr lang="tr-TR" sz="1600" dirty="0" err="1" smtClean="0"/>
              <a:t>contract</a:t>
            </a:r>
            <a:r>
              <a:rPr lang="tr-TR" sz="1600" dirty="0" smtClean="0"/>
              <a:t> is in </a:t>
            </a:r>
            <a:r>
              <a:rPr lang="tr-TR" sz="1600" dirty="0" err="1" smtClean="0"/>
              <a:t>the</a:t>
            </a:r>
            <a:r>
              <a:rPr lang="tr-TR" sz="1600" dirty="0" smtClean="0"/>
              <a:t> </a:t>
            </a:r>
            <a:r>
              <a:rPr lang="tr-TR" sz="1600" dirty="0" err="1" smtClean="0"/>
              <a:t>process</a:t>
            </a:r>
            <a:r>
              <a:rPr lang="tr-TR" sz="1600" dirty="0" smtClean="0"/>
              <a:t> of </a:t>
            </a:r>
            <a:r>
              <a:rPr lang="tr-TR" sz="1600" dirty="0" err="1" smtClean="0"/>
              <a:t>possible</a:t>
            </a:r>
            <a:r>
              <a:rPr lang="tr-TR" sz="1600" dirty="0" smtClean="0"/>
              <a:t> </a:t>
            </a:r>
            <a:r>
              <a:rPr lang="tr-TR" sz="1600" dirty="0" err="1" smtClean="0"/>
              <a:t>termination</a:t>
            </a:r>
            <a:r>
              <a:rPr lang="tr-TR" sz="1600" dirty="0" smtClean="0"/>
              <a:t>.</a:t>
            </a:r>
          </a:p>
          <a:p>
            <a:pPr algn="just"/>
            <a:r>
              <a:rPr lang="tr-TR" sz="1600" dirty="0" err="1" smtClean="0"/>
              <a:t>There</a:t>
            </a:r>
            <a:r>
              <a:rPr lang="tr-TR" sz="1600" dirty="0" smtClean="0"/>
              <a:t> </a:t>
            </a:r>
            <a:r>
              <a:rPr lang="tr-TR" sz="1600" dirty="0" err="1" smtClean="0"/>
              <a:t>have</a:t>
            </a:r>
            <a:r>
              <a:rPr lang="tr-TR" sz="1600" dirty="0" smtClean="0"/>
              <a:t> </a:t>
            </a:r>
            <a:r>
              <a:rPr lang="tr-TR" sz="1600" dirty="0" err="1" smtClean="0"/>
              <a:t>been</a:t>
            </a:r>
            <a:r>
              <a:rPr lang="tr-TR" sz="1600" dirty="0" smtClean="0"/>
              <a:t> </a:t>
            </a:r>
            <a:r>
              <a:rPr lang="tr-TR" sz="1600" dirty="0" err="1" smtClean="0"/>
              <a:t>suspicious</a:t>
            </a:r>
            <a:r>
              <a:rPr lang="tr-TR" sz="1600" dirty="0" smtClean="0"/>
              <a:t> </a:t>
            </a:r>
            <a:r>
              <a:rPr lang="tr-TR" sz="1600" dirty="0" err="1" smtClean="0"/>
              <a:t>irregularities</a:t>
            </a:r>
            <a:r>
              <a:rPr lang="tr-TR" sz="1600" dirty="0" smtClean="0"/>
              <a:t> </a:t>
            </a:r>
            <a:r>
              <a:rPr lang="tr-TR" sz="1600" dirty="0" err="1" smtClean="0"/>
              <a:t>during</a:t>
            </a:r>
            <a:r>
              <a:rPr lang="tr-TR" sz="1600" dirty="0" smtClean="0"/>
              <a:t> </a:t>
            </a:r>
            <a:r>
              <a:rPr lang="tr-TR" sz="1600" dirty="0" err="1" smtClean="0"/>
              <a:t>the</a:t>
            </a:r>
            <a:r>
              <a:rPr lang="tr-TR" sz="1600" dirty="0" smtClean="0"/>
              <a:t> </a:t>
            </a:r>
            <a:r>
              <a:rPr lang="tr-TR" sz="1600" dirty="0" err="1" smtClean="0"/>
              <a:t>implementation</a:t>
            </a:r>
            <a:r>
              <a:rPr lang="tr-TR" sz="1600" dirty="0" smtClean="0"/>
              <a:t> of </a:t>
            </a:r>
            <a:r>
              <a:rPr lang="tr-TR" sz="1600" dirty="0" err="1" smtClean="0"/>
              <a:t>the</a:t>
            </a:r>
            <a:r>
              <a:rPr lang="tr-TR" sz="1600" dirty="0" smtClean="0"/>
              <a:t> </a:t>
            </a:r>
            <a:r>
              <a:rPr lang="tr-TR" sz="1600" dirty="0" err="1" smtClean="0"/>
              <a:t>projects</a:t>
            </a:r>
            <a:r>
              <a:rPr lang="tr-TR" sz="1600" dirty="0"/>
              <a:t> </a:t>
            </a:r>
            <a:r>
              <a:rPr lang="tr-TR" sz="1600" dirty="0" err="1" smtClean="0"/>
              <a:t>and</a:t>
            </a:r>
            <a:r>
              <a:rPr lang="tr-TR" sz="1600" dirty="0" smtClean="0"/>
              <a:t> </a:t>
            </a:r>
            <a:r>
              <a:rPr lang="tr-TR" sz="1600" dirty="0" err="1" smtClean="0"/>
              <a:t>all</a:t>
            </a:r>
            <a:r>
              <a:rPr lang="tr-TR" sz="1600" dirty="0" smtClean="0"/>
              <a:t> of </a:t>
            </a:r>
            <a:r>
              <a:rPr lang="tr-TR" sz="1600" dirty="0" err="1" smtClean="0"/>
              <a:t>them</a:t>
            </a:r>
            <a:r>
              <a:rPr lang="tr-TR" sz="1600" dirty="0" smtClean="0"/>
              <a:t> </a:t>
            </a:r>
            <a:r>
              <a:rPr lang="tr-TR" sz="1600" dirty="0" err="1" smtClean="0"/>
              <a:t>are</a:t>
            </a:r>
            <a:r>
              <a:rPr lang="tr-TR" sz="1600" dirty="0" smtClean="0"/>
              <a:t> </a:t>
            </a:r>
            <a:r>
              <a:rPr lang="tr-TR" sz="1600" dirty="0" err="1" smtClean="0"/>
              <a:t>timely</a:t>
            </a:r>
            <a:r>
              <a:rPr lang="tr-TR" sz="1600" dirty="0" smtClean="0"/>
              <a:t> </a:t>
            </a:r>
            <a:r>
              <a:rPr lang="tr-TR" sz="1600" dirty="0" err="1" smtClean="0"/>
              <a:t>reported</a:t>
            </a:r>
            <a:r>
              <a:rPr lang="tr-TR" sz="1600" dirty="0" smtClean="0"/>
              <a:t> </a:t>
            </a:r>
            <a:r>
              <a:rPr lang="tr-TR" sz="1600" dirty="0" err="1" smtClean="0"/>
              <a:t>to</a:t>
            </a:r>
            <a:r>
              <a:rPr lang="tr-TR" sz="1600" dirty="0" smtClean="0"/>
              <a:t> </a:t>
            </a:r>
            <a:r>
              <a:rPr lang="tr-TR" sz="1600" dirty="0" err="1" smtClean="0"/>
              <a:t>the</a:t>
            </a:r>
            <a:r>
              <a:rPr lang="tr-TR" sz="1600" dirty="0" smtClean="0"/>
              <a:t> </a:t>
            </a:r>
            <a:r>
              <a:rPr lang="tr-TR" sz="1600" dirty="0" err="1" smtClean="0"/>
              <a:t>irregularity</a:t>
            </a:r>
            <a:r>
              <a:rPr lang="tr-TR" sz="1600" dirty="0" smtClean="0"/>
              <a:t> </a:t>
            </a:r>
            <a:r>
              <a:rPr lang="tr-TR" sz="1600" dirty="0" err="1" smtClean="0"/>
              <a:t>officer</a:t>
            </a:r>
            <a:r>
              <a:rPr lang="tr-TR" sz="1600" dirty="0" smtClean="0"/>
              <a:t>. </a:t>
            </a:r>
          </a:p>
          <a:p>
            <a:pPr algn="just"/>
            <a:r>
              <a:rPr lang="tr-TR" sz="1600" dirty="0" err="1" smtClean="0"/>
              <a:t>In</a:t>
            </a:r>
            <a:r>
              <a:rPr lang="tr-TR" sz="1600" dirty="0" smtClean="0"/>
              <a:t> general, </a:t>
            </a:r>
            <a:r>
              <a:rPr lang="tr-TR" sz="1600" dirty="0" err="1" smtClean="0"/>
              <a:t>substantial</a:t>
            </a:r>
            <a:r>
              <a:rPr lang="tr-TR" sz="1600" dirty="0" smtClean="0"/>
              <a:t> </a:t>
            </a:r>
            <a:r>
              <a:rPr lang="tr-TR" sz="1600" dirty="0" err="1" smtClean="0"/>
              <a:t>part</a:t>
            </a:r>
            <a:r>
              <a:rPr lang="tr-TR" sz="1600" dirty="0" smtClean="0"/>
              <a:t> of </a:t>
            </a:r>
            <a:r>
              <a:rPr lang="tr-TR" sz="1600" dirty="0" err="1" smtClean="0"/>
              <a:t>the</a:t>
            </a:r>
            <a:r>
              <a:rPr lang="tr-TR" sz="1600" dirty="0" smtClean="0"/>
              <a:t> </a:t>
            </a:r>
            <a:r>
              <a:rPr lang="tr-TR" sz="1600" dirty="0" err="1" smtClean="0"/>
              <a:t>projects</a:t>
            </a:r>
            <a:r>
              <a:rPr lang="tr-TR" sz="1600" dirty="0" smtClean="0"/>
              <a:t> is </a:t>
            </a:r>
            <a:r>
              <a:rPr lang="tr-TR" sz="1600" dirty="0" err="1" smtClean="0"/>
              <a:t>implemented</a:t>
            </a:r>
            <a:r>
              <a:rPr lang="tr-TR" sz="1600" dirty="0" smtClean="0"/>
              <a:t> </a:t>
            </a:r>
            <a:r>
              <a:rPr lang="tr-TR" sz="1600" dirty="0" err="1" smtClean="0"/>
              <a:t>successfully</a:t>
            </a:r>
            <a:r>
              <a:rPr lang="tr-TR" sz="1600" dirty="0" smtClean="0"/>
              <a:t> </a:t>
            </a:r>
            <a:r>
              <a:rPr lang="tr-TR" sz="1600" dirty="0" err="1" smtClean="0"/>
              <a:t>so</a:t>
            </a:r>
            <a:r>
              <a:rPr lang="tr-TR" sz="1600" dirty="0" smtClean="0"/>
              <a:t> far.  </a:t>
            </a:r>
          </a:p>
          <a:p>
            <a:pPr marL="0" indent="0" algn="just">
              <a:buNone/>
            </a:pPr>
            <a:endParaRPr lang="tr-TR" sz="1600" dirty="0"/>
          </a:p>
          <a:p>
            <a:pPr algn="just"/>
            <a:endParaRPr lang="tr-TR" sz="1600" dirty="0">
              <a:solidFill>
                <a:srgbClr val="FF0000"/>
              </a:solidFill>
            </a:endParaRPr>
          </a:p>
          <a:p>
            <a:pPr algn="just"/>
            <a:endParaRPr lang="en-US" sz="1600" dirty="0" smtClean="0">
              <a:solidFill>
                <a:srgbClr val="FF0000"/>
              </a:solidFill>
            </a:endParaRPr>
          </a:p>
          <a:p>
            <a:pPr marL="0" indent="0" algn="just">
              <a:buNone/>
            </a:pPr>
            <a:r>
              <a:rPr lang="tr-TR" sz="2400" b="1" dirty="0" smtClean="0"/>
              <a:t>	</a:t>
            </a:r>
            <a:endParaRPr lang="en-US" sz="1800" b="1" dirty="0"/>
          </a:p>
        </p:txBody>
      </p:sp>
      <p:pic>
        <p:nvPicPr>
          <p:cNvPr id="4098" name="Picture 2" descr="C:\Users\huseyin.tangurek\Pictures\mistik_logo.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66661" y="2071688"/>
            <a:ext cx="986327" cy="3667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71938483"/>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152400" y="1033463"/>
            <a:ext cx="8648701" cy="914400"/>
          </a:xfrm>
        </p:spPr>
        <p:txBody>
          <a:bodyPr/>
          <a:lstStyle/>
          <a:p>
            <a:pPr>
              <a:defRPr/>
            </a:pPr>
            <a:r>
              <a:rPr lang="tr-TR" sz="2000" dirty="0"/>
              <a:t>Grant </a:t>
            </a:r>
            <a:r>
              <a:rPr lang="tr-TR" sz="2000" dirty="0" err="1"/>
              <a:t>Scheme</a:t>
            </a:r>
            <a:r>
              <a:rPr lang="tr-TR" sz="2000" dirty="0"/>
              <a:t> - </a:t>
            </a:r>
            <a:r>
              <a:rPr lang="en-GB" sz="2000" dirty="0"/>
              <a:t>Improving </a:t>
            </a:r>
            <a:r>
              <a:rPr lang="en-GB" sz="2000" dirty="0"/>
              <a:t>the Quality of </a:t>
            </a:r>
            <a:r>
              <a:rPr lang="en-GB" sz="2000" dirty="0"/>
              <a:t>V</a:t>
            </a:r>
            <a:r>
              <a:rPr lang="tr-TR" sz="2000" dirty="0" err="1"/>
              <a:t>ocational</a:t>
            </a:r>
            <a:r>
              <a:rPr lang="tr-TR" sz="2000" dirty="0"/>
              <a:t> </a:t>
            </a:r>
            <a:r>
              <a:rPr lang="tr-TR" sz="2000" dirty="0" err="1"/>
              <a:t>Education</a:t>
            </a:r>
            <a:r>
              <a:rPr lang="tr-TR" sz="2000" dirty="0"/>
              <a:t> </a:t>
            </a:r>
            <a:r>
              <a:rPr lang="tr-TR" sz="2000" dirty="0" err="1"/>
              <a:t>and</a:t>
            </a:r>
            <a:r>
              <a:rPr lang="tr-TR" sz="2000" dirty="0"/>
              <a:t> Training</a:t>
            </a:r>
            <a:r>
              <a:rPr lang="en-GB" sz="2000" dirty="0"/>
              <a:t> </a:t>
            </a:r>
            <a:r>
              <a:rPr lang="en-GB" sz="2000" dirty="0"/>
              <a:t>in </a:t>
            </a:r>
            <a:r>
              <a:rPr lang="en-GB" sz="2000" dirty="0"/>
              <a:t>Turkey</a:t>
            </a:r>
            <a:r>
              <a:rPr lang="tr-TR" sz="2000" dirty="0"/>
              <a:t>  II</a:t>
            </a:r>
            <a:endParaRPr lang="en-US" sz="2000" dirty="0"/>
          </a:p>
        </p:txBody>
      </p:sp>
      <p:sp>
        <p:nvSpPr>
          <p:cNvPr id="4100" name="Slayt Numarası Yer Tutucusu 3"/>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3200" b="1">
                <a:solidFill>
                  <a:srgbClr val="000066"/>
                </a:solidFill>
                <a:latin typeface="Times New Roman" pitchFamily="18" charset="0"/>
                <a:ea typeface="MS PGothic" pitchFamily="34" charset="-128"/>
              </a:defRPr>
            </a:lvl1pPr>
            <a:lvl2pPr marL="742950" indent="-285750" eaLnBrk="0" hangingPunct="0">
              <a:defRPr sz="3200" b="1">
                <a:solidFill>
                  <a:srgbClr val="000066"/>
                </a:solidFill>
                <a:latin typeface="Times New Roman" pitchFamily="18" charset="0"/>
                <a:ea typeface="MS PGothic" pitchFamily="34" charset="-128"/>
              </a:defRPr>
            </a:lvl2pPr>
            <a:lvl3pPr marL="1143000" indent="-228600" eaLnBrk="0" hangingPunct="0">
              <a:defRPr sz="3200" b="1">
                <a:solidFill>
                  <a:srgbClr val="000066"/>
                </a:solidFill>
                <a:latin typeface="Times New Roman" pitchFamily="18" charset="0"/>
                <a:ea typeface="MS PGothic" pitchFamily="34" charset="-128"/>
              </a:defRPr>
            </a:lvl3pPr>
            <a:lvl4pPr marL="1600200" indent="-228600" eaLnBrk="0" hangingPunct="0">
              <a:defRPr sz="3200" b="1">
                <a:solidFill>
                  <a:srgbClr val="000066"/>
                </a:solidFill>
                <a:latin typeface="Times New Roman" pitchFamily="18" charset="0"/>
                <a:ea typeface="MS PGothic" pitchFamily="34" charset="-128"/>
              </a:defRPr>
            </a:lvl4pPr>
            <a:lvl5pPr marL="2057400" indent="-228600" eaLnBrk="0" hangingPunct="0">
              <a:defRPr sz="3200" b="1">
                <a:solidFill>
                  <a:srgbClr val="000066"/>
                </a:solidFill>
                <a:latin typeface="Times New Roman" pitchFamily="18" charset="0"/>
                <a:ea typeface="MS PGothic" pitchFamily="34" charset="-128"/>
              </a:defRPr>
            </a:lvl5pPr>
            <a:lvl6pPr marL="2514600" indent="-228600" eaLnBrk="0" fontAlgn="base" hangingPunct="0">
              <a:spcBef>
                <a:spcPct val="0"/>
              </a:spcBef>
              <a:spcAft>
                <a:spcPct val="0"/>
              </a:spcAft>
              <a:defRPr sz="3200" b="1">
                <a:solidFill>
                  <a:srgbClr val="000066"/>
                </a:solidFill>
                <a:latin typeface="Times New Roman" pitchFamily="18" charset="0"/>
                <a:ea typeface="MS PGothic" pitchFamily="34" charset="-128"/>
              </a:defRPr>
            </a:lvl6pPr>
            <a:lvl7pPr marL="2971800" indent="-228600" eaLnBrk="0" fontAlgn="base" hangingPunct="0">
              <a:spcBef>
                <a:spcPct val="0"/>
              </a:spcBef>
              <a:spcAft>
                <a:spcPct val="0"/>
              </a:spcAft>
              <a:defRPr sz="3200" b="1">
                <a:solidFill>
                  <a:srgbClr val="000066"/>
                </a:solidFill>
                <a:latin typeface="Times New Roman" pitchFamily="18" charset="0"/>
                <a:ea typeface="MS PGothic" pitchFamily="34" charset="-128"/>
              </a:defRPr>
            </a:lvl7pPr>
            <a:lvl8pPr marL="3429000" indent="-228600" eaLnBrk="0" fontAlgn="base" hangingPunct="0">
              <a:spcBef>
                <a:spcPct val="0"/>
              </a:spcBef>
              <a:spcAft>
                <a:spcPct val="0"/>
              </a:spcAft>
              <a:defRPr sz="3200" b="1">
                <a:solidFill>
                  <a:srgbClr val="000066"/>
                </a:solidFill>
                <a:latin typeface="Times New Roman" pitchFamily="18" charset="0"/>
                <a:ea typeface="MS PGothic" pitchFamily="34" charset="-128"/>
              </a:defRPr>
            </a:lvl8pPr>
            <a:lvl9pPr marL="3886200" indent="-228600" eaLnBrk="0" fontAlgn="base" hangingPunct="0">
              <a:spcBef>
                <a:spcPct val="0"/>
              </a:spcBef>
              <a:spcAft>
                <a:spcPct val="0"/>
              </a:spcAft>
              <a:defRPr sz="3200" b="1">
                <a:solidFill>
                  <a:srgbClr val="000066"/>
                </a:solidFill>
                <a:latin typeface="Times New Roman" pitchFamily="18" charset="0"/>
                <a:ea typeface="MS PGothic" pitchFamily="34" charset="-128"/>
              </a:defRPr>
            </a:lvl9pPr>
          </a:lstStyle>
          <a:p>
            <a:pPr eaLnBrk="1" hangingPunct="1"/>
            <a:fld id="{2261E2C7-8821-4E4E-BB1E-A69228C18106}" type="slidenum">
              <a:rPr lang="es-ES" sz="1400">
                <a:solidFill>
                  <a:srgbClr val="3D4E84"/>
                </a:solidFill>
                <a:latin typeface="Arial" charset="0"/>
              </a:rPr>
              <a:pPr eaLnBrk="1" hangingPunct="1"/>
              <a:t>32</a:t>
            </a:fld>
            <a:endParaRPr lang="es-ES" sz="1400">
              <a:solidFill>
                <a:srgbClr val="3D4E84"/>
              </a:solidFill>
              <a:latin typeface="Arial" charset="0"/>
            </a:endParaRPr>
          </a:p>
        </p:txBody>
      </p:sp>
      <p:sp>
        <p:nvSpPr>
          <p:cNvPr id="3" name="İçerik Yer Tutucusu 2"/>
          <p:cNvSpPr>
            <a:spLocks noGrp="1"/>
          </p:cNvSpPr>
          <p:nvPr>
            <p:ph idx="1"/>
          </p:nvPr>
        </p:nvSpPr>
        <p:spPr>
          <a:xfrm>
            <a:off x="525313" y="2795589"/>
            <a:ext cx="7772400" cy="3519487"/>
          </a:xfrm>
        </p:spPr>
        <p:txBody>
          <a:bodyPr/>
          <a:lstStyle/>
          <a:p>
            <a:pPr algn="just"/>
            <a:r>
              <a:rPr lang="tr-TR" sz="1600" dirty="0" err="1" smtClean="0"/>
              <a:t>Monitoring</a:t>
            </a:r>
            <a:r>
              <a:rPr lang="tr-TR" sz="1600" dirty="0" smtClean="0"/>
              <a:t> </a:t>
            </a:r>
            <a:r>
              <a:rPr lang="tr-TR" sz="1600" dirty="0" err="1" smtClean="0"/>
              <a:t>System</a:t>
            </a:r>
            <a:r>
              <a:rPr lang="tr-TR" sz="1600" dirty="0" smtClean="0"/>
              <a:t> of </a:t>
            </a:r>
            <a:r>
              <a:rPr lang="tr-TR" sz="1600" dirty="0" err="1" smtClean="0"/>
              <a:t>the</a:t>
            </a:r>
            <a:r>
              <a:rPr lang="tr-TR" sz="1600" dirty="0" smtClean="0"/>
              <a:t> İKGPRO is </a:t>
            </a:r>
            <a:r>
              <a:rPr lang="tr-TR" sz="1600" dirty="0" err="1" smtClean="0"/>
              <a:t>well</a:t>
            </a:r>
            <a:r>
              <a:rPr lang="tr-TR" sz="1600" dirty="0" smtClean="0"/>
              <a:t> </a:t>
            </a:r>
            <a:r>
              <a:rPr lang="tr-TR" sz="1600" dirty="0" err="1" smtClean="0"/>
              <a:t>implemented</a:t>
            </a:r>
            <a:r>
              <a:rPr lang="tr-TR" sz="1600" dirty="0" smtClean="0"/>
              <a:t> </a:t>
            </a:r>
            <a:r>
              <a:rPr lang="tr-TR" sz="1600" dirty="0" err="1" smtClean="0"/>
              <a:t>so</a:t>
            </a:r>
            <a:r>
              <a:rPr lang="tr-TR" sz="1600" dirty="0" smtClean="0"/>
              <a:t> far. </a:t>
            </a:r>
            <a:r>
              <a:rPr lang="tr-TR" sz="1600" dirty="0" err="1" smtClean="0"/>
              <a:t>There</a:t>
            </a:r>
            <a:r>
              <a:rPr lang="tr-TR" sz="1600" dirty="0" smtClean="0"/>
              <a:t> is a </a:t>
            </a:r>
            <a:r>
              <a:rPr lang="tr-TR" sz="1600" dirty="0" err="1" smtClean="0"/>
              <a:t>need</a:t>
            </a:r>
            <a:r>
              <a:rPr lang="tr-TR" sz="1600" dirty="0" smtClean="0"/>
              <a:t> </a:t>
            </a:r>
            <a:r>
              <a:rPr lang="tr-TR" sz="1600" dirty="0" err="1" smtClean="0"/>
              <a:t>for</a:t>
            </a:r>
            <a:r>
              <a:rPr lang="tr-TR" sz="1600" dirty="0" smtClean="0"/>
              <a:t> </a:t>
            </a:r>
            <a:r>
              <a:rPr lang="tr-TR" sz="1600" dirty="0" err="1" smtClean="0"/>
              <a:t>strengthened</a:t>
            </a:r>
            <a:r>
              <a:rPr lang="tr-TR" sz="1600" dirty="0" smtClean="0"/>
              <a:t> </a:t>
            </a:r>
            <a:r>
              <a:rPr lang="tr-TR" sz="1600" dirty="0" err="1" smtClean="0"/>
              <a:t>cooperation</a:t>
            </a:r>
            <a:r>
              <a:rPr lang="tr-TR" sz="1600" dirty="0" smtClean="0"/>
              <a:t> </a:t>
            </a:r>
            <a:r>
              <a:rPr lang="tr-TR" sz="1600" dirty="0" err="1" smtClean="0"/>
              <a:t>with</a:t>
            </a:r>
            <a:r>
              <a:rPr lang="tr-TR" sz="1600" dirty="0" smtClean="0"/>
              <a:t> </a:t>
            </a:r>
            <a:r>
              <a:rPr lang="tr-TR" sz="1600" dirty="0" err="1" smtClean="0"/>
              <a:t>the</a:t>
            </a:r>
            <a:r>
              <a:rPr lang="tr-TR" sz="1600" dirty="0" smtClean="0"/>
              <a:t> </a:t>
            </a:r>
            <a:r>
              <a:rPr lang="tr-TR" sz="1600" dirty="0" err="1" smtClean="0"/>
              <a:t>Operation</a:t>
            </a:r>
            <a:r>
              <a:rPr lang="tr-TR" sz="1600" dirty="0" smtClean="0"/>
              <a:t> </a:t>
            </a:r>
            <a:r>
              <a:rPr lang="tr-TR" sz="1600" dirty="0" err="1" smtClean="0"/>
              <a:t>Beneficiaries</a:t>
            </a:r>
            <a:r>
              <a:rPr lang="tr-TR" sz="1600" dirty="0" smtClean="0"/>
              <a:t> </a:t>
            </a:r>
            <a:r>
              <a:rPr lang="tr-TR" sz="1600" dirty="0" err="1" smtClean="0"/>
              <a:t>to</a:t>
            </a:r>
            <a:r>
              <a:rPr lang="tr-TR" sz="1600" dirty="0" smtClean="0"/>
              <a:t> </a:t>
            </a:r>
            <a:r>
              <a:rPr lang="tr-TR" sz="1600" dirty="0" err="1" smtClean="0"/>
              <a:t>prepare</a:t>
            </a:r>
            <a:r>
              <a:rPr lang="tr-TR" sz="1600" dirty="0" smtClean="0"/>
              <a:t> </a:t>
            </a:r>
            <a:r>
              <a:rPr lang="tr-TR" sz="1600" dirty="0" err="1" smtClean="0"/>
              <a:t>grant</a:t>
            </a:r>
            <a:r>
              <a:rPr lang="tr-TR" sz="1600" dirty="0" smtClean="0"/>
              <a:t> </a:t>
            </a:r>
            <a:r>
              <a:rPr lang="tr-TR" sz="1600" dirty="0" err="1" smtClean="0"/>
              <a:t>inception</a:t>
            </a:r>
            <a:r>
              <a:rPr lang="tr-TR" sz="1600" dirty="0" smtClean="0"/>
              <a:t> </a:t>
            </a:r>
            <a:r>
              <a:rPr lang="tr-TR" sz="1600" dirty="0" err="1" smtClean="0"/>
              <a:t>reports</a:t>
            </a:r>
            <a:r>
              <a:rPr lang="tr-TR" sz="1600" dirty="0" smtClean="0"/>
              <a:t>, </a:t>
            </a:r>
            <a:r>
              <a:rPr lang="tr-TR" sz="1600" dirty="0" err="1" smtClean="0"/>
              <a:t>conduct</a:t>
            </a:r>
            <a:r>
              <a:rPr lang="tr-TR" sz="1600" dirty="0" smtClean="0"/>
              <a:t> </a:t>
            </a:r>
            <a:r>
              <a:rPr lang="tr-TR" sz="1600" dirty="0" err="1" smtClean="0"/>
              <a:t>thematic</a:t>
            </a:r>
            <a:r>
              <a:rPr lang="tr-TR" sz="1600" dirty="0" smtClean="0"/>
              <a:t> </a:t>
            </a:r>
            <a:r>
              <a:rPr lang="tr-TR" sz="1600" dirty="0" err="1" smtClean="0"/>
              <a:t>controls</a:t>
            </a:r>
            <a:r>
              <a:rPr lang="tr-TR" sz="1600" dirty="0" smtClean="0"/>
              <a:t> </a:t>
            </a:r>
            <a:r>
              <a:rPr lang="tr-TR" sz="1600" dirty="0" err="1" smtClean="0"/>
              <a:t>and</a:t>
            </a:r>
            <a:r>
              <a:rPr lang="tr-TR" sz="1600" dirty="0" smtClean="0"/>
              <a:t> </a:t>
            </a:r>
            <a:r>
              <a:rPr lang="tr-TR" sz="1600" dirty="0" err="1" smtClean="0"/>
              <a:t>reports</a:t>
            </a:r>
            <a:r>
              <a:rPr lang="tr-TR" sz="1600" dirty="0" smtClean="0"/>
              <a:t>. </a:t>
            </a:r>
            <a:r>
              <a:rPr lang="tr-TR" sz="1600" dirty="0" err="1" smtClean="0"/>
              <a:t>Contracting</a:t>
            </a:r>
            <a:r>
              <a:rPr lang="tr-TR" sz="1600" dirty="0" smtClean="0"/>
              <a:t> </a:t>
            </a:r>
            <a:r>
              <a:rPr lang="tr-TR" sz="1600" dirty="0" err="1" smtClean="0"/>
              <a:t>Authority</a:t>
            </a:r>
            <a:r>
              <a:rPr lang="tr-TR" sz="1600" dirty="0" smtClean="0"/>
              <a:t> is </a:t>
            </a:r>
            <a:r>
              <a:rPr lang="tr-TR" sz="1600" dirty="0" err="1" smtClean="0"/>
              <a:t>aware</a:t>
            </a:r>
            <a:r>
              <a:rPr lang="tr-TR" sz="1600" dirty="0" smtClean="0"/>
              <a:t> </a:t>
            </a:r>
            <a:r>
              <a:rPr lang="tr-TR" sz="1600" dirty="0" err="1" smtClean="0"/>
              <a:t>the</a:t>
            </a:r>
            <a:r>
              <a:rPr lang="tr-TR" sz="1600" dirty="0" smtClean="0"/>
              <a:t> </a:t>
            </a:r>
            <a:r>
              <a:rPr lang="tr-TR" sz="1600" dirty="0" err="1" smtClean="0"/>
              <a:t>needs</a:t>
            </a:r>
            <a:r>
              <a:rPr lang="tr-TR" sz="1600" dirty="0" smtClean="0"/>
              <a:t> of </a:t>
            </a:r>
            <a:r>
              <a:rPr lang="tr-TR" sz="1600" dirty="0" err="1" smtClean="0"/>
              <a:t>the</a:t>
            </a:r>
            <a:r>
              <a:rPr lang="tr-TR" sz="1600" dirty="0" smtClean="0"/>
              <a:t> </a:t>
            </a:r>
            <a:r>
              <a:rPr lang="tr-TR" sz="1600" dirty="0" err="1" smtClean="0"/>
              <a:t>Operation</a:t>
            </a:r>
            <a:r>
              <a:rPr lang="tr-TR" sz="1600" dirty="0" smtClean="0"/>
              <a:t> </a:t>
            </a:r>
            <a:r>
              <a:rPr lang="tr-TR" sz="1600" dirty="0" err="1" smtClean="0"/>
              <a:t>Beneficiaries</a:t>
            </a:r>
            <a:r>
              <a:rPr lang="tr-TR" sz="1600" dirty="0" smtClean="0"/>
              <a:t> </a:t>
            </a:r>
            <a:r>
              <a:rPr lang="tr-TR" sz="1600" dirty="0" err="1" smtClean="0"/>
              <a:t>to</a:t>
            </a:r>
            <a:r>
              <a:rPr lang="tr-TR" sz="1600" dirty="0" smtClean="0"/>
              <a:t> </a:t>
            </a:r>
            <a:r>
              <a:rPr lang="tr-TR" sz="1600" dirty="0" err="1" smtClean="0"/>
              <a:t>perform</a:t>
            </a:r>
            <a:r>
              <a:rPr lang="tr-TR" sz="1600" dirty="0" smtClean="0"/>
              <a:t> </a:t>
            </a:r>
            <a:r>
              <a:rPr lang="tr-TR" sz="1600" dirty="0" err="1" smtClean="0"/>
              <a:t>their</a:t>
            </a:r>
            <a:r>
              <a:rPr lang="tr-TR" sz="1600" dirty="0" smtClean="0"/>
              <a:t> </a:t>
            </a:r>
            <a:r>
              <a:rPr lang="tr-TR" sz="1600" dirty="0" err="1" smtClean="0"/>
              <a:t>thematic</a:t>
            </a:r>
            <a:r>
              <a:rPr lang="tr-TR" sz="1600" dirty="0" smtClean="0"/>
              <a:t> </a:t>
            </a:r>
            <a:r>
              <a:rPr lang="tr-TR" sz="1600" dirty="0" err="1" smtClean="0"/>
              <a:t>control</a:t>
            </a:r>
            <a:r>
              <a:rPr lang="tr-TR" sz="1600" dirty="0" smtClean="0"/>
              <a:t> </a:t>
            </a:r>
            <a:r>
              <a:rPr lang="tr-TR" sz="1600" dirty="0" err="1" smtClean="0"/>
              <a:t>mission</a:t>
            </a:r>
            <a:r>
              <a:rPr lang="tr-TR" sz="1600" dirty="0" smtClean="0"/>
              <a:t> </a:t>
            </a:r>
            <a:r>
              <a:rPr lang="tr-TR" sz="1600" dirty="0" err="1" smtClean="0"/>
              <a:t>and</a:t>
            </a:r>
            <a:r>
              <a:rPr lang="tr-TR" sz="1600" dirty="0" smtClean="0"/>
              <a:t> </a:t>
            </a:r>
            <a:r>
              <a:rPr lang="tr-TR" sz="1600" dirty="0" err="1" smtClean="0"/>
              <a:t>takes</a:t>
            </a:r>
            <a:r>
              <a:rPr lang="tr-TR" sz="1600" dirty="0" smtClean="0"/>
              <a:t> </a:t>
            </a:r>
            <a:r>
              <a:rPr lang="tr-TR" sz="1600" dirty="0" err="1" smtClean="0"/>
              <a:t>relevant</a:t>
            </a:r>
            <a:r>
              <a:rPr lang="tr-TR" sz="1600" dirty="0" smtClean="0"/>
              <a:t> </a:t>
            </a:r>
            <a:r>
              <a:rPr lang="tr-TR" sz="1600" dirty="0" err="1" smtClean="0"/>
              <a:t>measures</a:t>
            </a:r>
            <a:r>
              <a:rPr lang="tr-TR" sz="1600" dirty="0" smtClean="0"/>
              <a:t> </a:t>
            </a:r>
            <a:r>
              <a:rPr lang="tr-TR" sz="1600" dirty="0" err="1" smtClean="0"/>
              <a:t>to</a:t>
            </a:r>
            <a:r>
              <a:rPr lang="tr-TR" sz="1600" dirty="0" smtClean="0"/>
              <a:t> </a:t>
            </a:r>
            <a:r>
              <a:rPr lang="tr-TR" sz="1600" dirty="0" err="1" smtClean="0"/>
              <a:t>assist</a:t>
            </a:r>
            <a:r>
              <a:rPr lang="tr-TR" sz="1600" dirty="0" smtClean="0"/>
              <a:t> </a:t>
            </a:r>
            <a:r>
              <a:rPr lang="tr-TR" sz="1600" dirty="0" err="1" smtClean="0"/>
              <a:t>OBs</a:t>
            </a:r>
            <a:r>
              <a:rPr lang="tr-TR" sz="1600" dirty="0" smtClean="0"/>
              <a:t>. </a:t>
            </a:r>
          </a:p>
          <a:p>
            <a:pPr algn="just"/>
            <a:r>
              <a:rPr lang="tr-TR" sz="1600" dirty="0" err="1" smtClean="0"/>
              <a:t>Monitoring</a:t>
            </a:r>
            <a:r>
              <a:rPr lang="tr-TR" sz="1600" dirty="0" smtClean="0"/>
              <a:t> </a:t>
            </a:r>
            <a:r>
              <a:rPr lang="tr-TR" sz="1600" dirty="0" err="1" smtClean="0"/>
              <a:t>System</a:t>
            </a:r>
            <a:r>
              <a:rPr lang="tr-TR" sz="1600" dirty="0" smtClean="0"/>
              <a:t> of </a:t>
            </a:r>
            <a:r>
              <a:rPr lang="tr-TR" sz="1600" dirty="0" err="1" smtClean="0"/>
              <a:t>the</a:t>
            </a:r>
            <a:r>
              <a:rPr lang="tr-TR" sz="1600" dirty="0" smtClean="0"/>
              <a:t> İKGPRO is </a:t>
            </a:r>
            <a:r>
              <a:rPr lang="tr-TR" sz="1600" dirty="0" err="1" smtClean="0"/>
              <a:t>very</a:t>
            </a:r>
            <a:r>
              <a:rPr lang="tr-TR" sz="1600" dirty="0" smtClean="0"/>
              <a:t> </a:t>
            </a:r>
            <a:r>
              <a:rPr lang="tr-TR" sz="1600" dirty="0" err="1" smtClean="0"/>
              <a:t>much</a:t>
            </a:r>
            <a:r>
              <a:rPr lang="tr-TR" sz="1600" dirty="0" smtClean="0"/>
              <a:t> </a:t>
            </a:r>
            <a:r>
              <a:rPr lang="tr-TR" sz="1600" dirty="0" err="1" smtClean="0"/>
              <a:t>praised</a:t>
            </a:r>
            <a:r>
              <a:rPr lang="tr-TR" sz="1600" dirty="0" smtClean="0"/>
              <a:t> </a:t>
            </a:r>
            <a:r>
              <a:rPr lang="tr-TR" sz="1600" dirty="0" err="1" smtClean="0"/>
              <a:t>by</a:t>
            </a:r>
            <a:r>
              <a:rPr lang="tr-TR" sz="1600" dirty="0" smtClean="0"/>
              <a:t> </a:t>
            </a:r>
            <a:r>
              <a:rPr lang="tr-TR" sz="1600" dirty="0" err="1" smtClean="0"/>
              <a:t>the</a:t>
            </a:r>
            <a:r>
              <a:rPr lang="tr-TR" sz="1600" dirty="0" smtClean="0"/>
              <a:t> EU </a:t>
            </a:r>
            <a:r>
              <a:rPr lang="tr-TR" sz="1600" dirty="0" err="1" smtClean="0"/>
              <a:t>auditors</a:t>
            </a:r>
            <a:r>
              <a:rPr lang="tr-TR" sz="1600" dirty="0" smtClean="0"/>
              <a:t> </a:t>
            </a:r>
            <a:r>
              <a:rPr lang="tr-TR" sz="1600" dirty="0" err="1" smtClean="0"/>
              <a:t>during</a:t>
            </a:r>
            <a:r>
              <a:rPr lang="tr-TR" sz="1600" dirty="0" smtClean="0"/>
              <a:t> </a:t>
            </a:r>
            <a:r>
              <a:rPr lang="tr-TR" sz="1600" dirty="0" err="1" smtClean="0"/>
              <a:t>their</a:t>
            </a:r>
            <a:r>
              <a:rPr lang="tr-TR" sz="1600" dirty="0" smtClean="0"/>
              <a:t> </a:t>
            </a:r>
            <a:r>
              <a:rPr lang="tr-TR" sz="1600" dirty="0" err="1" smtClean="0"/>
              <a:t>mission</a:t>
            </a:r>
            <a:r>
              <a:rPr lang="tr-TR" sz="1600" dirty="0" smtClean="0"/>
              <a:t> </a:t>
            </a:r>
            <a:r>
              <a:rPr lang="tr-TR" sz="1600" dirty="0" err="1" smtClean="0"/>
              <a:t>for</a:t>
            </a:r>
            <a:r>
              <a:rPr lang="tr-TR" sz="1600" dirty="0" smtClean="0"/>
              <a:t> </a:t>
            </a:r>
            <a:r>
              <a:rPr lang="tr-TR" sz="1600" dirty="0" err="1" smtClean="0"/>
              <a:t>the</a:t>
            </a:r>
            <a:r>
              <a:rPr lang="tr-TR" sz="1600" dirty="0" smtClean="0"/>
              <a:t> </a:t>
            </a:r>
            <a:r>
              <a:rPr lang="tr-TR" sz="1600" dirty="0" err="1" smtClean="0"/>
              <a:t>entrustment</a:t>
            </a:r>
            <a:r>
              <a:rPr lang="tr-TR" sz="1600" dirty="0" smtClean="0"/>
              <a:t> </a:t>
            </a:r>
            <a:r>
              <a:rPr lang="tr-TR" sz="1600" dirty="0" err="1" smtClean="0"/>
              <a:t>process</a:t>
            </a:r>
            <a:r>
              <a:rPr lang="tr-TR" sz="1600" dirty="0" smtClean="0"/>
              <a:t>. </a:t>
            </a:r>
          </a:p>
          <a:p>
            <a:pPr algn="just"/>
            <a:r>
              <a:rPr lang="tr-TR" sz="1600" dirty="0"/>
              <a:t>MİSTİK </a:t>
            </a:r>
            <a:r>
              <a:rPr lang="tr-TR" sz="1600" dirty="0" err="1" smtClean="0"/>
              <a:t>worked</a:t>
            </a:r>
            <a:r>
              <a:rPr lang="tr-TR" sz="1600" dirty="0" smtClean="0"/>
              <a:t> </a:t>
            </a:r>
            <a:r>
              <a:rPr lang="tr-TR" sz="1600" dirty="0" err="1"/>
              <a:t>very</a:t>
            </a:r>
            <a:r>
              <a:rPr lang="tr-TR" sz="1600" dirty="0"/>
              <a:t> </a:t>
            </a:r>
            <a:r>
              <a:rPr lang="tr-TR" sz="1600" dirty="0" err="1"/>
              <a:t>effective</a:t>
            </a:r>
            <a:r>
              <a:rPr lang="tr-TR" sz="1600" dirty="0"/>
              <a:t> </a:t>
            </a:r>
            <a:r>
              <a:rPr lang="tr-TR" sz="1600" dirty="0" err="1"/>
              <a:t>and</a:t>
            </a:r>
            <a:r>
              <a:rPr lang="tr-TR" sz="1600" dirty="0"/>
              <a:t> </a:t>
            </a:r>
            <a:r>
              <a:rPr lang="tr-TR" sz="1600" dirty="0" err="1"/>
              <a:t>efficient</a:t>
            </a:r>
            <a:r>
              <a:rPr lang="tr-TR" sz="1600" dirty="0"/>
              <a:t> </a:t>
            </a:r>
            <a:r>
              <a:rPr lang="tr-TR" sz="1600" dirty="0" err="1" smtClean="0"/>
              <a:t>manner</a:t>
            </a:r>
            <a:r>
              <a:rPr lang="tr-TR" sz="1600" dirty="0" smtClean="0"/>
              <a:t> </a:t>
            </a:r>
            <a:r>
              <a:rPr lang="tr-TR" sz="1600" dirty="0" err="1" smtClean="0"/>
              <a:t>so</a:t>
            </a:r>
            <a:r>
              <a:rPr lang="tr-TR" sz="1600" dirty="0" smtClean="0"/>
              <a:t> far </a:t>
            </a:r>
            <a:r>
              <a:rPr lang="tr-TR" sz="1600" dirty="0" err="1"/>
              <a:t>for</a:t>
            </a:r>
            <a:r>
              <a:rPr lang="tr-TR" sz="1600" dirty="0"/>
              <a:t> </a:t>
            </a:r>
            <a:r>
              <a:rPr lang="tr-TR" sz="1600" dirty="0" err="1"/>
              <a:t>the</a:t>
            </a:r>
            <a:r>
              <a:rPr lang="tr-TR" sz="1600" dirty="0"/>
              <a:t> </a:t>
            </a:r>
            <a:r>
              <a:rPr lang="tr-TR" sz="1600" dirty="0" err="1"/>
              <a:t>grant</a:t>
            </a:r>
            <a:r>
              <a:rPr lang="tr-TR" sz="1600" dirty="0"/>
              <a:t> </a:t>
            </a:r>
            <a:r>
              <a:rPr lang="tr-TR" sz="1600" dirty="0" err="1"/>
              <a:t>beneficiaries</a:t>
            </a:r>
            <a:r>
              <a:rPr lang="tr-TR" sz="1600" dirty="0"/>
              <a:t>, </a:t>
            </a:r>
            <a:r>
              <a:rPr lang="tr-TR" sz="1600" dirty="0" err="1"/>
              <a:t>Operation</a:t>
            </a:r>
            <a:r>
              <a:rPr lang="tr-TR" sz="1600" dirty="0"/>
              <a:t> </a:t>
            </a:r>
            <a:r>
              <a:rPr lang="tr-TR" sz="1600" dirty="0" err="1"/>
              <a:t>Beneficiary</a:t>
            </a:r>
            <a:r>
              <a:rPr lang="tr-TR" sz="1600" dirty="0"/>
              <a:t> </a:t>
            </a:r>
            <a:r>
              <a:rPr lang="tr-TR" sz="1600" dirty="0" err="1"/>
              <a:t>and</a:t>
            </a:r>
            <a:r>
              <a:rPr lang="tr-TR" sz="1600" dirty="0"/>
              <a:t> </a:t>
            </a:r>
            <a:r>
              <a:rPr lang="tr-TR" sz="1600" dirty="0" err="1"/>
              <a:t>the</a:t>
            </a:r>
            <a:r>
              <a:rPr lang="tr-TR" sz="1600" dirty="0"/>
              <a:t> </a:t>
            </a:r>
            <a:r>
              <a:rPr lang="tr-TR" sz="1600" dirty="0" err="1"/>
              <a:t>Contracting</a:t>
            </a:r>
            <a:r>
              <a:rPr lang="tr-TR" sz="1600" dirty="0"/>
              <a:t> </a:t>
            </a:r>
            <a:r>
              <a:rPr lang="tr-TR" sz="1600" dirty="0" err="1"/>
              <a:t>Authority</a:t>
            </a:r>
            <a:r>
              <a:rPr lang="tr-TR" sz="1600" dirty="0"/>
              <a:t>. </a:t>
            </a:r>
            <a:r>
              <a:rPr lang="tr-TR" sz="1600" dirty="0" err="1" smtClean="0"/>
              <a:t>Thousands</a:t>
            </a:r>
            <a:r>
              <a:rPr lang="tr-TR" sz="1600" dirty="0" smtClean="0"/>
              <a:t> of </a:t>
            </a:r>
            <a:r>
              <a:rPr lang="tr-TR" sz="1600" dirty="0" err="1" smtClean="0"/>
              <a:t>questions</a:t>
            </a:r>
            <a:r>
              <a:rPr lang="tr-TR" sz="1600" dirty="0" smtClean="0"/>
              <a:t> </a:t>
            </a:r>
            <a:r>
              <a:rPr lang="tr-TR" sz="1600" dirty="0" err="1" smtClean="0"/>
              <a:t>and</a:t>
            </a:r>
            <a:r>
              <a:rPr lang="tr-TR" sz="1600" dirty="0" smtClean="0"/>
              <a:t> </a:t>
            </a:r>
            <a:r>
              <a:rPr lang="tr-TR" sz="1600" dirty="0" err="1" smtClean="0"/>
              <a:t>requests</a:t>
            </a:r>
            <a:r>
              <a:rPr lang="tr-TR" sz="1600" dirty="0" smtClean="0"/>
              <a:t> </a:t>
            </a:r>
            <a:r>
              <a:rPr lang="tr-TR" sz="1600" dirty="0" err="1" smtClean="0"/>
              <a:t>were</a:t>
            </a:r>
            <a:r>
              <a:rPr lang="tr-TR" sz="1600" dirty="0" smtClean="0"/>
              <a:t> </a:t>
            </a:r>
            <a:r>
              <a:rPr lang="tr-TR" sz="1600" dirty="0" err="1" smtClean="0"/>
              <a:t>processed</a:t>
            </a:r>
            <a:r>
              <a:rPr lang="tr-TR" sz="1600" dirty="0" smtClean="0"/>
              <a:t> </a:t>
            </a:r>
            <a:r>
              <a:rPr lang="tr-TR" sz="1600" dirty="0" err="1" smtClean="0"/>
              <a:t>through</a:t>
            </a:r>
            <a:r>
              <a:rPr lang="tr-TR" sz="1600" dirty="0" smtClean="0"/>
              <a:t> MİSTİK </a:t>
            </a:r>
            <a:r>
              <a:rPr lang="tr-TR" sz="1600" dirty="0" err="1" smtClean="0"/>
              <a:t>system</a:t>
            </a:r>
            <a:r>
              <a:rPr lang="tr-TR" sz="1600" dirty="0" smtClean="0"/>
              <a:t>. </a:t>
            </a:r>
          </a:p>
          <a:p>
            <a:pPr algn="just"/>
            <a:r>
              <a:rPr lang="tr-TR" sz="1600" dirty="0" smtClean="0"/>
              <a:t>12 </a:t>
            </a:r>
            <a:r>
              <a:rPr lang="tr-TR" sz="1600" dirty="0" err="1" smtClean="0"/>
              <a:t>monitoring</a:t>
            </a:r>
            <a:r>
              <a:rPr lang="tr-TR" sz="1600" dirty="0" smtClean="0"/>
              <a:t> </a:t>
            </a:r>
            <a:r>
              <a:rPr lang="tr-TR" sz="1600" dirty="0" err="1" smtClean="0"/>
              <a:t>experts</a:t>
            </a:r>
            <a:r>
              <a:rPr lang="tr-TR" sz="1600" dirty="0" smtClean="0"/>
              <a:t> </a:t>
            </a:r>
            <a:r>
              <a:rPr lang="tr-TR" sz="1600" dirty="0" err="1" smtClean="0"/>
              <a:t>were</a:t>
            </a:r>
            <a:r>
              <a:rPr lang="tr-TR" sz="1600" dirty="0" smtClean="0"/>
              <a:t> </a:t>
            </a:r>
            <a:r>
              <a:rPr lang="tr-TR" sz="1600" dirty="0" err="1" smtClean="0"/>
              <a:t>well</a:t>
            </a:r>
            <a:r>
              <a:rPr lang="tr-TR" sz="1600" dirty="0" smtClean="0"/>
              <a:t> </a:t>
            </a:r>
            <a:r>
              <a:rPr lang="tr-TR" sz="1600" dirty="0" err="1" smtClean="0"/>
              <a:t>deployed</a:t>
            </a:r>
            <a:r>
              <a:rPr lang="tr-TR" sz="1600" dirty="0" smtClean="0"/>
              <a:t> </a:t>
            </a:r>
            <a:r>
              <a:rPr lang="tr-TR" sz="1600" dirty="0" err="1" smtClean="0"/>
              <a:t>to</a:t>
            </a:r>
            <a:r>
              <a:rPr lang="tr-TR" sz="1600" dirty="0" smtClean="0"/>
              <a:t> </a:t>
            </a:r>
            <a:r>
              <a:rPr lang="tr-TR" sz="1600" dirty="0" err="1" smtClean="0"/>
              <a:t>the</a:t>
            </a:r>
            <a:r>
              <a:rPr lang="tr-TR" sz="1600" dirty="0" smtClean="0"/>
              <a:t> </a:t>
            </a:r>
            <a:r>
              <a:rPr lang="tr-TR" sz="1600" dirty="0" err="1" smtClean="0"/>
              <a:t>projects</a:t>
            </a:r>
            <a:r>
              <a:rPr lang="tr-TR" sz="1600" dirty="0" smtClean="0"/>
              <a:t> </a:t>
            </a:r>
            <a:r>
              <a:rPr lang="tr-TR" sz="1600" dirty="0" err="1" smtClean="0"/>
              <a:t>and</a:t>
            </a:r>
            <a:r>
              <a:rPr lang="tr-TR" sz="1600" dirty="0" smtClean="0"/>
              <a:t> </a:t>
            </a:r>
            <a:r>
              <a:rPr lang="tr-TR" sz="1600" dirty="0" err="1" smtClean="0"/>
              <a:t>assisted</a:t>
            </a:r>
            <a:r>
              <a:rPr lang="tr-TR" sz="1600" dirty="0" smtClean="0"/>
              <a:t> </a:t>
            </a:r>
            <a:r>
              <a:rPr lang="tr-TR" sz="1600" dirty="0" err="1" smtClean="0"/>
              <a:t>the</a:t>
            </a:r>
            <a:r>
              <a:rPr lang="tr-TR" sz="1600" dirty="0" smtClean="0"/>
              <a:t> </a:t>
            </a:r>
            <a:r>
              <a:rPr lang="tr-TR" sz="1600" dirty="0" err="1" smtClean="0"/>
              <a:t>beneficiaries</a:t>
            </a:r>
            <a:r>
              <a:rPr lang="tr-TR" sz="1600" dirty="0" smtClean="0"/>
              <a:t> in 7/24 </a:t>
            </a:r>
            <a:r>
              <a:rPr lang="tr-TR" sz="1600" dirty="0" err="1" smtClean="0"/>
              <a:t>hours</a:t>
            </a:r>
            <a:r>
              <a:rPr lang="tr-TR" sz="1600" dirty="0" smtClean="0"/>
              <a:t> </a:t>
            </a:r>
            <a:r>
              <a:rPr lang="tr-TR" sz="1600" dirty="0" err="1" smtClean="0"/>
              <a:t>principle</a:t>
            </a:r>
            <a:r>
              <a:rPr lang="tr-TR" sz="1600" dirty="0" smtClean="0"/>
              <a:t>. 8 </a:t>
            </a:r>
            <a:r>
              <a:rPr lang="tr-TR" sz="1600" dirty="0" err="1" smtClean="0"/>
              <a:t>Contract</a:t>
            </a:r>
            <a:r>
              <a:rPr lang="tr-TR" sz="1600" dirty="0" smtClean="0"/>
              <a:t> </a:t>
            </a:r>
            <a:r>
              <a:rPr lang="tr-TR" sz="1600" dirty="0" err="1" smtClean="0"/>
              <a:t>Managers</a:t>
            </a:r>
            <a:r>
              <a:rPr lang="tr-TR" sz="1600" dirty="0" smtClean="0"/>
              <a:t> </a:t>
            </a:r>
            <a:r>
              <a:rPr lang="tr-TR" sz="1600" dirty="0" err="1" smtClean="0"/>
              <a:t>were</a:t>
            </a:r>
            <a:r>
              <a:rPr lang="tr-TR" sz="1600" dirty="0" smtClean="0"/>
              <a:t> </a:t>
            </a:r>
            <a:r>
              <a:rPr lang="tr-TR" sz="1600" dirty="0" err="1" smtClean="0"/>
              <a:t>settled</a:t>
            </a:r>
            <a:r>
              <a:rPr lang="tr-TR" sz="1600" dirty="0" smtClean="0"/>
              <a:t> in </a:t>
            </a:r>
            <a:r>
              <a:rPr lang="tr-TR" sz="1600" dirty="0" err="1" smtClean="0"/>
              <a:t>decision</a:t>
            </a:r>
            <a:r>
              <a:rPr lang="tr-TR" sz="1600" dirty="0" smtClean="0"/>
              <a:t> </a:t>
            </a:r>
            <a:r>
              <a:rPr lang="tr-TR" sz="1600" dirty="0" err="1" smtClean="0"/>
              <a:t>making</a:t>
            </a:r>
            <a:r>
              <a:rPr lang="tr-TR" sz="1600" dirty="0" smtClean="0"/>
              <a:t> </a:t>
            </a:r>
            <a:r>
              <a:rPr lang="tr-TR" sz="1600" dirty="0" err="1" smtClean="0"/>
              <a:t>and</a:t>
            </a:r>
            <a:r>
              <a:rPr lang="tr-TR" sz="1600" dirty="0" smtClean="0"/>
              <a:t> </a:t>
            </a:r>
            <a:r>
              <a:rPr lang="tr-TR" sz="1600" dirty="0" err="1" smtClean="0"/>
              <a:t>verification</a:t>
            </a:r>
            <a:r>
              <a:rPr lang="tr-TR" sz="1600" dirty="0" smtClean="0"/>
              <a:t> </a:t>
            </a:r>
            <a:r>
              <a:rPr lang="tr-TR" sz="1600" dirty="0" err="1" smtClean="0"/>
              <a:t>position</a:t>
            </a:r>
            <a:r>
              <a:rPr lang="tr-TR" sz="1600" dirty="0" smtClean="0"/>
              <a:t>. </a:t>
            </a:r>
          </a:p>
          <a:p>
            <a:pPr algn="just"/>
            <a:endParaRPr lang="tr-TR" sz="1600" dirty="0"/>
          </a:p>
          <a:p>
            <a:pPr marL="0" indent="0" algn="just">
              <a:buNone/>
            </a:pPr>
            <a:endParaRPr lang="tr-TR" sz="1600" dirty="0" smtClean="0"/>
          </a:p>
          <a:p>
            <a:pPr marL="0" indent="0" algn="just">
              <a:buNone/>
            </a:pPr>
            <a:endParaRPr lang="tr-TR" sz="1600" dirty="0">
              <a:solidFill>
                <a:srgbClr val="FF0000"/>
              </a:solidFill>
            </a:endParaRPr>
          </a:p>
          <a:p>
            <a:pPr algn="just"/>
            <a:endParaRPr lang="en-US" sz="1600" dirty="0" smtClean="0">
              <a:solidFill>
                <a:srgbClr val="FF0000"/>
              </a:solidFill>
            </a:endParaRPr>
          </a:p>
          <a:p>
            <a:pPr marL="0" indent="0" algn="just">
              <a:buNone/>
            </a:pPr>
            <a:r>
              <a:rPr lang="tr-TR" sz="2400" b="1" dirty="0" smtClean="0"/>
              <a:t>	</a:t>
            </a:r>
            <a:endParaRPr lang="en-US" sz="1800" b="1" dirty="0"/>
          </a:p>
        </p:txBody>
      </p:sp>
      <p:pic>
        <p:nvPicPr>
          <p:cNvPr id="6" name="Picture 2" descr="C:\Users\huseyin.tangurek\Pictures\mistik_logo.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66661" y="2071688"/>
            <a:ext cx="986327" cy="3667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21037369"/>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152400" y="1033463"/>
            <a:ext cx="8648701" cy="914400"/>
          </a:xfrm>
        </p:spPr>
        <p:txBody>
          <a:bodyPr/>
          <a:lstStyle/>
          <a:p>
            <a:pPr>
              <a:defRPr/>
            </a:pPr>
            <a:r>
              <a:rPr lang="tr-TR" sz="2000" dirty="0"/>
              <a:t>Grant </a:t>
            </a:r>
            <a:r>
              <a:rPr lang="tr-TR" sz="2000" dirty="0" err="1"/>
              <a:t>Scheme</a:t>
            </a:r>
            <a:r>
              <a:rPr lang="tr-TR" sz="2000" dirty="0"/>
              <a:t> - </a:t>
            </a:r>
            <a:r>
              <a:rPr lang="en-GB" sz="2000" dirty="0"/>
              <a:t>Improving </a:t>
            </a:r>
            <a:r>
              <a:rPr lang="en-GB" sz="2000" dirty="0"/>
              <a:t>the Quality of </a:t>
            </a:r>
            <a:r>
              <a:rPr lang="en-GB" sz="2000" dirty="0"/>
              <a:t>V</a:t>
            </a:r>
            <a:r>
              <a:rPr lang="tr-TR" sz="2000" dirty="0" err="1"/>
              <a:t>ocational</a:t>
            </a:r>
            <a:r>
              <a:rPr lang="tr-TR" sz="2000" dirty="0"/>
              <a:t> </a:t>
            </a:r>
            <a:r>
              <a:rPr lang="tr-TR" sz="2000" dirty="0" err="1"/>
              <a:t>Education</a:t>
            </a:r>
            <a:r>
              <a:rPr lang="tr-TR" sz="2000" dirty="0"/>
              <a:t> </a:t>
            </a:r>
            <a:r>
              <a:rPr lang="tr-TR" sz="2000" dirty="0" err="1"/>
              <a:t>and</a:t>
            </a:r>
            <a:r>
              <a:rPr lang="tr-TR" sz="2000" dirty="0"/>
              <a:t> Training</a:t>
            </a:r>
            <a:r>
              <a:rPr lang="en-GB" sz="2000" dirty="0"/>
              <a:t> </a:t>
            </a:r>
            <a:r>
              <a:rPr lang="en-GB" sz="2000" dirty="0"/>
              <a:t>in </a:t>
            </a:r>
            <a:r>
              <a:rPr lang="en-GB" sz="2000" dirty="0"/>
              <a:t>Turkey</a:t>
            </a:r>
            <a:r>
              <a:rPr lang="tr-TR" sz="2000" dirty="0"/>
              <a:t>  II</a:t>
            </a:r>
            <a:endParaRPr lang="en-US" sz="2000" dirty="0"/>
          </a:p>
        </p:txBody>
      </p:sp>
      <p:sp>
        <p:nvSpPr>
          <p:cNvPr id="4100" name="Slayt Numarası Yer Tutucusu 3"/>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3200" b="1">
                <a:solidFill>
                  <a:srgbClr val="000066"/>
                </a:solidFill>
                <a:latin typeface="Times New Roman" pitchFamily="18" charset="0"/>
                <a:ea typeface="MS PGothic" pitchFamily="34" charset="-128"/>
              </a:defRPr>
            </a:lvl1pPr>
            <a:lvl2pPr marL="742950" indent="-285750" eaLnBrk="0" hangingPunct="0">
              <a:defRPr sz="3200" b="1">
                <a:solidFill>
                  <a:srgbClr val="000066"/>
                </a:solidFill>
                <a:latin typeface="Times New Roman" pitchFamily="18" charset="0"/>
                <a:ea typeface="MS PGothic" pitchFamily="34" charset="-128"/>
              </a:defRPr>
            </a:lvl2pPr>
            <a:lvl3pPr marL="1143000" indent="-228600" eaLnBrk="0" hangingPunct="0">
              <a:defRPr sz="3200" b="1">
                <a:solidFill>
                  <a:srgbClr val="000066"/>
                </a:solidFill>
                <a:latin typeface="Times New Roman" pitchFamily="18" charset="0"/>
                <a:ea typeface="MS PGothic" pitchFamily="34" charset="-128"/>
              </a:defRPr>
            </a:lvl3pPr>
            <a:lvl4pPr marL="1600200" indent="-228600" eaLnBrk="0" hangingPunct="0">
              <a:defRPr sz="3200" b="1">
                <a:solidFill>
                  <a:srgbClr val="000066"/>
                </a:solidFill>
                <a:latin typeface="Times New Roman" pitchFamily="18" charset="0"/>
                <a:ea typeface="MS PGothic" pitchFamily="34" charset="-128"/>
              </a:defRPr>
            </a:lvl4pPr>
            <a:lvl5pPr marL="2057400" indent="-228600" eaLnBrk="0" hangingPunct="0">
              <a:defRPr sz="3200" b="1">
                <a:solidFill>
                  <a:srgbClr val="000066"/>
                </a:solidFill>
                <a:latin typeface="Times New Roman" pitchFamily="18" charset="0"/>
                <a:ea typeface="MS PGothic" pitchFamily="34" charset="-128"/>
              </a:defRPr>
            </a:lvl5pPr>
            <a:lvl6pPr marL="2514600" indent="-228600" eaLnBrk="0" fontAlgn="base" hangingPunct="0">
              <a:spcBef>
                <a:spcPct val="0"/>
              </a:spcBef>
              <a:spcAft>
                <a:spcPct val="0"/>
              </a:spcAft>
              <a:defRPr sz="3200" b="1">
                <a:solidFill>
                  <a:srgbClr val="000066"/>
                </a:solidFill>
                <a:latin typeface="Times New Roman" pitchFamily="18" charset="0"/>
                <a:ea typeface="MS PGothic" pitchFamily="34" charset="-128"/>
              </a:defRPr>
            </a:lvl6pPr>
            <a:lvl7pPr marL="2971800" indent="-228600" eaLnBrk="0" fontAlgn="base" hangingPunct="0">
              <a:spcBef>
                <a:spcPct val="0"/>
              </a:spcBef>
              <a:spcAft>
                <a:spcPct val="0"/>
              </a:spcAft>
              <a:defRPr sz="3200" b="1">
                <a:solidFill>
                  <a:srgbClr val="000066"/>
                </a:solidFill>
                <a:latin typeface="Times New Roman" pitchFamily="18" charset="0"/>
                <a:ea typeface="MS PGothic" pitchFamily="34" charset="-128"/>
              </a:defRPr>
            </a:lvl7pPr>
            <a:lvl8pPr marL="3429000" indent="-228600" eaLnBrk="0" fontAlgn="base" hangingPunct="0">
              <a:spcBef>
                <a:spcPct val="0"/>
              </a:spcBef>
              <a:spcAft>
                <a:spcPct val="0"/>
              </a:spcAft>
              <a:defRPr sz="3200" b="1">
                <a:solidFill>
                  <a:srgbClr val="000066"/>
                </a:solidFill>
                <a:latin typeface="Times New Roman" pitchFamily="18" charset="0"/>
                <a:ea typeface="MS PGothic" pitchFamily="34" charset="-128"/>
              </a:defRPr>
            </a:lvl8pPr>
            <a:lvl9pPr marL="3886200" indent="-228600" eaLnBrk="0" fontAlgn="base" hangingPunct="0">
              <a:spcBef>
                <a:spcPct val="0"/>
              </a:spcBef>
              <a:spcAft>
                <a:spcPct val="0"/>
              </a:spcAft>
              <a:defRPr sz="3200" b="1">
                <a:solidFill>
                  <a:srgbClr val="000066"/>
                </a:solidFill>
                <a:latin typeface="Times New Roman" pitchFamily="18" charset="0"/>
                <a:ea typeface="MS PGothic" pitchFamily="34" charset="-128"/>
              </a:defRPr>
            </a:lvl9pPr>
          </a:lstStyle>
          <a:p>
            <a:pPr eaLnBrk="1" hangingPunct="1"/>
            <a:fld id="{2261E2C7-8821-4E4E-BB1E-A69228C18106}" type="slidenum">
              <a:rPr lang="es-ES" sz="1400">
                <a:solidFill>
                  <a:srgbClr val="3D4E84"/>
                </a:solidFill>
                <a:latin typeface="Arial" charset="0"/>
              </a:rPr>
              <a:pPr eaLnBrk="1" hangingPunct="1"/>
              <a:t>33</a:t>
            </a:fld>
            <a:endParaRPr lang="es-ES" sz="1400">
              <a:solidFill>
                <a:srgbClr val="3D4E84"/>
              </a:solidFill>
              <a:latin typeface="Arial" charset="0"/>
            </a:endParaRPr>
          </a:p>
        </p:txBody>
      </p:sp>
      <p:sp>
        <p:nvSpPr>
          <p:cNvPr id="3" name="İçerik Yer Tutucusu 2"/>
          <p:cNvSpPr>
            <a:spLocks noGrp="1"/>
          </p:cNvSpPr>
          <p:nvPr>
            <p:ph idx="1"/>
          </p:nvPr>
        </p:nvSpPr>
        <p:spPr>
          <a:xfrm>
            <a:off x="533400" y="2524125"/>
            <a:ext cx="7772400" cy="4162425"/>
          </a:xfrm>
        </p:spPr>
        <p:txBody>
          <a:bodyPr/>
          <a:lstStyle/>
          <a:p>
            <a:pPr marL="0" indent="0" algn="just">
              <a:buNone/>
            </a:pPr>
            <a:r>
              <a:rPr lang="tr-TR" sz="1600" dirty="0" err="1"/>
              <a:t>In</a:t>
            </a:r>
            <a:r>
              <a:rPr lang="tr-TR" sz="1600" dirty="0"/>
              <a:t> total 303 </a:t>
            </a:r>
            <a:r>
              <a:rPr lang="tr-TR" sz="1600" dirty="0" err="1"/>
              <a:t>monitoring</a:t>
            </a:r>
            <a:r>
              <a:rPr lang="tr-TR" sz="1600" dirty="0"/>
              <a:t> </a:t>
            </a:r>
            <a:r>
              <a:rPr lang="tr-TR" sz="1600" dirty="0" err="1"/>
              <a:t>visits</a:t>
            </a:r>
            <a:r>
              <a:rPr lang="tr-TR" sz="1600" dirty="0"/>
              <a:t> </a:t>
            </a:r>
            <a:r>
              <a:rPr lang="tr-TR" sz="1600" dirty="0" err="1"/>
              <a:t>and</a:t>
            </a:r>
            <a:r>
              <a:rPr lang="tr-TR" sz="1600" dirty="0"/>
              <a:t> on </a:t>
            </a:r>
            <a:r>
              <a:rPr lang="tr-TR" sz="1600" dirty="0" err="1"/>
              <a:t>the</a:t>
            </a:r>
            <a:r>
              <a:rPr lang="tr-TR" sz="1600" dirty="0"/>
              <a:t> spot </a:t>
            </a:r>
            <a:r>
              <a:rPr lang="tr-TR" sz="1600" dirty="0" err="1"/>
              <a:t>checks</a:t>
            </a:r>
            <a:r>
              <a:rPr lang="tr-TR" sz="1600" dirty="0"/>
              <a:t> </a:t>
            </a:r>
            <a:r>
              <a:rPr lang="tr-TR" sz="1600" dirty="0" err="1"/>
              <a:t>are</a:t>
            </a:r>
            <a:r>
              <a:rPr lang="tr-TR" sz="1600" dirty="0"/>
              <a:t> </a:t>
            </a:r>
            <a:r>
              <a:rPr lang="tr-TR" sz="1600" dirty="0" err="1"/>
              <a:t>realized</a:t>
            </a:r>
            <a:r>
              <a:rPr lang="tr-TR" sz="1600" dirty="0"/>
              <a:t> </a:t>
            </a:r>
            <a:r>
              <a:rPr lang="tr-TR" sz="1600" dirty="0" err="1"/>
              <a:t>for</a:t>
            </a:r>
            <a:r>
              <a:rPr lang="tr-TR" sz="1600" dirty="0"/>
              <a:t> </a:t>
            </a:r>
            <a:r>
              <a:rPr lang="tr-TR" sz="1600" dirty="0" err="1"/>
              <a:t>the</a:t>
            </a:r>
            <a:r>
              <a:rPr lang="tr-TR" sz="1600" dirty="0"/>
              <a:t> </a:t>
            </a:r>
            <a:r>
              <a:rPr lang="tr-TR" sz="1600" dirty="0" err="1"/>
              <a:t>grant</a:t>
            </a:r>
            <a:r>
              <a:rPr lang="tr-TR" sz="1600" dirty="0"/>
              <a:t> </a:t>
            </a:r>
            <a:r>
              <a:rPr lang="tr-TR" sz="1600" dirty="0" err="1"/>
              <a:t>projects</a:t>
            </a:r>
            <a:r>
              <a:rPr lang="tr-TR" sz="1600" dirty="0"/>
              <a:t>. </a:t>
            </a:r>
          </a:p>
          <a:p>
            <a:pPr algn="just"/>
            <a:r>
              <a:rPr lang="tr-TR" sz="1600" dirty="0" err="1" smtClean="0"/>
              <a:t>All</a:t>
            </a:r>
            <a:r>
              <a:rPr lang="tr-TR" sz="1600" dirty="0" smtClean="0"/>
              <a:t> </a:t>
            </a:r>
            <a:r>
              <a:rPr lang="tr-TR" sz="1600" dirty="0" err="1" smtClean="0"/>
              <a:t>projects</a:t>
            </a:r>
            <a:r>
              <a:rPr lang="tr-TR" sz="1600" dirty="0" smtClean="0"/>
              <a:t> </a:t>
            </a:r>
            <a:r>
              <a:rPr lang="en-US" sz="1600" dirty="0" smtClean="0"/>
              <a:t>were </a:t>
            </a:r>
            <a:r>
              <a:rPr lang="en-US" sz="1600" dirty="0"/>
              <a:t>visited with thematic control experts to evaluate the capacity- quality and content of the activities and increase the level of knowledge and awareness of grant beneficiary regarding to thematic issues between 16.06.2014 and 04.07.2014.</a:t>
            </a:r>
            <a:endParaRPr lang="tr-TR" sz="1600" dirty="0"/>
          </a:p>
          <a:p>
            <a:pPr algn="just"/>
            <a:r>
              <a:rPr lang="en-US" sz="1600" dirty="0"/>
              <a:t>The first technical monitoring visits to 70 grant projects were conducted by the Monitoring Experts between the dates of 01.09.2014 - 30.09.2014. After the first half of the project implementation period, the second technical monitoring visits were </a:t>
            </a:r>
            <a:r>
              <a:rPr lang="en-US" sz="1600" dirty="0" err="1"/>
              <a:t>realised</a:t>
            </a:r>
            <a:r>
              <a:rPr lang="en-US" sz="1600" dirty="0"/>
              <a:t> between 05.02.2015 - 10.03.2015.</a:t>
            </a:r>
            <a:endParaRPr lang="tr-TR" sz="1600" dirty="0"/>
          </a:p>
          <a:p>
            <a:pPr algn="just"/>
            <a:r>
              <a:rPr lang="en-US" sz="1600" dirty="0"/>
              <a:t>Furthermore, the Contract Managers </a:t>
            </a:r>
            <a:r>
              <a:rPr lang="tr-TR" sz="1600" dirty="0" err="1"/>
              <a:t>visited</a:t>
            </a:r>
            <a:r>
              <a:rPr lang="en-US" sz="1600" dirty="0"/>
              <a:t> the projects (18.05.2015 – 04.06.2015) in the scope of the “on-the-spot check visits”. Those on the spot check visits aims to control the </a:t>
            </a:r>
            <a:r>
              <a:rPr lang="en-US" sz="1600" dirty="0" err="1"/>
              <a:t>activit</a:t>
            </a:r>
            <a:r>
              <a:rPr lang="tr-TR" sz="1600" dirty="0"/>
              <a:t>i</a:t>
            </a:r>
            <a:r>
              <a:rPr lang="en-US" sz="1600" dirty="0" err="1"/>
              <a:t>es</a:t>
            </a:r>
            <a:r>
              <a:rPr lang="en-US" sz="1600" dirty="0"/>
              <a:t> implemented under the projects and warn the grant beneficiaries in the light of the findings for the interim reports received by the Contracting Authority on 15.04.2015.</a:t>
            </a:r>
            <a:endParaRPr lang="tr-TR" sz="1600" dirty="0"/>
          </a:p>
          <a:p>
            <a:pPr algn="just"/>
            <a:endParaRPr lang="tr-TR" sz="1600" dirty="0">
              <a:solidFill>
                <a:srgbClr val="FF0000"/>
              </a:solidFill>
            </a:endParaRPr>
          </a:p>
          <a:p>
            <a:pPr algn="just"/>
            <a:endParaRPr lang="en-US" sz="1600" dirty="0" smtClean="0">
              <a:solidFill>
                <a:srgbClr val="FF0000"/>
              </a:solidFill>
            </a:endParaRPr>
          </a:p>
          <a:p>
            <a:pPr marL="0" indent="0" algn="just">
              <a:buNone/>
            </a:pPr>
            <a:r>
              <a:rPr lang="tr-TR" sz="2400" b="1" dirty="0" smtClean="0"/>
              <a:t>	</a:t>
            </a:r>
            <a:endParaRPr lang="en-US" sz="1800" b="1" dirty="0"/>
          </a:p>
        </p:txBody>
      </p:sp>
      <p:pic>
        <p:nvPicPr>
          <p:cNvPr id="6" name="Picture 2" descr="C:\Users\huseyin.tangurek\Pictures\mistik_logo.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66661" y="1947863"/>
            <a:ext cx="986327" cy="3667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85689022"/>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68313" y="2486026"/>
            <a:ext cx="7848600" cy="914400"/>
          </a:xfrm>
        </p:spPr>
        <p:txBody>
          <a:bodyPr/>
          <a:lstStyle/>
          <a:p>
            <a:r>
              <a:rPr lang="tr-TR" dirty="0" err="1" smtClean="0"/>
              <a:t>Thank</a:t>
            </a:r>
            <a:r>
              <a:rPr lang="tr-TR" dirty="0" smtClean="0"/>
              <a:t> </a:t>
            </a:r>
            <a:r>
              <a:rPr lang="tr-TR" dirty="0" err="1" smtClean="0"/>
              <a:t>You</a:t>
            </a:r>
            <a:r>
              <a:rPr lang="tr-TR" dirty="0" smtClean="0"/>
              <a:t> </a:t>
            </a:r>
            <a:r>
              <a:rPr lang="tr-TR" dirty="0" err="1" smtClean="0"/>
              <a:t>for</a:t>
            </a:r>
            <a:r>
              <a:rPr lang="tr-TR" dirty="0" smtClean="0"/>
              <a:t> </a:t>
            </a:r>
            <a:r>
              <a:rPr lang="tr-TR" dirty="0" err="1" smtClean="0"/>
              <a:t>Y</a:t>
            </a:r>
            <a:r>
              <a:rPr lang="tr-TR" dirty="0" err="1" smtClean="0"/>
              <a:t>our</a:t>
            </a:r>
            <a:r>
              <a:rPr lang="tr-TR" dirty="0" smtClean="0"/>
              <a:t> </a:t>
            </a:r>
            <a:r>
              <a:rPr lang="tr-TR" dirty="0" err="1" smtClean="0"/>
              <a:t>Kind</a:t>
            </a:r>
            <a:r>
              <a:rPr lang="tr-TR" dirty="0" smtClean="0"/>
              <a:t> </a:t>
            </a:r>
            <a:r>
              <a:rPr lang="tr-TR" dirty="0" err="1" smtClean="0"/>
              <a:t>Attention</a:t>
            </a:r>
            <a:r>
              <a:rPr lang="tr-TR" dirty="0" smtClean="0"/>
              <a:t> </a:t>
            </a:r>
            <a:r>
              <a:rPr lang="tr-TR" dirty="0" err="1" smtClean="0"/>
              <a:t>and</a:t>
            </a:r>
            <a:r>
              <a:rPr lang="tr-TR" dirty="0" smtClean="0"/>
              <a:t> </a:t>
            </a:r>
            <a:r>
              <a:rPr lang="tr-TR" dirty="0" err="1" smtClean="0"/>
              <a:t>Patience</a:t>
            </a:r>
            <a:r>
              <a:rPr lang="tr-TR" dirty="0" smtClean="0"/>
              <a:t> </a:t>
            </a:r>
            <a:endParaRPr lang="en-US" dirty="0"/>
          </a:p>
        </p:txBody>
      </p:sp>
      <p:sp>
        <p:nvSpPr>
          <p:cNvPr id="4" name="Slayt Numarası Yer Tutucusu 3"/>
          <p:cNvSpPr>
            <a:spLocks noGrp="1"/>
          </p:cNvSpPr>
          <p:nvPr>
            <p:ph type="sldNum" sz="quarter" idx="10"/>
          </p:nvPr>
        </p:nvSpPr>
        <p:spPr/>
        <p:txBody>
          <a:bodyPr/>
          <a:lstStyle/>
          <a:p>
            <a:pPr>
              <a:defRPr/>
            </a:pPr>
            <a:fld id="{DFF7F424-20F0-4218-8204-035A4E01680C}" type="slidenum">
              <a:rPr lang="es-ES" smtClean="0"/>
              <a:pPr>
                <a:defRPr/>
              </a:pPr>
              <a:t>34</a:t>
            </a:fld>
            <a:endParaRPr lang="es-ES"/>
          </a:p>
        </p:txBody>
      </p:sp>
    </p:spTree>
    <p:extLst>
      <p:ext uri="{BB962C8B-B14F-4D97-AF65-F5344CB8AC3E}">
        <p14:creationId xmlns:p14="http://schemas.microsoft.com/office/powerpoint/2010/main" val="154811516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68313" y="1052513"/>
            <a:ext cx="7848600" cy="914400"/>
          </a:xfrm>
        </p:spPr>
        <p:txBody>
          <a:bodyPr/>
          <a:lstStyle/>
          <a:p>
            <a:r>
              <a:rPr lang="tr-TR" dirty="0"/>
              <a:t/>
            </a:r>
            <a:br>
              <a:rPr lang="tr-TR" dirty="0"/>
            </a:br>
            <a:r>
              <a:rPr lang="tr-TR" dirty="0" err="1" smtClean="0"/>
              <a:t>Women</a:t>
            </a:r>
            <a:r>
              <a:rPr lang="tr-TR" dirty="0" smtClean="0"/>
              <a:t> </a:t>
            </a:r>
            <a:r>
              <a:rPr lang="tr-TR" dirty="0"/>
              <a:t>in Business Programme</a:t>
            </a:r>
            <a:r>
              <a:rPr lang="tr-TR" dirty="0" smtClean="0"/>
              <a:t/>
            </a:r>
            <a:br>
              <a:rPr lang="tr-TR" dirty="0" smtClean="0"/>
            </a:br>
            <a:endParaRPr lang="en-US" dirty="0"/>
          </a:p>
        </p:txBody>
      </p:sp>
      <p:sp>
        <p:nvSpPr>
          <p:cNvPr id="3" name="İçerik Yer Tutucusu 2"/>
          <p:cNvSpPr>
            <a:spLocks noGrp="1"/>
          </p:cNvSpPr>
          <p:nvPr>
            <p:ph idx="1"/>
          </p:nvPr>
        </p:nvSpPr>
        <p:spPr/>
        <p:txBody>
          <a:bodyPr/>
          <a:lstStyle/>
          <a:p>
            <a:pPr marL="0" indent="0">
              <a:buNone/>
            </a:pPr>
            <a:endParaRPr lang="en-US" sz="1800" dirty="0" smtClean="0"/>
          </a:p>
          <a:p>
            <a:pPr marL="0" indent="0">
              <a:buNone/>
              <a:defRPr/>
            </a:pPr>
            <a:r>
              <a:rPr lang="tr-TR" sz="1400" dirty="0" err="1"/>
              <a:t>Key</a:t>
            </a:r>
            <a:r>
              <a:rPr lang="tr-TR" sz="1400" dirty="0"/>
              <a:t> </a:t>
            </a:r>
            <a:r>
              <a:rPr lang="tr-TR" sz="1400" dirty="0" err="1"/>
              <a:t>activities</a:t>
            </a:r>
            <a:r>
              <a:rPr lang="tr-TR" sz="1400" dirty="0"/>
              <a:t> </a:t>
            </a:r>
            <a:r>
              <a:rPr lang="tr-TR" sz="1400" dirty="0" err="1" smtClean="0"/>
              <a:t>have</a:t>
            </a:r>
            <a:r>
              <a:rPr lang="tr-TR" sz="1400" dirty="0" smtClean="0"/>
              <a:t> </a:t>
            </a:r>
            <a:r>
              <a:rPr lang="tr-TR" sz="1400" dirty="0" err="1"/>
              <a:t>been</a:t>
            </a:r>
            <a:r>
              <a:rPr lang="tr-TR" sz="1400" dirty="0"/>
              <a:t> </a:t>
            </a:r>
            <a:r>
              <a:rPr lang="tr-TR" sz="1400" dirty="0" err="1"/>
              <a:t>performed</a:t>
            </a:r>
            <a:r>
              <a:rPr lang="tr-TR" sz="1400" dirty="0"/>
              <a:t> as </a:t>
            </a:r>
            <a:r>
              <a:rPr lang="tr-TR" sz="1400" dirty="0" err="1"/>
              <a:t>following</a:t>
            </a:r>
            <a:r>
              <a:rPr lang="tr-TR" sz="1400" dirty="0"/>
              <a:t>:</a:t>
            </a:r>
          </a:p>
          <a:p>
            <a:pPr>
              <a:buFont typeface="Arial" pitchFamily="34" charset="0"/>
              <a:buChar char="•"/>
              <a:defRPr/>
            </a:pPr>
            <a:r>
              <a:rPr lang="tr-TR" sz="1400" dirty="0"/>
              <a:t>Programme </a:t>
            </a:r>
            <a:r>
              <a:rPr lang="tr-TR" sz="1400" dirty="0" err="1"/>
              <a:t>Lunch</a:t>
            </a:r>
            <a:r>
              <a:rPr lang="tr-TR" sz="1400" dirty="0"/>
              <a:t> </a:t>
            </a:r>
            <a:r>
              <a:rPr lang="tr-TR" sz="1400" dirty="0" err="1"/>
              <a:t>Event</a:t>
            </a:r>
            <a:r>
              <a:rPr lang="tr-TR" sz="1400" dirty="0"/>
              <a:t> </a:t>
            </a:r>
            <a:r>
              <a:rPr lang="tr-TR" sz="1400" dirty="0" err="1"/>
              <a:t>was</a:t>
            </a:r>
            <a:r>
              <a:rPr lang="tr-TR" sz="1400" dirty="0"/>
              <a:t> </a:t>
            </a:r>
            <a:r>
              <a:rPr lang="tr-TR" sz="1400" dirty="0" err="1"/>
              <a:t>organized</a:t>
            </a:r>
            <a:r>
              <a:rPr lang="tr-TR" sz="1400" dirty="0"/>
              <a:t> in İstanbul on 22.10.2014.</a:t>
            </a:r>
          </a:p>
          <a:p>
            <a:r>
              <a:rPr lang="tr-TR" sz="1400" dirty="0"/>
              <a:t>S</a:t>
            </a:r>
            <a:r>
              <a:rPr lang="en-US" sz="1400" dirty="0" err="1" smtClean="0"/>
              <a:t>igned</a:t>
            </a:r>
            <a:r>
              <a:rPr lang="en-US" sz="1400" dirty="0" smtClean="0"/>
              <a:t> </a:t>
            </a:r>
            <a:r>
              <a:rPr lang="en-US" sz="1400" dirty="0"/>
              <a:t>loan </a:t>
            </a:r>
            <a:r>
              <a:rPr lang="tr-TR" sz="1400" dirty="0" err="1" smtClean="0"/>
              <a:t>agreements</a:t>
            </a:r>
            <a:r>
              <a:rPr lang="tr-TR" sz="1400" dirty="0" smtClean="0"/>
              <a:t> </a:t>
            </a:r>
            <a:r>
              <a:rPr lang="en-US" sz="1400" dirty="0"/>
              <a:t>under the Programme</a:t>
            </a:r>
            <a:r>
              <a:rPr lang="tr-TR" sz="1400" dirty="0"/>
              <a:t> </a:t>
            </a:r>
            <a:r>
              <a:rPr lang="tr-TR" sz="1400" dirty="0" err="1"/>
              <a:t>with</a:t>
            </a:r>
            <a:r>
              <a:rPr lang="tr-TR" sz="1400" dirty="0"/>
              <a:t> Finansbank, Vakıfbank, İşbank </a:t>
            </a:r>
            <a:r>
              <a:rPr lang="tr-TR" sz="1400" dirty="0" err="1"/>
              <a:t>and</a:t>
            </a:r>
            <a:r>
              <a:rPr lang="tr-TR" sz="1400" dirty="0"/>
              <a:t> TEB.</a:t>
            </a:r>
          </a:p>
          <a:p>
            <a:r>
              <a:rPr lang="en-US" sz="1400" dirty="0"/>
              <a:t>Started 54 advisory projects with women-led SMEs and started 5 ongoing business coaching projects</a:t>
            </a:r>
            <a:r>
              <a:rPr lang="tr-TR" sz="1400" dirty="0"/>
              <a:t>.</a:t>
            </a:r>
          </a:p>
          <a:p>
            <a:r>
              <a:rPr lang="en-US" sz="1400" dirty="0"/>
              <a:t>Nominated, trained and enrolled 10 women entrepreneurs in a one year mentoring programme in partnership with </a:t>
            </a:r>
            <a:r>
              <a:rPr lang="en-US" sz="1400" dirty="0" err="1"/>
              <a:t>TurkishWIN</a:t>
            </a:r>
            <a:r>
              <a:rPr lang="en-US" sz="1400" dirty="0"/>
              <a:t>.</a:t>
            </a:r>
            <a:endParaRPr lang="tr-TR" sz="1400" dirty="0"/>
          </a:p>
          <a:p>
            <a:r>
              <a:rPr lang="en-US" sz="1400" dirty="0"/>
              <a:t>Designed the curriculum for the entrepreneurial skills training courses and contracted for the implementation of eight trainings, two of which have been implemented in </a:t>
            </a:r>
            <a:r>
              <a:rPr lang="en-US" sz="1400" dirty="0" err="1"/>
              <a:t>Gazi</a:t>
            </a:r>
            <a:r>
              <a:rPr lang="tr-TR" sz="1400" dirty="0"/>
              <a:t>a</a:t>
            </a:r>
            <a:r>
              <a:rPr lang="en-US" sz="1400" dirty="0" err="1"/>
              <a:t>ntep</a:t>
            </a:r>
            <a:r>
              <a:rPr lang="tr-TR" sz="1400" dirty="0"/>
              <a:t>.</a:t>
            </a:r>
            <a:endParaRPr lang="en-US" sz="1400" dirty="0"/>
          </a:p>
          <a:p>
            <a:r>
              <a:rPr lang="en-US" sz="1400" dirty="0"/>
              <a:t>Designed a diagnostics tool to assess women-led SMEs’ needs for finance and advice. </a:t>
            </a:r>
          </a:p>
          <a:p>
            <a:r>
              <a:rPr lang="en-US" sz="1400" dirty="0"/>
              <a:t>Continued implementing the communications and visibility plan by organizing regional launch events, regional </a:t>
            </a:r>
            <a:r>
              <a:rPr lang="en-US" sz="1400" dirty="0" err="1"/>
              <a:t>WiB</a:t>
            </a:r>
            <a:r>
              <a:rPr lang="en-US" sz="1400" dirty="0"/>
              <a:t> seminars and an event to celebrate International Women’s Day on 5 March 2015 in Ankara</a:t>
            </a:r>
            <a:r>
              <a:rPr lang="tr-TR" sz="1400" dirty="0">
                <a:solidFill>
                  <a:srgbClr val="FF0000"/>
                </a:solidFill>
              </a:rPr>
              <a:t>.</a:t>
            </a:r>
            <a:endParaRPr lang="en-US" sz="1400" dirty="0">
              <a:solidFill>
                <a:srgbClr val="FF0000"/>
              </a:solidFill>
            </a:endParaRPr>
          </a:p>
          <a:p>
            <a:endParaRPr lang="tr-TR" sz="1800" dirty="0" smtClean="0"/>
          </a:p>
          <a:p>
            <a:endParaRPr lang="en-US" sz="1800" dirty="0"/>
          </a:p>
        </p:txBody>
      </p:sp>
      <p:sp>
        <p:nvSpPr>
          <p:cNvPr id="4" name="Slayt Numarası Yer Tutucusu 3"/>
          <p:cNvSpPr>
            <a:spLocks noGrp="1"/>
          </p:cNvSpPr>
          <p:nvPr>
            <p:ph type="sldNum" sz="quarter" idx="10"/>
          </p:nvPr>
        </p:nvSpPr>
        <p:spPr/>
        <p:txBody>
          <a:bodyPr/>
          <a:lstStyle/>
          <a:p>
            <a:pPr>
              <a:defRPr/>
            </a:pPr>
            <a:fld id="{DFF7F424-20F0-4218-8204-035A4E01680C}" type="slidenum">
              <a:rPr lang="es-ES" smtClean="0"/>
              <a:pPr>
                <a:defRPr/>
              </a:pPr>
              <a:t>4</a:t>
            </a:fld>
            <a:endParaRPr lang="es-ES"/>
          </a:p>
        </p:txBody>
      </p:sp>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879652" y="2100263"/>
            <a:ext cx="635396" cy="425464"/>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62813045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68313" y="1104901"/>
            <a:ext cx="7848600" cy="1009649"/>
          </a:xfrm>
        </p:spPr>
        <p:txBody>
          <a:bodyPr/>
          <a:lstStyle/>
          <a:p>
            <a:r>
              <a:rPr lang="tr-TR" sz="2000" dirty="0" smtClean="0"/>
              <a:t/>
            </a:r>
            <a:br>
              <a:rPr lang="tr-TR" sz="2000" dirty="0" smtClean="0"/>
            </a:br>
            <a:r>
              <a:rPr lang="tr-TR" sz="2000" dirty="0" smtClean="0"/>
              <a:t/>
            </a:r>
            <a:br>
              <a:rPr lang="tr-TR" sz="2000" dirty="0" smtClean="0"/>
            </a:br>
            <a:r>
              <a:rPr lang="tr-TR" sz="2000" dirty="0" smtClean="0"/>
              <a:t>Technical Assistance </a:t>
            </a:r>
            <a:r>
              <a:rPr lang="tr-TR" sz="2000" dirty="0" err="1" smtClean="0"/>
              <a:t>for</a:t>
            </a:r>
            <a:r>
              <a:rPr lang="tr-TR" sz="2000" dirty="0" smtClean="0"/>
              <a:t> </a:t>
            </a:r>
            <a:r>
              <a:rPr lang="tr-TR" sz="2000" dirty="0" err="1"/>
              <a:t>Promoting</a:t>
            </a:r>
            <a:r>
              <a:rPr lang="tr-TR" sz="2000" dirty="0"/>
              <a:t> </a:t>
            </a:r>
            <a:r>
              <a:rPr lang="tr-TR" sz="2000" dirty="0" err="1"/>
              <a:t>Registered</a:t>
            </a:r>
            <a:r>
              <a:rPr lang="tr-TR" sz="2000" dirty="0"/>
              <a:t> </a:t>
            </a:r>
            <a:r>
              <a:rPr lang="tr-TR" sz="2000" dirty="0" err="1"/>
              <a:t>Employment</a:t>
            </a:r>
            <a:r>
              <a:rPr lang="tr-TR" sz="2000" dirty="0"/>
              <a:t> </a:t>
            </a:r>
            <a:r>
              <a:rPr lang="tr-TR" sz="2000" dirty="0" err="1"/>
              <a:t>through</a:t>
            </a:r>
            <a:r>
              <a:rPr lang="tr-TR" sz="2000" dirty="0"/>
              <a:t> </a:t>
            </a:r>
            <a:r>
              <a:rPr lang="tr-TR" sz="2000" dirty="0" err="1"/>
              <a:t>Better</a:t>
            </a:r>
            <a:r>
              <a:rPr lang="tr-TR" sz="2000" dirty="0"/>
              <a:t> </a:t>
            </a:r>
            <a:r>
              <a:rPr lang="tr-TR" sz="2000" dirty="0" err="1"/>
              <a:t>Guidance</a:t>
            </a:r>
            <a:r>
              <a:rPr lang="tr-TR" sz="2000" dirty="0"/>
              <a:t> </a:t>
            </a:r>
            <a:r>
              <a:rPr lang="tr-TR" sz="2000" dirty="0" err="1"/>
              <a:t>and</a:t>
            </a:r>
            <a:r>
              <a:rPr lang="tr-TR" sz="2000" dirty="0"/>
              <a:t> </a:t>
            </a:r>
            <a:r>
              <a:rPr lang="tr-TR" sz="2000" dirty="0" err="1" smtClean="0"/>
              <a:t>Inspection</a:t>
            </a:r>
            <a:r>
              <a:rPr lang="tr-TR" sz="2000" dirty="0" smtClean="0"/>
              <a:t>-II</a:t>
            </a:r>
            <a:br>
              <a:rPr lang="tr-TR" sz="2000" dirty="0" smtClean="0"/>
            </a:br>
            <a:r>
              <a:rPr lang="en-US" sz="2000" dirty="0"/>
              <a:t/>
            </a:r>
            <a:br>
              <a:rPr lang="en-US" sz="2000" dirty="0"/>
            </a:br>
            <a:endParaRPr lang="tr-TR" sz="2000" dirty="0"/>
          </a:p>
        </p:txBody>
      </p:sp>
      <p:sp>
        <p:nvSpPr>
          <p:cNvPr id="3" name="İçerik Yer Tutucusu 2"/>
          <p:cNvSpPr>
            <a:spLocks noGrp="1"/>
          </p:cNvSpPr>
          <p:nvPr>
            <p:ph idx="1"/>
          </p:nvPr>
        </p:nvSpPr>
        <p:spPr>
          <a:xfrm>
            <a:off x="544513" y="3114675"/>
            <a:ext cx="7772400" cy="2771775"/>
          </a:xfrm>
        </p:spPr>
        <p:txBody>
          <a:bodyPr/>
          <a:lstStyle/>
          <a:p>
            <a:r>
              <a:rPr lang="tr-TR" sz="1600" dirty="0" err="1"/>
              <a:t>Operation</a:t>
            </a:r>
            <a:r>
              <a:rPr lang="tr-TR" sz="1600" dirty="0"/>
              <a:t> </a:t>
            </a:r>
            <a:r>
              <a:rPr lang="tr-TR" sz="1600" dirty="0" err="1"/>
              <a:t>Beneficiary</a:t>
            </a:r>
            <a:r>
              <a:rPr lang="tr-TR" sz="1600" dirty="0"/>
              <a:t> is </a:t>
            </a:r>
            <a:r>
              <a:rPr lang="tr-TR" sz="1600" dirty="0" err="1" smtClean="0"/>
              <a:t>the</a:t>
            </a:r>
            <a:r>
              <a:rPr lang="tr-TR" sz="1600" dirty="0"/>
              <a:t> </a:t>
            </a:r>
            <a:r>
              <a:rPr lang="tr-TR" sz="1600" dirty="0" err="1" smtClean="0"/>
              <a:t>Social</a:t>
            </a:r>
            <a:r>
              <a:rPr lang="tr-TR" sz="1600" dirty="0" smtClean="0"/>
              <a:t> </a:t>
            </a:r>
            <a:r>
              <a:rPr lang="tr-TR" sz="1600" dirty="0"/>
              <a:t>Security </a:t>
            </a:r>
            <a:r>
              <a:rPr lang="tr-TR" sz="1600" dirty="0" err="1"/>
              <a:t>Institution</a:t>
            </a:r>
            <a:endParaRPr lang="tr-TR" sz="1600" dirty="0"/>
          </a:p>
          <a:p>
            <a:r>
              <a:rPr lang="tr-TR" sz="1600" dirty="0" err="1" smtClean="0"/>
              <a:t>The</a:t>
            </a:r>
            <a:r>
              <a:rPr lang="tr-TR" sz="1600" dirty="0" smtClean="0"/>
              <a:t> </a:t>
            </a:r>
            <a:r>
              <a:rPr lang="tr-TR" sz="1600" dirty="0"/>
              <a:t>Project Budget is € 3.184.702</a:t>
            </a:r>
            <a:r>
              <a:rPr lang="tr-TR" sz="1600" dirty="0" smtClean="0"/>
              <a:t>.</a:t>
            </a:r>
          </a:p>
          <a:p>
            <a:r>
              <a:rPr lang="tr-TR" sz="1600" dirty="0" err="1" smtClean="0"/>
              <a:t>The</a:t>
            </a:r>
            <a:r>
              <a:rPr lang="tr-TR" sz="1600" dirty="0" smtClean="0"/>
              <a:t> </a:t>
            </a:r>
            <a:r>
              <a:rPr lang="tr-TR" sz="1600" dirty="0"/>
              <a:t>main </a:t>
            </a:r>
            <a:r>
              <a:rPr lang="tr-TR" sz="1600" dirty="0" err="1"/>
              <a:t>objectives</a:t>
            </a:r>
            <a:r>
              <a:rPr lang="tr-TR" sz="1600" dirty="0"/>
              <a:t> </a:t>
            </a:r>
            <a:r>
              <a:rPr lang="tr-TR" sz="1600" dirty="0" err="1"/>
              <a:t>are</a:t>
            </a:r>
            <a:r>
              <a:rPr lang="tr-TR" sz="1600" dirty="0"/>
              <a:t>:</a:t>
            </a:r>
          </a:p>
          <a:p>
            <a:pPr marL="742950" lvl="2" indent="-342900">
              <a:buFont typeface="Wingdings" panose="05000000000000000000" pitchFamily="2" charset="2"/>
              <a:buChar char="Ø"/>
            </a:pPr>
            <a:r>
              <a:rPr lang="en-US" sz="1400" dirty="0">
                <a:cs typeface="ＭＳ Ｐゴシック" charset="0"/>
              </a:rPr>
              <a:t>to increase the guidance and inspection capacity of SSI both at central and local level,</a:t>
            </a:r>
            <a:endParaRPr lang="tr-TR" sz="1400" dirty="0">
              <a:cs typeface="ＭＳ Ｐゴシック" charset="0"/>
            </a:endParaRPr>
          </a:p>
          <a:p>
            <a:pPr marL="742950" lvl="2" indent="-342900">
              <a:buFont typeface="Wingdings" panose="05000000000000000000" pitchFamily="2" charset="2"/>
              <a:buChar char="Ø"/>
            </a:pPr>
            <a:r>
              <a:rPr lang="en-US" sz="1400" dirty="0">
                <a:cs typeface="ＭＳ Ｐゴシック" charset="0"/>
              </a:rPr>
              <a:t>to increase the policy making capacity of SSI at central level with regards to the promotion of registered employment,</a:t>
            </a:r>
            <a:endParaRPr lang="tr-TR" sz="1400" dirty="0">
              <a:cs typeface="ＭＳ Ｐゴシック" charset="0"/>
            </a:endParaRPr>
          </a:p>
          <a:p>
            <a:pPr marL="742950" lvl="2" indent="-342900">
              <a:buFont typeface="Wingdings" panose="05000000000000000000" pitchFamily="2" charset="2"/>
              <a:buChar char="Ø"/>
            </a:pPr>
            <a:r>
              <a:rPr lang="en-US" sz="1400" dirty="0">
                <a:cs typeface="ＭＳ Ｐゴシック" charset="0"/>
              </a:rPr>
              <a:t>to increase the public awareness on the importance of registered employment. </a:t>
            </a:r>
            <a:endParaRPr lang="tr-TR" sz="1400" dirty="0">
              <a:cs typeface="ＭＳ Ｐゴシック" charset="0"/>
            </a:endParaRPr>
          </a:p>
          <a:p>
            <a:r>
              <a:rPr lang="en-US" sz="1600" dirty="0"/>
              <a:t>The </a:t>
            </a:r>
            <a:r>
              <a:rPr lang="tr-TR" sz="1600" dirty="0" err="1"/>
              <a:t>Inception</a:t>
            </a:r>
            <a:r>
              <a:rPr lang="tr-TR" sz="1600" dirty="0"/>
              <a:t> Report </a:t>
            </a:r>
            <a:r>
              <a:rPr lang="tr-TR" sz="1600" dirty="0" err="1"/>
              <a:t>was</a:t>
            </a:r>
            <a:r>
              <a:rPr lang="tr-TR" sz="1600" dirty="0"/>
              <a:t> </a:t>
            </a:r>
            <a:r>
              <a:rPr lang="tr-TR" sz="1600" dirty="0" err="1"/>
              <a:t>approved</a:t>
            </a:r>
            <a:r>
              <a:rPr lang="tr-TR" sz="1600" dirty="0"/>
              <a:t> on </a:t>
            </a:r>
            <a:r>
              <a:rPr lang="tr-TR" sz="1600" dirty="0" err="1"/>
              <a:t>March</a:t>
            </a:r>
            <a:r>
              <a:rPr lang="tr-TR" sz="1600" dirty="0"/>
              <a:t> 2015</a:t>
            </a:r>
            <a:r>
              <a:rPr lang="en-US" sz="1600" dirty="0"/>
              <a:t>.</a:t>
            </a:r>
            <a:r>
              <a:rPr lang="tr-TR" sz="1600" dirty="0"/>
              <a:t> </a:t>
            </a:r>
            <a:r>
              <a:rPr lang="tr-TR" sz="1600" dirty="0" err="1"/>
              <a:t>The</a:t>
            </a:r>
            <a:r>
              <a:rPr lang="tr-TR" sz="1600" dirty="0"/>
              <a:t> First </a:t>
            </a:r>
            <a:r>
              <a:rPr lang="tr-TR" sz="1600" dirty="0" err="1"/>
              <a:t>Interim</a:t>
            </a:r>
            <a:r>
              <a:rPr lang="tr-TR" sz="1600" dirty="0"/>
              <a:t> Report is in </a:t>
            </a:r>
            <a:r>
              <a:rPr lang="tr-TR" sz="1600" dirty="0" err="1"/>
              <a:t>the</a:t>
            </a:r>
            <a:r>
              <a:rPr lang="tr-TR" sz="1600" dirty="0"/>
              <a:t> </a:t>
            </a:r>
            <a:r>
              <a:rPr lang="tr-TR" sz="1600" dirty="0" err="1"/>
              <a:t>approval</a:t>
            </a:r>
            <a:r>
              <a:rPr lang="tr-TR" sz="1600" dirty="0"/>
              <a:t> </a:t>
            </a:r>
            <a:r>
              <a:rPr lang="tr-TR" sz="1600" dirty="0" err="1"/>
              <a:t>procedure</a:t>
            </a:r>
            <a:r>
              <a:rPr lang="tr-TR" sz="1600" dirty="0"/>
              <a:t>.</a:t>
            </a:r>
            <a:endParaRPr lang="en-US" sz="1600" dirty="0"/>
          </a:p>
          <a:p>
            <a:r>
              <a:rPr lang="en-US" sz="1600" dirty="0"/>
              <a:t>Opening Ceremony </a:t>
            </a:r>
            <a:r>
              <a:rPr lang="tr-TR" sz="1600" dirty="0" err="1"/>
              <a:t>was</a:t>
            </a:r>
            <a:r>
              <a:rPr lang="tr-TR" sz="1600" dirty="0"/>
              <a:t> </a:t>
            </a:r>
            <a:r>
              <a:rPr lang="en-US" sz="1600" dirty="0"/>
              <a:t>held on 21.11.2014.</a:t>
            </a:r>
          </a:p>
          <a:p>
            <a:pPr marL="0" indent="0">
              <a:buNone/>
            </a:pPr>
            <a:endParaRPr lang="en-US" sz="1800" dirty="0" smtClean="0"/>
          </a:p>
        </p:txBody>
      </p:sp>
      <p:sp>
        <p:nvSpPr>
          <p:cNvPr id="4" name="Slayt Numarası Yer Tutucusu 3"/>
          <p:cNvSpPr>
            <a:spLocks noGrp="1"/>
          </p:cNvSpPr>
          <p:nvPr>
            <p:ph type="sldNum" sz="quarter" idx="10"/>
          </p:nvPr>
        </p:nvSpPr>
        <p:spPr/>
        <p:txBody>
          <a:bodyPr/>
          <a:lstStyle/>
          <a:p>
            <a:pPr>
              <a:defRPr/>
            </a:pPr>
            <a:fld id="{DFF7F424-20F0-4218-8204-035A4E01680C}" type="slidenum">
              <a:rPr lang="es-ES" smtClean="0"/>
              <a:pPr>
                <a:defRPr/>
              </a:pPr>
              <a:t>5</a:t>
            </a:fld>
            <a:endParaRPr lang="es-ES"/>
          </a:p>
        </p:txBody>
      </p:sp>
      <p:pic>
        <p:nvPicPr>
          <p:cNvPr id="1026" name="Picture 2" descr="C:\Users\huseyin.tangurek\Desktop\logo.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38550" y="2124075"/>
            <a:ext cx="1028700" cy="57150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4133076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68313" y="1128713"/>
            <a:ext cx="7848600" cy="914400"/>
          </a:xfrm>
        </p:spPr>
        <p:txBody>
          <a:bodyPr/>
          <a:lstStyle/>
          <a:p>
            <a:r>
              <a:rPr lang="tr-TR" sz="2000" dirty="0"/>
              <a:t>Technical Assistance </a:t>
            </a:r>
            <a:r>
              <a:rPr lang="tr-TR" sz="2000" dirty="0" err="1"/>
              <a:t>for</a:t>
            </a:r>
            <a:r>
              <a:rPr lang="tr-TR" sz="2000" dirty="0"/>
              <a:t> </a:t>
            </a:r>
            <a:r>
              <a:rPr lang="tr-TR" sz="2000" dirty="0" err="1"/>
              <a:t>Promoting</a:t>
            </a:r>
            <a:r>
              <a:rPr lang="tr-TR" sz="2000" dirty="0"/>
              <a:t> </a:t>
            </a:r>
            <a:r>
              <a:rPr lang="tr-TR" sz="2000" dirty="0" err="1"/>
              <a:t>Registered</a:t>
            </a:r>
            <a:r>
              <a:rPr lang="tr-TR" sz="2000" dirty="0"/>
              <a:t> </a:t>
            </a:r>
            <a:r>
              <a:rPr lang="tr-TR" sz="2000" dirty="0" err="1"/>
              <a:t>Employment</a:t>
            </a:r>
            <a:r>
              <a:rPr lang="tr-TR" sz="2000" dirty="0"/>
              <a:t> </a:t>
            </a:r>
            <a:r>
              <a:rPr lang="tr-TR" sz="2000" dirty="0" err="1"/>
              <a:t>through</a:t>
            </a:r>
            <a:r>
              <a:rPr lang="tr-TR" sz="2000" dirty="0"/>
              <a:t> </a:t>
            </a:r>
            <a:r>
              <a:rPr lang="tr-TR" sz="2000" dirty="0" err="1"/>
              <a:t>Better</a:t>
            </a:r>
            <a:r>
              <a:rPr lang="tr-TR" sz="2000" dirty="0"/>
              <a:t> </a:t>
            </a:r>
            <a:r>
              <a:rPr lang="tr-TR" sz="2000" dirty="0" err="1"/>
              <a:t>Guidance</a:t>
            </a:r>
            <a:r>
              <a:rPr lang="tr-TR" sz="2000" dirty="0"/>
              <a:t> </a:t>
            </a:r>
            <a:r>
              <a:rPr lang="tr-TR" sz="2000" dirty="0" err="1"/>
              <a:t>and</a:t>
            </a:r>
            <a:r>
              <a:rPr lang="tr-TR" sz="2000" dirty="0"/>
              <a:t> </a:t>
            </a:r>
            <a:r>
              <a:rPr lang="tr-TR" sz="2000" dirty="0" err="1"/>
              <a:t>Inspection</a:t>
            </a:r>
            <a:r>
              <a:rPr lang="tr-TR" sz="2000" dirty="0"/>
              <a:t>-II</a:t>
            </a:r>
          </a:p>
        </p:txBody>
      </p:sp>
      <p:sp>
        <p:nvSpPr>
          <p:cNvPr id="3" name="İçerik Yer Tutucusu 2"/>
          <p:cNvSpPr>
            <a:spLocks noGrp="1"/>
          </p:cNvSpPr>
          <p:nvPr>
            <p:ph idx="1"/>
          </p:nvPr>
        </p:nvSpPr>
        <p:spPr>
          <a:xfrm>
            <a:off x="161925" y="3114674"/>
            <a:ext cx="7772400" cy="3209925"/>
          </a:xfrm>
        </p:spPr>
        <p:txBody>
          <a:bodyPr/>
          <a:lstStyle/>
          <a:p>
            <a:pPr lvl="1" algn="just">
              <a:buFont typeface="Arial" pitchFamily="34" charset="0"/>
              <a:buChar char="•"/>
            </a:pPr>
            <a:r>
              <a:rPr lang="en-US" sz="1600" dirty="0">
                <a:cs typeface="ＭＳ Ｐゴシック" charset="0"/>
              </a:rPr>
              <a:t>1074 Controllers, Inspectors and Experts from SSI were trained.</a:t>
            </a:r>
            <a:endParaRPr lang="tr-TR" sz="1600" dirty="0">
              <a:cs typeface="ＭＳ Ｐゴシック" charset="0"/>
            </a:endParaRPr>
          </a:p>
          <a:p>
            <a:pPr lvl="1" algn="just">
              <a:buFont typeface="Arial" pitchFamily="34" charset="0"/>
              <a:buChar char="•"/>
            </a:pPr>
            <a:r>
              <a:rPr lang="en-US" sz="1600" dirty="0">
                <a:cs typeface="ＭＳ Ｐゴシック" charset="0"/>
              </a:rPr>
              <a:t>With the awareness raising activities, 535 </a:t>
            </a:r>
            <a:r>
              <a:rPr lang="en-US" sz="1600" dirty="0" err="1">
                <a:cs typeface="ＭＳ Ｐゴシック" charset="0"/>
              </a:rPr>
              <a:t>mukhtars</a:t>
            </a:r>
            <a:r>
              <a:rPr lang="en-US" sz="1600" dirty="0">
                <a:cs typeface="ＭＳ Ｐゴシック" charset="0"/>
              </a:rPr>
              <a:t>, 450 university students, 123 journalists were reached an</a:t>
            </a:r>
            <a:r>
              <a:rPr lang="tr-TR" sz="1600" dirty="0">
                <a:cs typeface="ＭＳ Ｐゴシック" charset="0"/>
              </a:rPr>
              <a:t>d</a:t>
            </a:r>
            <a:r>
              <a:rPr lang="en-US" sz="1600" dirty="0">
                <a:cs typeface="ＭＳ Ｐゴシック" charset="0"/>
              </a:rPr>
              <a:t> given information about the importance of registered employment.</a:t>
            </a:r>
            <a:endParaRPr lang="tr-TR" sz="1600" dirty="0">
              <a:cs typeface="ＭＳ Ｐゴシック" charset="0"/>
            </a:endParaRPr>
          </a:p>
          <a:p>
            <a:pPr lvl="1" algn="just">
              <a:buFont typeface="Arial" pitchFamily="34" charset="0"/>
              <a:buChar char="•"/>
            </a:pPr>
            <a:r>
              <a:rPr lang="en-US" sz="1600" dirty="0">
                <a:cs typeface="ＭＳ Ｐゴシック" charset="0"/>
              </a:rPr>
              <a:t>Academic Advisory Board was established with 23 members including academicians, sector representatives, bureaucrats and judges. 2 out of 6 meetings were completed.</a:t>
            </a:r>
            <a:endParaRPr lang="tr-TR" sz="1600" dirty="0">
              <a:cs typeface="ＭＳ Ｐゴシック" charset="0"/>
            </a:endParaRPr>
          </a:p>
          <a:p>
            <a:pPr lvl="1" algn="just">
              <a:buFont typeface="Arial" pitchFamily="34" charset="0"/>
              <a:buChar char="•"/>
            </a:pPr>
            <a:r>
              <a:rPr lang="en-US" sz="1600" dirty="0">
                <a:cs typeface="ＭＳ Ｐゴシック" charset="0"/>
              </a:rPr>
              <a:t>36 draft sectorial guides were prepared.</a:t>
            </a:r>
            <a:endParaRPr lang="tr-TR" sz="1600" dirty="0">
              <a:cs typeface="ＭＳ Ｐゴシック" charset="0"/>
            </a:endParaRPr>
          </a:p>
          <a:p>
            <a:pPr lvl="1" algn="just">
              <a:buFont typeface="Arial" pitchFamily="34" charset="0"/>
              <a:buChar char="•"/>
            </a:pPr>
            <a:r>
              <a:rPr lang="en-US" sz="1600" dirty="0">
                <a:cs typeface="ＭＳ Ｐゴシック" charset="0"/>
              </a:rPr>
              <a:t>One study visit took place to Austria with the participation of high level bureaucrats.</a:t>
            </a:r>
            <a:endParaRPr lang="tr-TR" sz="1600" dirty="0">
              <a:cs typeface="ＭＳ Ｐゴシック" charset="0"/>
            </a:endParaRPr>
          </a:p>
          <a:p>
            <a:pPr lvl="1" algn="just">
              <a:buFont typeface="Arial" pitchFamily="34" charset="0"/>
              <a:buChar char="•"/>
            </a:pPr>
            <a:r>
              <a:rPr lang="tr-TR" sz="1600" dirty="0">
                <a:cs typeface="ＭＳ Ｐゴシック" charset="0"/>
              </a:rPr>
              <a:t>L</a:t>
            </a:r>
            <a:r>
              <a:rPr lang="en-US" sz="1600" dirty="0" err="1">
                <a:cs typeface="ＭＳ Ｐゴシック" charset="0"/>
              </a:rPr>
              <a:t>eadership</a:t>
            </a:r>
            <a:r>
              <a:rPr lang="en-US" sz="1600" dirty="0">
                <a:cs typeface="ＭＳ Ｐゴシック" charset="0"/>
              </a:rPr>
              <a:t> awareness raising conference was held in </a:t>
            </a:r>
            <a:r>
              <a:rPr lang="en-US" sz="1600" dirty="0" err="1">
                <a:cs typeface="ＭＳ Ｐゴシック" charset="0"/>
              </a:rPr>
              <a:t>Bolu</a:t>
            </a:r>
            <a:r>
              <a:rPr lang="en-US" sz="1600" dirty="0">
                <a:cs typeface="ＭＳ Ｐゴシック" charset="0"/>
              </a:rPr>
              <a:t> with the participation of 180 people from SSI. </a:t>
            </a:r>
            <a:endParaRPr lang="tr-TR" sz="1600" dirty="0">
              <a:cs typeface="ＭＳ Ｐゴシック" charset="0"/>
            </a:endParaRPr>
          </a:p>
          <a:p>
            <a:pPr lvl="1" algn="just"/>
            <a:endParaRPr lang="tr-TR" sz="1600" dirty="0">
              <a:solidFill>
                <a:srgbClr val="FF0000"/>
              </a:solidFill>
            </a:endParaRPr>
          </a:p>
          <a:p>
            <a:pPr algn="just"/>
            <a:endParaRPr lang="tr-TR" dirty="0"/>
          </a:p>
        </p:txBody>
      </p:sp>
      <p:sp>
        <p:nvSpPr>
          <p:cNvPr id="4" name="Slayt Numarası Yer Tutucusu 3"/>
          <p:cNvSpPr>
            <a:spLocks noGrp="1"/>
          </p:cNvSpPr>
          <p:nvPr>
            <p:ph type="sldNum" sz="quarter" idx="10"/>
          </p:nvPr>
        </p:nvSpPr>
        <p:spPr/>
        <p:txBody>
          <a:bodyPr/>
          <a:lstStyle/>
          <a:p>
            <a:pPr>
              <a:defRPr/>
            </a:pPr>
            <a:fld id="{DFF7F424-20F0-4218-8204-035A4E01680C}" type="slidenum">
              <a:rPr lang="es-ES" smtClean="0"/>
              <a:pPr>
                <a:defRPr/>
              </a:pPr>
              <a:t>6</a:t>
            </a:fld>
            <a:endParaRPr lang="es-ES" dirty="0"/>
          </a:p>
        </p:txBody>
      </p:sp>
      <p:pic>
        <p:nvPicPr>
          <p:cNvPr id="5" name="Picture 2" descr="C:\Users\huseyin.tangurek\Desktop\logo.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71875" y="2152650"/>
            <a:ext cx="1028700" cy="57150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6584687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z="2000" dirty="0" err="1" smtClean="0"/>
              <a:t>Supply</a:t>
            </a:r>
            <a:r>
              <a:rPr lang="tr-TR" sz="2000" dirty="0" smtClean="0"/>
              <a:t> </a:t>
            </a:r>
            <a:r>
              <a:rPr lang="tr-TR" sz="2000" dirty="0" err="1" smtClean="0"/>
              <a:t>for</a:t>
            </a:r>
            <a:r>
              <a:rPr lang="tr-TR" sz="2000" dirty="0" smtClean="0"/>
              <a:t> </a:t>
            </a:r>
            <a:r>
              <a:rPr lang="tr-TR" sz="2000" dirty="0" err="1"/>
              <a:t>Promoting</a:t>
            </a:r>
            <a:r>
              <a:rPr lang="tr-TR" sz="2000" dirty="0"/>
              <a:t> </a:t>
            </a:r>
            <a:r>
              <a:rPr lang="tr-TR" sz="2000" dirty="0" err="1"/>
              <a:t>Registered</a:t>
            </a:r>
            <a:r>
              <a:rPr lang="tr-TR" sz="2000" dirty="0"/>
              <a:t> </a:t>
            </a:r>
            <a:r>
              <a:rPr lang="tr-TR" sz="2000" dirty="0" err="1"/>
              <a:t>Employment</a:t>
            </a:r>
            <a:r>
              <a:rPr lang="tr-TR" sz="2000" dirty="0"/>
              <a:t> </a:t>
            </a:r>
            <a:r>
              <a:rPr lang="tr-TR" sz="2000" dirty="0" err="1"/>
              <a:t>through</a:t>
            </a:r>
            <a:r>
              <a:rPr lang="tr-TR" sz="2000" dirty="0"/>
              <a:t> </a:t>
            </a:r>
            <a:r>
              <a:rPr lang="tr-TR" sz="2000" dirty="0" err="1"/>
              <a:t>Better</a:t>
            </a:r>
            <a:r>
              <a:rPr lang="tr-TR" sz="2000" dirty="0"/>
              <a:t> </a:t>
            </a:r>
            <a:r>
              <a:rPr lang="tr-TR" sz="2000" dirty="0" err="1"/>
              <a:t>Guidance</a:t>
            </a:r>
            <a:r>
              <a:rPr lang="tr-TR" sz="2000" dirty="0"/>
              <a:t> </a:t>
            </a:r>
            <a:r>
              <a:rPr lang="tr-TR" sz="2000" dirty="0" err="1"/>
              <a:t>and</a:t>
            </a:r>
            <a:r>
              <a:rPr lang="tr-TR" sz="2000" dirty="0"/>
              <a:t> </a:t>
            </a:r>
            <a:r>
              <a:rPr lang="tr-TR" sz="2000" dirty="0" err="1" smtClean="0"/>
              <a:t>Inspection</a:t>
            </a:r>
            <a:r>
              <a:rPr lang="tr-TR" sz="2000" dirty="0" smtClean="0"/>
              <a:t>-II LOT-2</a:t>
            </a:r>
            <a:endParaRPr lang="tr-TR" sz="2000" dirty="0"/>
          </a:p>
        </p:txBody>
      </p:sp>
      <p:sp>
        <p:nvSpPr>
          <p:cNvPr id="3" name="İçerik Yer Tutucusu 2"/>
          <p:cNvSpPr>
            <a:spLocks noGrp="1"/>
          </p:cNvSpPr>
          <p:nvPr>
            <p:ph idx="1"/>
          </p:nvPr>
        </p:nvSpPr>
        <p:spPr>
          <a:xfrm>
            <a:off x="544513" y="3267074"/>
            <a:ext cx="7772400" cy="3057526"/>
          </a:xfrm>
        </p:spPr>
        <p:txBody>
          <a:bodyPr/>
          <a:lstStyle/>
          <a:p>
            <a:r>
              <a:rPr lang="en-US" sz="1600" dirty="0"/>
              <a:t>The Project </a:t>
            </a:r>
            <a:r>
              <a:rPr lang="tr-TR" sz="1600" dirty="0" err="1" smtClean="0"/>
              <a:t>commenced</a:t>
            </a:r>
            <a:r>
              <a:rPr lang="en-US" sz="1600" dirty="0" smtClean="0"/>
              <a:t> </a:t>
            </a:r>
            <a:r>
              <a:rPr lang="en-US" sz="1600" dirty="0"/>
              <a:t>on 27.06.2014.</a:t>
            </a:r>
            <a:r>
              <a:rPr lang="tr-TR" sz="1600" dirty="0"/>
              <a:t> </a:t>
            </a:r>
            <a:endParaRPr lang="en-US" sz="1600" dirty="0"/>
          </a:p>
          <a:p>
            <a:r>
              <a:rPr lang="tr-TR" sz="1600" dirty="0" err="1"/>
              <a:t>The</a:t>
            </a:r>
            <a:r>
              <a:rPr lang="tr-TR" sz="1600" dirty="0"/>
              <a:t> Project Budget is </a:t>
            </a:r>
            <a:r>
              <a:rPr lang="tr-TR" sz="1600" dirty="0" smtClean="0"/>
              <a:t>€ 997.800</a:t>
            </a:r>
            <a:endParaRPr lang="tr-TR" sz="1600" dirty="0"/>
          </a:p>
          <a:p>
            <a:r>
              <a:rPr lang="tr-TR" sz="1600" dirty="0" err="1"/>
              <a:t>The</a:t>
            </a:r>
            <a:r>
              <a:rPr lang="tr-TR" sz="1600" dirty="0"/>
              <a:t> main </a:t>
            </a:r>
            <a:r>
              <a:rPr lang="tr-TR" sz="1600" dirty="0" err="1"/>
              <a:t>purpose</a:t>
            </a:r>
            <a:r>
              <a:rPr lang="tr-TR" sz="1600" dirty="0"/>
              <a:t> </a:t>
            </a:r>
            <a:r>
              <a:rPr lang="tr-TR" sz="1600" dirty="0" err="1"/>
              <a:t>with</a:t>
            </a:r>
            <a:r>
              <a:rPr lang="tr-TR" sz="1600" dirty="0"/>
              <a:t> </a:t>
            </a:r>
            <a:r>
              <a:rPr lang="tr-TR" sz="1600" dirty="0" err="1"/>
              <a:t>the</a:t>
            </a:r>
            <a:r>
              <a:rPr lang="tr-TR" sz="1600" dirty="0"/>
              <a:t> </a:t>
            </a:r>
            <a:r>
              <a:rPr lang="en-GB" sz="1600" dirty="0"/>
              <a:t>delivery of equipment to the central and local offices of the SSI </a:t>
            </a:r>
            <a:r>
              <a:rPr lang="tr-TR" sz="1600" dirty="0"/>
              <a:t>is </a:t>
            </a:r>
            <a:r>
              <a:rPr lang="en-GB" sz="1600" dirty="0"/>
              <a:t>to support the implementation of the new guidance-based approach by increasing the mobility of the SSI personnel</a:t>
            </a:r>
            <a:r>
              <a:rPr lang="tr-TR" sz="1600" dirty="0"/>
              <a:t>.</a:t>
            </a:r>
          </a:p>
          <a:p>
            <a:r>
              <a:rPr lang="tr-TR" sz="1600" dirty="0" err="1"/>
              <a:t>The</a:t>
            </a:r>
            <a:r>
              <a:rPr lang="tr-TR" sz="1600" dirty="0"/>
              <a:t> Tablet </a:t>
            </a:r>
            <a:r>
              <a:rPr lang="tr-TR" sz="1600" dirty="0" err="1"/>
              <a:t>PCs</a:t>
            </a:r>
            <a:r>
              <a:rPr lang="tr-TR" sz="1600" dirty="0"/>
              <a:t> </a:t>
            </a:r>
            <a:r>
              <a:rPr lang="tr-TR" sz="1600" dirty="0" err="1"/>
              <a:t>were</a:t>
            </a:r>
            <a:r>
              <a:rPr lang="tr-TR" sz="1600" dirty="0"/>
              <a:t> </a:t>
            </a:r>
            <a:r>
              <a:rPr lang="tr-TR" sz="1600" dirty="0" err="1"/>
              <a:t>delivered</a:t>
            </a:r>
            <a:r>
              <a:rPr lang="tr-TR" sz="1600" dirty="0"/>
              <a:t> </a:t>
            </a:r>
            <a:r>
              <a:rPr lang="tr-TR" sz="1600" dirty="0" err="1"/>
              <a:t>to</a:t>
            </a:r>
            <a:r>
              <a:rPr lang="tr-TR" sz="1600" dirty="0"/>
              <a:t> 80 </a:t>
            </a:r>
            <a:r>
              <a:rPr lang="tr-TR" sz="1600" dirty="0" err="1"/>
              <a:t>cities</a:t>
            </a:r>
            <a:r>
              <a:rPr lang="tr-TR" sz="1600" dirty="0"/>
              <a:t>.</a:t>
            </a:r>
          </a:p>
          <a:p>
            <a:r>
              <a:rPr lang="en-US" sz="1600" dirty="0" smtClean="0"/>
              <a:t>The IT Lot</a:t>
            </a:r>
            <a:r>
              <a:rPr lang="tr-TR" sz="1600" dirty="0" smtClean="0"/>
              <a:t>-2</a:t>
            </a:r>
            <a:r>
              <a:rPr lang="en-US" sz="1600" dirty="0" smtClean="0"/>
              <a:t> consists of 2000 tablet PC, 35 laptop and 35 printer.</a:t>
            </a:r>
          </a:p>
          <a:p>
            <a:r>
              <a:rPr lang="en-US" sz="1600" dirty="0" smtClean="0"/>
              <a:t>The Provisional Acceptance Certificate </a:t>
            </a:r>
            <a:r>
              <a:rPr lang="tr-TR" sz="1600" dirty="0" err="1" smtClean="0"/>
              <a:t>was</a:t>
            </a:r>
            <a:r>
              <a:rPr lang="tr-TR" sz="1600" dirty="0" smtClean="0"/>
              <a:t> </a:t>
            </a:r>
            <a:r>
              <a:rPr lang="tr-TR" sz="1600" dirty="0" err="1" smtClean="0"/>
              <a:t>partially</a:t>
            </a:r>
            <a:r>
              <a:rPr lang="tr-TR" sz="1600" dirty="0" smtClean="0"/>
              <a:t> </a:t>
            </a:r>
            <a:r>
              <a:rPr lang="tr-TR" sz="1600" dirty="0" err="1" smtClean="0"/>
              <a:t>approved</a:t>
            </a:r>
            <a:r>
              <a:rPr lang="tr-TR" sz="1600" dirty="0" smtClean="0"/>
              <a:t> on </a:t>
            </a:r>
            <a:r>
              <a:rPr lang="tr-TR" sz="1600" dirty="0" err="1" smtClean="0"/>
              <a:t>November</a:t>
            </a:r>
            <a:r>
              <a:rPr lang="tr-TR" sz="1600" dirty="0" smtClean="0"/>
              <a:t> 2014</a:t>
            </a:r>
            <a:r>
              <a:rPr lang="en-US" sz="1600" dirty="0" smtClean="0"/>
              <a:t>.</a:t>
            </a:r>
            <a:endParaRPr lang="tr-TR" sz="1600" dirty="0" smtClean="0"/>
          </a:p>
          <a:p>
            <a:r>
              <a:rPr lang="tr-TR" sz="1600" dirty="0" err="1" smtClean="0"/>
              <a:t>The</a:t>
            </a:r>
            <a:r>
              <a:rPr lang="tr-TR" sz="1600" dirty="0" smtClean="0"/>
              <a:t> Delivery </a:t>
            </a:r>
            <a:r>
              <a:rPr lang="tr-TR" sz="1600" dirty="0" err="1" smtClean="0"/>
              <a:t>process</a:t>
            </a:r>
            <a:r>
              <a:rPr lang="tr-TR" sz="1600" dirty="0" smtClean="0"/>
              <a:t> </a:t>
            </a:r>
            <a:r>
              <a:rPr lang="tr-TR" sz="1600" dirty="0" err="1" smtClean="0"/>
              <a:t>for</a:t>
            </a:r>
            <a:r>
              <a:rPr lang="tr-TR" sz="1600" dirty="0" smtClean="0"/>
              <a:t> 35 Laptop </a:t>
            </a:r>
            <a:r>
              <a:rPr lang="tr-TR" sz="1600" dirty="0" err="1" smtClean="0"/>
              <a:t>and</a:t>
            </a:r>
            <a:r>
              <a:rPr lang="tr-TR" sz="1600" dirty="0" smtClean="0"/>
              <a:t> 35 Printer is on-</a:t>
            </a:r>
            <a:r>
              <a:rPr lang="tr-TR" sz="1600" dirty="0" err="1" smtClean="0"/>
              <a:t>going</a:t>
            </a:r>
            <a:r>
              <a:rPr lang="tr-TR" sz="1600" dirty="0" smtClean="0"/>
              <a:t>.</a:t>
            </a:r>
            <a:endParaRPr lang="en-US" sz="1600" dirty="0" smtClean="0"/>
          </a:p>
          <a:p>
            <a:pPr marL="0" indent="0">
              <a:buNone/>
            </a:pPr>
            <a:endParaRPr lang="en-US" dirty="0" smtClean="0"/>
          </a:p>
        </p:txBody>
      </p:sp>
      <p:sp>
        <p:nvSpPr>
          <p:cNvPr id="4" name="Slayt Numarası Yer Tutucusu 3"/>
          <p:cNvSpPr>
            <a:spLocks noGrp="1"/>
          </p:cNvSpPr>
          <p:nvPr>
            <p:ph type="sldNum" sz="quarter" idx="10"/>
          </p:nvPr>
        </p:nvSpPr>
        <p:spPr/>
        <p:txBody>
          <a:bodyPr/>
          <a:lstStyle/>
          <a:p>
            <a:pPr>
              <a:defRPr/>
            </a:pPr>
            <a:fld id="{DFF7F424-20F0-4218-8204-035A4E01680C}" type="slidenum">
              <a:rPr lang="es-ES" smtClean="0"/>
              <a:pPr>
                <a:defRPr/>
              </a:pPr>
              <a:t>7</a:t>
            </a:fld>
            <a:endParaRPr lang="es-ES"/>
          </a:p>
        </p:txBody>
      </p:sp>
      <p:pic>
        <p:nvPicPr>
          <p:cNvPr id="5" name="Picture 2" descr="C:\Users\huseyin.tangurek\Desktop\logo.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73450" y="2324100"/>
            <a:ext cx="1028700" cy="57150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4592639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z="2000" dirty="0" err="1"/>
              <a:t>Supply</a:t>
            </a:r>
            <a:r>
              <a:rPr lang="tr-TR" sz="2000" dirty="0"/>
              <a:t> </a:t>
            </a:r>
            <a:r>
              <a:rPr lang="tr-TR" sz="2000" dirty="0" err="1"/>
              <a:t>for</a:t>
            </a:r>
            <a:r>
              <a:rPr lang="tr-TR" sz="2000" dirty="0"/>
              <a:t> </a:t>
            </a:r>
            <a:r>
              <a:rPr lang="tr-TR" sz="2000" dirty="0" err="1"/>
              <a:t>Promoting</a:t>
            </a:r>
            <a:r>
              <a:rPr lang="tr-TR" sz="2000" dirty="0"/>
              <a:t> </a:t>
            </a:r>
            <a:r>
              <a:rPr lang="tr-TR" sz="2000" dirty="0" err="1"/>
              <a:t>Registered</a:t>
            </a:r>
            <a:r>
              <a:rPr lang="tr-TR" sz="2000" dirty="0"/>
              <a:t> </a:t>
            </a:r>
            <a:r>
              <a:rPr lang="tr-TR" sz="2000" dirty="0" err="1"/>
              <a:t>Employment</a:t>
            </a:r>
            <a:r>
              <a:rPr lang="tr-TR" sz="2000" dirty="0"/>
              <a:t> </a:t>
            </a:r>
            <a:r>
              <a:rPr lang="tr-TR" sz="2000" dirty="0" err="1"/>
              <a:t>through</a:t>
            </a:r>
            <a:r>
              <a:rPr lang="tr-TR" sz="2000" dirty="0"/>
              <a:t> </a:t>
            </a:r>
            <a:r>
              <a:rPr lang="tr-TR" sz="2000" dirty="0" err="1"/>
              <a:t>Better</a:t>
            </a:r>
            <a:r>
              <a:rPr lang="tr-TR" sz="2000" dirty="0"/>
              <a:t> </a:t>
            </a:r>
            <a:r>
              <a:rPr lang="tr-TR" sz="2000" dirty="0" err="1"/>
              <a:t>Guidance</a:t>
            </a:r>
            <a:r>
              <a:rPr lang="tr-TR" sz="2000" dirty="0"/>
              <a:t> </a:t>
            </a:r>
            <a:r>
              <a:rPr lang="tr-TR" sz="2000" dirty="0" err="1"/>
              <a:t>and</a:t>
            </a:r>
            <a:r>
              <a:rPr lang="tr-TR" sz="2000" dirty="0"/>
              <a:t> </a:t>
            </a:r>
            <a:r>
              <a:rPr lang="tr-TR" sz="2000" dirty="0" err="1"/>
              <a:t>Inspection</a:t>
            </a:r>
            <a:r>
              <a:rPr lang="tr-TR" sz="2000" dirty="0"/>
              <a:t>-II </a:t>
            </a:r>
            <a:r>
              <a:rPr lang="tr-TR" sz="2000" dirty="0" smtClean="0"/>
              <a:t>LOT-1</a:t>
            </a:r>
            <a:endParaRPr lang="tr-TR" sz="2000" dirty="0"/>
          </a:p>
        </p:txBody>
      </p:sp>
      <p:sp>
        <p:nvSpPr>
          <p:cNvPr id="3" name="İçerik Yer Tutucusu 2"/>
          <p:cNvSpPr>
            <a:spLocks noGrp="1"/>
          </p:cNvSpPr>
          <p:nvPr>
            <p:ph idx="1"/>
          </p:nvPr>
        </p:nvSpPr>
        <p:spPr>
          <a:xfrm>
            <a:off x="544513" y="3509962"/>
            <a:ext cx="7772400" cy="2162175"/>
          </a:xfrm>
        </p:spPr>
        <p:txBody>
          <a:bodyPr/>
          <a:lstStyle/>
          <a:p>
            <a:r>
              <a:rPr lang="en-US" sz="1600" dirty="0"/>
              <a:t>The Project </a:t>
            </a:r>
            <a:r>
              <a:rPr lang="tr-TR" sz="1600" dirty="0" err="1"/>
              <a:t>commenced</a:t>
            </a:r>
            <a:r>
              <a:rPr lang="en-US" sz="1600" dirty="0"/>
              <a:t> on </a:t>
            </a:r>
            <a:r>
              <a:rPr lang="tr-TR" sz="1600" dirty="0" smtClean="0"/>
              <a:t>07.01</a:t>
            </a:r>
            <a:r>
              <a:rPr lang="en-US" sz="1600" dirty="0" smtClean="0"/>
              <a:t>.201</a:t>
            </a:r>
            <a:r>
              <a:rPr lang="tr-TR" sz="1600" dirty="0" smtClean="0"/>
              <a:t>5</a:t>
            </a:r>
            <a:r>
              <a:rPr lang="en-US" sz="1600" dirty="0" smtClean="0"/>
              <a:t>.</a:t>
            </a:r>
            <a:r>
              <a:rPr lang="tr-TR" sz="1600" dirty="0" smtClean="0"/>
              <a:t> </a:t>
            </a:r>
            <a:endParaRPr lang="en-US" sz="1600" dirty="0"/>
          </a:p>
          <a:p>
            <a:r>
              <a:rPr lang="tr-TR" sz="1600" dirty="0" err="1"/>
              <a:t>The</a:t>
            </a:r>
            <a:r>
              <a:rPr lang="tr-TR" sz="1600" dirty="0"/>
              <a:t> Project Budget is €735.000,00.</a:t>
            </a:r>
          </a:p>
          <a:p>
            <a:r>
              <a:rPr lang="tr-TR" sz="1600" dirty="0" err="1"/>
              <a:t>The</a:t>
            </a:r>
            <a:r>
              <a:rPr lang="tr-TR" sz="1600" dirty="0"/>
              <a:t> Lot-1 </a:t>
            </a:r>
            <a:r>
              <a:rPr lang="tr-TR" sz="1600" dirty="0" err="1"/>
              <a:t>consists</a:t>
            </a:r>
            <a:r>
              <a:rPr lang="tr-TR" sz="1600" dirty="0"/>
              <a:t> of 35 </a:t>
            </a:r>
            <a:r>
              <a:rPr lang="tr-TR" sz="1600" dirty="0" err="1"/>
              <a:t>Panelvans</a:t>
            </a:r>
            <a:r>
              <a:rPr lang="tr-TR" sz="1600" dirty="0"/>
              <a:t> </a:t>
            </a:r>
            <a:r>
              <a:rPr lang="tr-TR" sz="1600" dirty="0" err="1"/>
              <a:t>which</a:t>
            </a:r>
            <a:r>
              <a:rPr lang="tr-TR" sz="1600" dirty="0"/>
              <a:t> </a:t>
            </a:r>
            <a:r>
              <a:rPr lang="tr-TR" sz="1600" dirty="0" err="1"/>
              <a:t>will</a:t>
            </a:r>
            <a:r>
              <a:rPr lang="tr-TR" sz="1600" dirty="0"/>
              <a:t> be </a:t>
            </a:r>
            <a:r>
              <a:rPr lang="tr-TR" sz="1600" dirty="0" err="1"/>
              <a:t>delivered</a:t>
            </a:r>
            <a:r>
              <a:rPr lang="tr-TR" sz="1600" dirty="0"/>
              <a:t> </a:t>
            </a:r>
            <a:r>
              <a:rPr lang="tr-TR" sz="1600" dirty="0" err="1"/>
              <a:t>to</a:t>
            </a:r>
            <a:r>
              <a:rPr lang="tr-TR" sz="1600" dirty="0"/>
              <a:t> 28 </a:t>
            </a:r>
            <a:r>
              <a:rPr lang="tr-TR" sz="1600" dirty="0" err="1"/>
              <a:t>cities</a:t>
            </a:r>
            <a:r>
              <a:rPr lang="tr-TR" sz="1600" dirty="0"/>
              <a:t>.</a:t>
            </a:r>
          </a:p>
          <a:p>
            <a:r>
              <a:rPr lang="tr-TR" sz="1600" dirty="0" err="1"/>
              <a:t>The</a:t>
            </a:r>
            <a:r>
              <a:rPr lang="tr-TR" sz="1600" dirty="0"/>
              <a:t> main </a:t>
            </a:r>
            <a:r>
              <a:rPr lang="tr-TR" sz="1600" dirty="0" err="1"/>
              <a:t>purpose</a:t>
            </a:r>
            <a:r>
              <a:rPr lang="tr-TR" sz="1600" dirty="0"/>
              <a:t> is </a:t>
            </a:r>
            <a:r>
              <a:rPr lang="en-GB" sz="1600" dirty="0"/>
              <a:t>to support the implementation of the new guidance-based approach by increasing the mobility of the SSI personnel</a:t>
            </a:r>
            <a:r>
              <a:rPr lang="tr-TR" sz="1600" dirty="0"/>
              <a:t>.</a:t>
            </a:r>
          </a:p>
          <a:p>
            <a:r>
              <a:rPr lang="tr-TR" sz="1600" dirty="0" err="1"/>
              <a:t>The</a:t>
            </a:r>
            <a:r>
              <a:rPr lang="tr-TR" sz="1600" dirty="0"/>
              <a:t> </a:t>
            </a:r>
            <a:r>
              <a:rPr lang="tr-TR" sz="1600" dirty="0" err="1"/>
              <a:t>Panelvans</a:t>
            </a:r>
            <a:r>
              <a:rPr lang="tr-TR" sz="1600" dirty="0"/>
              <a:t> </a:t>
            </a:r>
            <a:r>
              <a:rPr lang="tr-TR" sz="1600" dirty="0" err="1"/>
              <a:t>will</a:t>
            </a:r>
            <a:r>
              <a:rPr lang="tr-TR" sz="1600" dirty="0"/>
              <a:t> be </a:t>
            </a:r>
            <a:r>
              <a:rPr lang="tr-TR" sz="1600" dirty="0" err="1"/>
              <a:t>delivered</a:t>
            </a:r>
            <a:r>
              <a:rPr lang="tr-TR" sz="1600" dirty="0"/>
              <a:t> </a:t>
            </a:r>
            <a:r>
              <a:rPr lang="tr-TR" sz="1600" dirty="0" err="1"/>
              <a:t>to</a:t>
            </a:r>
            <a:r>
              <a:rPr lang="tr-TR" sz="1600" dirty="0"/>
              <a:t> 27 </a:t>
            </a:r>
            <a:r>
              <a:rPr lang="tr-TR" sz="1600" dirty="0" err="1"/>
              <a:t>cities</a:t>
            </a:r>
            <a:r>
              <a:rPr lang="tr-TR" sz="1600" dirty="0" smtClean="0"/>
              <a:t>.</a:t>
            </a:r>
            <a:endParaRPr lang="tr-TR" sz="1600" dirty="0"/>
          </a:p>
          <a:p>
            <a:r>
              <a:rPr lang="tr-TR" sz="1600" dirty="0" err="1" smtClean="0"/>
              <a:t>The</a:t>
            </a:r>
            <a:r>
              <a:rPr lang="tr-TR" sz="1600" dirty="0" smtClean="0"/>
              <a:t> </a:t>
            </a:r>
            <a:r>
              <a:rPr lang="tr-TR" sz="1600" dirty="0"/>
              <a:t>Delivery </a:t>
            </a:r>
            <a:r>
              <a:rPr lang="tr-TR" sz="1600" dirty="0" err="1" smtClean="0"/>
              <a:t>Process</a:t>
            </a:r>
            <a:r>
              <a:rPr lang="tr-TR" sz="1600" dirty="0" smtClean="0"/>
              <a:t> is </a:t>
            </a:r>
            <a:r>
              <a:rPr lang="tr-TR" sz="1600" dirty="0"/>
              <a:t>on-</a:t>
            </a:r>
            <a:r>
              <a:rPr lang="tr-TR" sz="1600" dirty="0" err="1"/>
              <a:t>going</a:t>
            </a:r>
            <a:r>
              <a:rPr lang="tr-TR" sz="1600" dirty="0"/>
              <a:t>.</a:t>
            </a:r>
            <a:endParaRPr lang="en-US" sz="1600" dirty="0"/>
          </a:p>
          <a:p>
            <a:endParaRPr lang="tr-TR" dirty="0"/>
          </a:p>
        </p:txBody>
      </p:sp>
      <p:sp>
        <p:nvSpPr>
          <p:cNvPr id="4" name="Slayt Numarası Yer Tutucusu 3"/>
          <p:cNvSpPr>
            <a:spLocks noGrp="1"/>
          </p:cNvSpPr>
          <p:nvPr>
            <p:ph type="sldNum" sz="quarter" idx="10"/>
          </p:nvPr>
        </p:nvSpPr>
        <p:spPr/>
        <p:txBody>
          <a:bodyPr/>
          <a:lstStyle/>
          <a:p>
            <a:pPr>
              <a:defRPr/>
            </a:pPr>
            <a:fld id="{DFF7F424-20F0-4218-8204-035A4E01680C}" type="slidenum">
              <a:rPr lang="es-ES" smtClean="0"/>
              <a:pPr>
                <a:defRPr/>
              </a:pPr>
              <a:t>8</a:t>
            </a:fld>
            <a:endParaRPr lang="es-ES"/>
          </a:p>
        </p:txBody>
      </p:sp>
      <p:pic>
        <p:nvPicPr>
          <p:cNvPr id="5" name="Picture 2" descr="C:\Users\huseyin.tangurek\Desktop\logo.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44875" y="2447925"/>
            <a:ext cx="1028700" cy="57150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848390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68313" y="1104901"/>
            <a:ext cx="7848600" cy="1009649"/>
          </a:xfrm>
        </p:spPr>
        <p:txBody>
          <a:bodyPr/>
          <a:lstStyle/>
          <a:p>
            <a:r>
              <a:rPr lang="tr-TR" sz="2000" dirty="0" smtClean="0"/>
              <a:t/>
            </a:r>
            <a:br>
              <a:rPr lang="tr-TR" sz="2000" dirty="0" smtClean="0"/>
            </a:br>
            <a:r>
              <a:rPr lang="tr-TR" sz="2000" dirty="0" smtClean="0"/>
              <a:t/>
            </a:r>
            <a:br>
              <a:rPr lang="tr-TR" sz="2000" dirty="0" smtClean="0"/>
            </a:br>
            <a:r>
              <a:rPr lang="tr-TR" sz="2000" dirty="0" smtClean="0"/>
              <a:t>Technical Assistance </a:t>
            </a:r>
            <a:r>
              <a:rPr lang="tr-TR" sz="2000" dirty="0" err="1" smtClean="0"/>
              <a:t>for</a:t>
            </a:r>
            <a:r>
              <a:rPr lang="tr-TR" sz="2000" dirty="0" smtClean="0"/>
              <a:t> </a:t>
            </a:r>
            <a:r>
              <a:rPr lang="tr-TR" sz="2000" dirty="0" err="1" smtClean="0"/>
              <a:t>Increasing</a:t>
            </a:r>
            <a:r>
              <a:rPr lang="tr-TR" sz="2000" dirty="0" smtClean="0"/>
              <a:t> </a:t>
            </a:r>
            <a:r>
              <a:rPr lang="tr-TR" sz="2000" dirty="0" err="1" smtClean="0"/>
              <a:t>Attendance</a:t>
            </a:r>
            <a:r>
              <a:rPr lang="tr-TR" sz="2000" dirty="0" smtClean="0"/>
              <a:t> </a:t>
            </a:r>
            <a:r>
              <a:rPr lang="tr-TR" sz="2000" dirty="0" err="1" smtClean="0"/>
              <a:t>Rates</a:t>
            </a:r>
            <a:r>
              <a:rPr lang="tr-TR" sz="2000" dirty="0" smtClean="0"/>
              <a:t> </a:t>
            </a:r>
            <a:r>
              <a:rPr lang="tr-TR" sz="2000" dirty="0" err="1" smtClean="0"/>
              <a:t>Especially</a:t>
            </a:r>
            <a:r>
              <a:rPr lang="tr-TR" sz="2000" dirty="0" smtClean="0"/>
              <a:t> </a:t>
            </a:r>
            <a:r>
              <a:rPr lang="tr-TR" sz="2000" dirty="0" err="1" smtClean="0"/>
              <a:t>For</a:t>
            </a:r>
            <a:r>
              <a:rPr lang="tr-TR" sz="2000" dirty="0" smtClean="0"/>
              <a:t> </a:t>
            </a:r>
            <a:r>
              <a:rPr lang="tr-TR" sz="2000" dirty="0" err="1" smtClean="0"/>
              <a:t>Girls</a:t>
            </a:r>
            <a:r>
              <a:rPr lang="tr-TR" sz="2000" dirty="0" smtClean="0"/>
              <a:t>-II</a:t>
            </a:r>
            <a:br>
              <a:rPr lang="tr-TR" sz="2000" dirty="0" smtClean="0"/>
            </a:br>
            <a:r>
              <a:rPr lang="en-US" sz="2000" dirty="0"/>
              <a:t/>
            </a:r>
            <a:br>
              <a:rPr lang="en-US" sz="2000" dirty="0"/>
            </a:br>
            <a:endParaRPr lang="tr-TR" sz="2000" dirty="0"/>
          </a:p>
        </p:txBody>
      </p:sp>
      <p:sp>
        <p:nvSpPr>
          <p:cNvPr id="3" name="İçerik Yer Tutucusu 2"/>
          <p:cNvSpPr>
            <a:spLocks noGrp="1"/>
          </p:cNvSpPr>
          <p:nvPr>
            <p:ph idx="1"/>
          </p:nvPr>
        </p:nvSpPr>
        <p:spPr>
          <a:xfrm>
            <a:off x="544513" y="2660590"/>
            <a:ext cx="7772400" cy="2895600"/>
          </a:xfrm>
        </p:spPr>
        <p:txBody>
          <a:bodyPr/>
          <a:lstStyle/>
          <a:p>
            <a:r>
              <a:rPr lang="tr-TR" sz="1600" dirty="0" err="1"/>
              <a:t>Operation</a:t>
            </a:r>
            <a:r>
              <a:rPr lang="tr-TR" sz="1600" dirty="0"/>
              <a:t> </a:t>
            </a:r>
            <a:r>
              <a:rPr lang="tr-TR" sz="1600" dirty="0" err="1"/>
              <a:t>Beneficiary</a:t>
            </a:r>
            <a:r>
              <a:rPr lang="tr-TR" sz="1600" dirty="0"/>
              <a:t> is </a:t>
            </a:r>
            <a:r>
              <a:rPr lang="tr-TR" sz="1600" dirty="0" err="1"/>
              <a:t>Ministry</a:t>
            </a:r>
            <a:r>
              <a:rPr lang="tr-TR" sz="1600" dirty="0"/>
              <a:t> of </a:t>
            </a:r>
            <a:r>
              <a:rPr lang="tr-TR" sz="1600" dirty="0" err="1"/>
              <a:t>National</a:t>
            </a:r>
            <a:r>
              <a:rPr lang="tr-TR" sz="1600" dirty="0"/>
              <a:t> </a:t>
            </a:r>
            <a:r>
              <a:rPr lang="tr-TR" sz="1600" dirty="0" err="1"/>
              <a:t>Education</a:t>
            </a:r>
            <a:r>
              <a:rPr lang="tr-TR" sz="1600" dirty="0"/>
              <a:t> </a:t>
            </a:r>
          </a:p>
          <a:p>
            <a:r>
              <a:rPr lang="tr-TR" sz="1600" dirty="0" err="1"/>
              <a:t>The</a:t>
            </a:r>
            <a:r>
              <a:rPr lang="tr-TR" sz="1600" dirty="0"/>
              <a:t> Project Budget is € 4.580.559</a:t>
            </a:r>
          </a:p>
          <a:p>
            <a:pPr algn="just"/>
            <a:r>
              <a:rPr lang="tr-TR" sz="1600" dirty="0" err="1"/>
              <a:t>The</a:t>
            </a:r>
            <a:r>
              <a:rPr lang="tr-TR" sz="1600" dirty="0"/>
              <a:t> main </a:t>
            </a:r>
            <a:r>
              <a:rPr lang="tr-TR" sz="1600" dirty="0" err="1"/>
              <a:t>objective</a:t>
            </a:r>
            <a:r>
              <a:rPr lang="tr-TR" sz="1600" dirty="0"/>
              <a:t> </a:t>
            </a:r>
            <a:r>
              <a:rPr lang="tr-TR" sz="1600" dirty="0" smtClean="0"/>
              <a:t>is t</a:t>
            </a:r>
            <a:r>
              <a:rPr lang="en-US" sz="1600" dirty="0" smtClean="0">
                <a:cs typeface="ＭＳ Ｐゴシック" charset="0"/>
              </a:rPr>
              <a:t>o </a:t>
            </a:r>
            <a:r>
              <a:rPr lang="en-US" sz="1600" dirty="0">
                <a:cs typeface="ＭＳ Ｐゴシック" charset="0"/>
              </a:rPr>
              <a:t>enhance investment in human capital by increasing the quality of education, improving the linkage between education and the </a:t>
            </a:r>
            <a:r>
              <a:rPr lang="en-US" sz="1600" dirty="0" err="1">
                <a:cs typeface="ＭＳ Ｐゴシック" charset="0"/>
              </a:rPr>
              <a:t>labour</a:t>
            </a:r>
            <a:r>
              <a:rPr lang="en-US" sz="1600" dirty="0">
                <a:cs typeface="ＭＳ Ｐゴシック" charset="0"/>
              </a:rPr>
              <a:t> market and raising attendance rates at all levels of education, especially for girls. </a:t>
            </a:r>
            <a:endParaRPr lang="tr-TR" sz="1600" dirty="0" smtClean="0">
              <a:cs typeface="ＭＳ Ｐゴシック" charset="0"/>
            </a:endParaRPr>
          </a:p>
          <a:p>
            <a:pPr lvl="1" algn="just"/>
            <a:r>
              <a:rPr lang="tr-TR" sz="1200" dirty="0" err="1"/>
              <a:t>Result</a:t>
            </a:r>
            <a:r>
              <a:rPr lang="tr-TR" sz="1200" dirty="0"/>
              <a:t> 1. </a:t>
            </a:r>
            <a:r>
              <a:rPr lang="tr-TR" sz="1200" dirty="0" err="1"/>
              <a:t>Improved</a:t>
            </a:r>
            <a:r>
              <a:rPr lang="tr-TR" sz="1200" dirty="0"/>
              <a:t> </a:t>
            </a:r>
            <a:r>
              <a:rPr lang="tr-TR" sz="1200" dirty="0" err="1"/>
              <a:t>institutional</a:t>
            </a:r>
            <a:r>
              <a:rPr lang="tr-TR" sz="1200" dirty="0"/>
              <a:t> </a:t>
            </a:r>
            <a:r>
              <a:rPr lang="tr-TR" sz="1200" dirty="0" err="1"/>
              <a:t>capacity</a:t>
            </a:r>
            <a:r>
              <a:rPr lang="tr-TR" sz="1200" dirty="0"/>
              <a:t> of </a:t>
            </a:r>
            <a:r>
              <a:rPr lang="tr-TR" sz="1200" dirty="0" err="1"/>
              <a:t>the</a:t>
            </a:r>
            <a:r>
              <a:rPr lang="tr-TR" sz="1200" dirty="0"/>
              <a:t> </a:t>
            </a:r>
            <a:r>
              <a:rPr lang="tr-TR" sz="1200" dirty="0" err="1"/>
              <a:t>MoNE</a:t>
            </a:r>
            <a:r>
              <a:rPr lang="tr-TR" sz="1200" dirty="0"/>
              <a:t>, </a:t>
            </a:r>
            <a:r>
              <a:rPr lang="tr-TR" sz="1200" dirty="0" err="1"/>
              <a:t>relevant</a:t>
            </a:r>
            <a:r>
              <a:rPr lang="tr-TR" sz="1200" dirty="0"/>
              <a:t> </a:t>
            </a:r>
            <a:r>
              <a:rPr lang="tr-TR" sz="1200" dirty="0" err="1"/>
              <a:t>educational</a:t>
            </a:r>
            <a:r>
              <a:rPr lang="tr-TR" sz="1200" dirty="0"/>
              <a:t> </a:t>
            </a:r>
            <a:r>
              <a:rPr lang="tr-TR" sz="1200" dirty="0" err="1"/>
              <a:t>institutions</a:t>
            </a:r>
            <a:r>
              <a:rPr lang="tr-TR" sz="1200" dirty="0"/>
              <a:t> </a:t>
            </a:r>
            <a:r>
              <a:rPr lang="tr-TR" sz="1200" dirty="0" err="1"/>
              <a:t>and</a:t>
            </a:r>
            <a:r>
              <a:rPr lang="tr-TR" sz="1200" dirty="0"/>
              <a:t> </a:t>
            </a:r>
            <a:r>
              <a:rPr lang="tr-TR" sz="1200" dirty="0" err="1"/>
              <a:t>local</a:t>
            </a:r>
            <a:r>
              <a:rPr lang="tr-TR" sz="1200" dirty="0"/>
              <a:t> </a:t>
            </a:r>
            <a:r>
              <a:rPr lang="tr-TR" sz="1200" dirty="0" err="1" smtClean="0"/>
              <a:t>actors</a:t>
            </a:r>
            <a:endParaRPr lang="en-US" sz="1200" dirty="0"/>
          </a:p>
          <a:p>
            <a:pPr lvl="1" algn="just"/>
            <a:r>
              <a:rPr lang="tr-TR" sz="1200" dirty="0" err="1"/>
              <a:t>Result</a:t>
            </a:r>
            <a:r>
              <a:rPr lang="tr-TR" sz="1200" dirty="0"/>
              <a:t> 2. </a:t>
            </a:r>
            <a:r>
              <a:rPr lang="tr-TR" sz="1200" dirty="0" err="1"/>
              <a:t>Raised</a:t>
            </a:r>
            <a:r>
              <a:rPr lang="tr-TR" sz="1200" dirty="0"/>
              <a:t> </a:t>
            </a:r>
            <a:r>
              <a:rPr lang="tr-TR" sz="1200" dirty="0" err="1"/>
              <a:t>awareness</a:t>
            </a:r>
            <a:r>
              <a:rPr lang="tr-TR" sz="1200" dirty="0"/>
              <a:t> of </a:t>
            </a:r>
            <a:r>
              <a:rPr lang="tr-TR" sz="1200" dirty="0" err="1"/>
              <a:t>school</a:t>
            </a:r>
            <a:r>
              <a:rPr lang="tr-TR" sz="1200" dirty="0"/>
              <a:t> </a:t>
            </a:r>
            <a:r>
              <a:rPr lang="tr-TR" sz="1200" dirty="0" err="1"/>
              <a:t>age</a:t>
            </a:r>
            <a:r>
              <a:rPr lang="tr-TR" sz="1200" dirty="0"/>
              <a:t> </a:t>
            </a:r>
            <a:r>
              <a:rPr lang="tr-TR" sz="1200" dirty="0" err="1"/>
              <a:t>children</a:t>
            </a:r>
            <a:r>
              <a:rPr lang="tr-TR" sz="1200" dirty="0"/>
              <a:t>, </a:t>
            </a:r>
            <a:r>
              <a:rPr lang="tr-TR" sz="1200" dirty="0" err="1"/>
              <a:t>their</a:t>
            </a:r>
            <a:r>
              <a:rPr lang="tr-TR" sz="1200" dirty="0"/>
              <a:t> </a:t>
            </a:r>
            <a:r>
              <a:rPr lang="tr-TR" sz="1200" dirty="0" err="1"/>
              <a:t>parents</a:t>
            </a:r>
            <a:r>
              <a:rPr lang="tr-TR" sz="1200" dirty="0"/>
              <a:t> </a:t>
            </a:r>
            <a:r>
              <a:rPr lang="tr-TR" sz="1200" dirty="0" err="1"/>
              <a:t>and</a:t>
            </a:r>
            <a:r>
              <a:rPr lang="tr-TR" sz="1200" dirty="0"/>
              <a:t> </a:t>
            </a:r>
            <a:r>
              <a:rPr lang="tr-TR" sz="1200" dirty="0" err="1"/>
              <a:t>the</a:t>
            </a:r>
            <a:r>
              <a:rPr lang="tr-TR" sz="1200" dirty="0"/>
              <a:t> </a:t>
            </a:r>
            <a:r>
              <a:rPr lang="tr-TR" sz="1200" dirty="0" err="1"/>
              <a:t>whole</a:t>
            </a:r>
            <a:r>
              <a:rPr lang="tr-TR" sz="1200" dirty="0"/>
              <a:t> </a:t>
            </a:r>
            <a:r>
              <a:rPr lang="tr-TR" sz="1200" dirty="0" err="1"/>
              <a:t>society</a:t>
            </a:r>
            <a:r>
              <a:rPr lang="tr-TR" sz="1200" dirty="0"/>
              <a:t> in a </a:t>
            </a:r>
            <a:r>
              <a:rPr lang="tr-TR" sz="1200" dirty="0" err="1"/>
              <a:t>wider</a:t>
            </a:r>
            <a:r>
              <a:rPr lang="tr-TR" sz="1200" dirty="0"/>
              <a:t> </a:t>
            </a:r>
            <a:r>
              <a:rPr lang="tr-TR" sz="1200" dirty="0" err="1"/>
              <a:t>range</a:t>
            </a:r>
            <a:r>
              <a:rPr lang="tr-TR" sz="1200" dirty="0"/>
              <a:t> on </a:t>
            </a:r>
            <a:r>
              <a:rPr lang="tr-TR" sz="1200" dirty="0" err="1"/>
              <a:t>the</a:t>
            </a:r>
            <a:r>
              <a:rPr lang="tr-TR" sz="1200" dirty="0"/>
              <a:t> </a:t>
            </a:r>
            <a:r>
              <a:rPr lang="tr-TR" sz="1200" dirty="0" err="1"/>
              <a:t>importance</a:t>
            </a:r>
            <a:r>
              <a:rPr lang="tr-TR" sz="1200" dirty="0"/>
              <a:t> of </a:t>
            </a:r>
            <a:r>
              <a:rPr lang="tr-TR" sz="1200" dirty="0" err="1"/>
              <a:t>education</a:t>
            </a:r>
            <a:r>
              <a:rPr lang="tr-TR" sz="1200" dirty="0"/>
              <a:t>, </a:t>
            </a:r>
            <a:r>
              <a:rPr lang="tr-TR" sz="1200" dirty="0" err="1"/>
              <a:t>especially</a:t>
            </a:r>
            <a:r>
              <a:rPr lang="tr-TR" sz="1200" dirty="0"/>
              <a:t> </a:t>
            </a:r>
            <a:r>
              <a:rPr lang="tr-TR" sz="1200" dirty="0" err="1"/>
              <a:t>awareness</a:t>
            </a:r>
            <a:r>
              <a:rPr lang="tr-TR" sz="1200" dirty="0"/>
              <a:t> of </a:t>
            </a:r>
            <a:r>
              <a:rPr lang="tr-TR" sz="1200" dirty="0" err="1"/>
              <a:t>girls</a:t>
            </a:r>
            <a:r>
              <a:rPr lang="tr-TR" sz="1200" dirty="0"/>
              <a:t> </a:t>
            </a:r>
            <a:r>
              <a:rPr lang="tr-TR" sz="1200" dirty="0" err="1"/>
              <a:t>who</a:t>
            </a:r>
            <a:r>
              <a:rPr lang="tr-TR" sz="1200" dirty="0"/>
              <a:t> </a:t>
            </a:r>
            <a:r>
              <a:rPr lang="tr-TR" sz="1200" dirty="0" err="1"/>
              <a:t>have</a:t>
            </a:r>
            <a:r>
              <a:rPr lang="tr-TR" sz="1200" dirty="0"/>
              <a:t> </a:t>
            </a:r>
            <a:r>
              <a:rPr lang="tr-TR" sz="1200" dirty="0" err="1"/>
              <a:t>dropped</a:t>
            </a:r>
            <a:r>
              <a:rPr lang="tr-TR" sz="1200" dirty="0"/>
              <a:t> </a:t>
            </a:r>
            <a:r>
              <a:rPr lang="tr-TR" sz="1200" dirty="0" err="1"/>
              <a:t>out</a:t>
            </a:r>
            <a:r>
              <a:rPr lang="tr-TR" sz="1200" dirty="0"/>
              <a:t> </a:t>
            </a:r>
            <a:r>
              <a:rPr lang="tr-TR" sz="1200" dirty="0" err="1"/>
              <a:t>or</a:t>
            </a:r>
            <a:r>
              <a:rPr lang="tr-TR" sz="1200" dirty="0"/>
              <a:t> </a:t>
            </a:r>
            <a:r>
              <a:rPr lang="tr-TR" sz="1200" dirty="0" err="1"/>
              <a:t>have</a:t>
            </a:r>
            <a:r>
              <a:rPr lang="tr-TR" sz="1200" dirty="0"/>
              <a:t> </a:t>
            </a:r>
            <a:r>
              <a:rPr lang="tr-TR" sz="1200" dirty="0" err="1"/>
              <a:t>long</a:t>
            </a:r>
            <a:r>
              <a:rPr lang="tr-TR" sz="1200" dirty="0"/>
              <a:t> </a:t>
            </a:r>
            <a:r>
              <a:rPr lang="tr-TR" sz="1200" dirty="0" err="1"/>
              <a:t>term</a:t>
            </a:r>
            <a:r>
              <a:rPr lang="tr-TR" sz="1200" dirty="0"/>
              <a:t> </a:t>
            </a:r>
            <a:r>
              <a:rPr lang="tr-TR" sz="1200" dirty="0" err="1"/>
              <a:t>non-attendance</a:t>
            </a:r>
            <a:r>
              <a:rPr lang="tr-TR" sz="1200" dirty="0"/>
              <a:t>.  </a:t>
            </a:r>
            <a:endParaRPr lang="en-US" sz="1200" dirty="0"/>
          </a:p>
          <a:p>
            <a:pPr lvl="1" algn="just"/>
            <a:r>
              <a:rPr lang="tr-TR" sz="1200" dirty="0" err="1"/>
              <a:t>Result</a:t>
            </a:r>
            <a:r>
              <a:rPr lang="tr-TR" sz="1200" dirty="0"/>
              <a:t> 3. </a:t>
            </a:r>
            <a:r>
              <a:rPr lang="tr-TR" sz="1200" dirty="0" err="1"/>
              <a:t>Improved</a:t>
            </a:r>
            <a:r>
              <a:rPr lang="tr-TR" sz="1200" dirty="0"/>
              <a:t> </a:t>
            </a:r>
            <a:r>
              <a:rPr lang="tr-TR" sz="1200" dirty="0" err="1"/>
              <a:t>competencies</a:t>
            </a:r>
            <a:r>
              <a:rPr lang="tr-TR" sz="1200" dirty="0"/>
              <a:t> of </a:t>
            </a:r>
            <a:r>
              <a:rPr lang="tr-TR" sz="1200" dirty="0" err="1"/>
              <a:t>psychological</a:t>
            </a:r>
            <a:r>
              <a:rPr lang="tr-TR" sz="1200" dirty="0"/>
              <a:t> </a:t>
            </a:r>
            <a:r>
              <a:rPr lang="tr-TR" sz="1200" dirty="0" err="1"/>
              <a:t>guidance</a:t>
            </a:r>
            <a:r>
              <a:rPr lang="tr-TR" sz="1200" dirty="0"/>
              <a:t> </a:t>
            </a:r>
            <a:r>
              <a:rPr lang="tr-TR" sz="1200" dirty="0" err="1"/>
              <a:t>and</a:t>
            </a:r>
            <a:r>
              <a:rPr lang="tr-TR" sz="1200" dirty="0"/>
              <a:t> </a:t>
            </a:r>
            <a:r>
              <a:rPr lang="tr-TR" sz="1200" dirty="0" err="1"/>
              <a:t>counseling</a:t>
            </a:r>
            <a:r>
              <a:rPr lang="tr-TR" sz="1200" dirty="0"/>
              <a:t> </a:t>
            </a:r>
            <a:r>
              <a:rPr lang="tr-TR" sz="1200" dirty="0" err="1"/>
              <a:t>staff</a:t>
            </a:r>
            <a:r>
              <a:rPr lang="tr-TR" sz="1200" dirty="0"/>
              <a:t> in </a:t>
            </a:r>
            <a:r>
              <a:rPr lang="tr-TR" sz="1200" dirty="0" err="1"/>
              <a:t>order</a:t>
            </a:r>
            <a:r>
              <a:rPr lang="tr-TR" sz="1200" dirty="0"/>
              <a:t> </a:t>
            </a:r>
            <a:r>
              <a:rPr lang="tr-TR" sz="1200" dirty="0" err="1"/>
              <a:t>to</a:t>
            </a:r>
            <a:r>
              <a:rPr lang="tr-TR" sz="1200" dirty="0"/>
              <a:t> </a:t>
            </a:r>
            <a:r>
              <a:rPr lang="tr-TR" sz="1200" dirty="0" err="1"/>
              <a:t>provide</a:t>
            </a:r>
            <a:r>
              <a:rPr lang="tr-TR" sz="1200" dirty="0"/>
              <a:t> </a:t>
            </a:r>
            <a:r>
              <a:rPr lang="tr-TR" sz="1200" dirty="0" err="1"/>
              <a:t>vocational</a:t>
            </a:r>
            <a:r>
              <a:rPr lang="tr-TR" sz="1200" dirty="0"/>
              <a:t>, </a:t>
            </a:r>
            <a:r>
              <a:rPr lang="tr-TR" sz="1200" dirty="0" err="1"/>
              <a:t>psychological</a:t>
            </a:r>
            <a:r>
              <a:rPr lang="tr-TR" sz="1200" dirty="0"/>
              <a:t> </a:t>
            </a:r>
            <a:r>
              <a:rPr lang="tr-TR" sz="1200" dirty="0" err="1"/>
              <a:t>guidance</a:t>
            </a:r>
            <a:r>
              <a:rPr lang="tr-TR" sz="1200" dirty="0"/>
              <a:t> </a:t>
            </a:r>
            <a:r>
              <a:rPr lang="tr-TR" sz="1200" dirty="0" err="1"/>
              <a:t>and</a:t>
            </a:r>
            <a:r>
              <a:rPr lang="tr-TR" sz="1200" dirty="0"/>
              <a:t> </a:t>
            </a:r>
            <a:r>
              <a:rPr lang="tr-TR" sz="1200" dirty="0" err="1"/>
              <a:t>counselling</a:t>
            </a:r>
            <a:r>
              <a:rPr lang="tr-TR" sz="1200" dirty="0"/>
              <a:t> </a:t>
            </a:r>
            <a:r>
              <a:rPr lang="tr-TR" sz="1200" dirty="0" err="1"/>
              <a:t>services</a:t>
            </a:r>
            <a:r>
              <a:rPr lang="tr-TR" sz="1200" dirty="0"/>
              <a:t> </a:t>
            </a:r>
            <a:r>
              <a:rPr lang="tr-TR" sz="1200" dirty="0" err="1"/>
              <a:t>to</a:t>
            </a:r>
            <a:r>
              <a:rPr lang="tr-TR" sz="1200" dirty="0"/>
              <a:t> </a:t>
            </a:r>
            <a:r>
              <a:rPr lang="tr-TR" sz="1200" dirty="0" err="1"/>
              <a:t>students</a:t>
            </a:r>
            <a:r>
              <a:rPr lang="tr-TR" sz="1200" dirty="0"/>
              <a:t> </a:t>
            </a:r>
            <a:r>
              <a:rPr lang="tr-TR" sz="1200" dirty="0" err="1"/>
              <a:t>and</a:t>
            </a:r>
            <a:r>
              <a:rPr lang="tr-TR" sz="1200" dirty="0"/>
              <a:t> </a:t>
            </a:r>
            <a:r>
              <a:rPr lang="tr-TR" sz="1200" dirty="0" err="1"/>
              <a:t>facilitated</a:t>
            </a:r>
            <a:r>
              <a:rPr lang="tr-TR" sz="1200" dirty="0"/>
              <a:t> </a:t>
            </a:r>
            <a:r>
              <a:rPr lang="tr-TR" sz="1200" dirty="0" err="1"/>
              <a:t>access</a:t>
            </a:r>
            <a:r>
              <a:rPr lang="tr-TR" sz="1200" dirty="0"/>
              <a:t> of </a:t>
            </a:r>
            <a:r>
              <a:rPr lang="tr-TR" sz="1200" dirty="0" err="1"/>
              <a:t>students</a:t>
            </a:r>
            <a:r>
              <a:rPr lang="tr-TR" sz="1200" dirty="0"/>
              <a:t> </a:t>
            </a:r>
            <a:r>
              <a:rPr lang="tr-TR" sz="1200" dirty="0" err="1"/>
              <a:t>to</a:t>
            </a:r>
            <a:r>
              <a:rPr lang="tr-TR" sz="1200" dirty="0"/>
              <a:t> </a:t>
            </a:r>
            <a:r>
              <a:rPr lang="tr-TR" sz="1200" dirty="0" err="1"/>
              <a:t>the</a:t>
            </a:r>
            <a:r>
              <a:rPr lang="tr-TR" sz="1200" dirty="0"/>
              <a:t> </a:t>
            </a:r>
            <a:r>
              <a:rPr lang="tr-TR" sz="1200" dirty="0" err="1"/>
              <a:t>subject</a:t>
            </a:r>
            <a:r>
              <a:rPr lang="tr-TR" sz="1200" dirty="0"/>
              <a:t> </a:t>
            </a:r>
            <a:r>
              <a:rPr lang="tr-TR" sz="1200" dirty="0" err="1"/>
              <a:t>services</a:t>
            </a:r>
            <a:endParaRPr lang="en-US" sz="1200" dirty="0"/>
          </a:p>
          <a:p>
            <a:r>
              <a:rPr lang="en-US" sz="1600" dirty="0" smtClean="0"/>
              <a:t>The </a:t>
            </a:r>
            <a:r>
              <a:rPr lang="en-US" sz="1600" dirty="0"/>
              <a:t>Project was started on </a:t>
            </a:r>
            <a:r>
              <a:rPr lang="tr-TR" sz="1600" dirty="0"/>
              <a:t>23</a:t>
            </a:r>
            <a:r>
              <a:rPr lang="en-US" sz="1600" dirty="0"/>
              <a:t>.0</a:t>
            </a:r>
            <a:r>
              <a:rPr lang="tr-TR" sz="1600" dirty="0"/>
              <a:t>3</a:t>
            </a:r>
            <a:r>
              <a:rPr lang="en-US" sz="1600" dirty="0"/>
              <a:t>.201</a:t>
            </a:r>
            <a:r>
              <a:rPr lang="tr-TR" sz="1600" dirty="0"/>
              <a:t>5</a:t>
            </a:r>
            <a:r>
              <a:rPr lang="en-US" sz="1600" dirty="0"/>
              <a:t>.</a:t>
            </a:r>
          </a:p>
          <a:p>
            <a:pPr algn="just"/>
            <a:r>
              <a:rPr lang="en-US" sz="1600" dirty="0"/>
              <a:t>The </a:t>
            </a:r>
            <a:r>
              <a:rPr lang="tr-TR" sz="1600" dirty="0" err="1"/>
              <a:t>approval</a:t>
            </a:r>
            <a:r>
              <a:rPr lang="tr-TR" sz="1600" dirty="0"/>
              <a:t> </a:t>
            </a:r>
            <a:r>
              <a:rPr lang="tr-TR" sz="1600" dirty="0" err="1"/>
              <a:t>process</a:t>
            </a:r>
            <a:r>
              <a:rPr lang="tr-TR" sz="1600" dirty="0"/>
              <a:t> of </a:t>
            </a:r>
            <a:r>
              <a:rPr lang="tr-TR" sz="1600" dirty="0" err="1"/>
              <a:t>Inception</a:t>
            </a:r>
            <a:r>
              <a:rPr lang="tr-TR" sz="1600" dirty="0"/>
              <a:t> Report is </a:t>
            </a:r>
            <a:r>
              <a:rPr lang="tr-TR" sz="1600" dirty="0" err="1"/>
              <a:t>ongoing</a:t>
            </a:r>
            <a:r>
              <a:rPr lang="tr-TR" sz="1600" dirty="0"/>
              <a:t>.</a:t>
            </a:r>
            <a:endParaRPr lang="en-US" sz="1600" dirty="0"/>
          </a:p>
          <a:p>
            <a:endParaRPr lang="tr-TR" sz="1600" dirty="0" smtClean="0"/>
          </a:p>
          <a:p>
            <a:pPr marL="0" indent="0">
              <a:buNone/>
            </a:pPr>
            <a:endParaRPr lang="en-US" sz="1600" dirty="0" smtClean="0"/>
          </a:p>
        </p:txBody>
      </p:sp>
      <p:sp>
        <p:nvSpPr>
          <p:cNvPr id="4" name="Slayt Numarası Yer Tutucusu 3"/>
          <p:cNvSpPr>
            <a:spLocks noGrp="1"/>
          </p:cNvSpPr>
          <p:nvPr>
            <p:ph type="sldNum" sz="quarter" idx="10"/>
          </p:nvPr>
        </p:nvSpPr>
        <p:spPr/>
        <p:txBody>
          <a:bodyPr/>
          <a:lstStyle/>
          <a:p>
            <a:pPr>
              <a:defRPr/>
            </a:pPr>
            <a:fld id="{DFF7F424-20F0-4218-8204-035A4E01680C}" type="slidenum">
              <a:rPr lang="es-ES" smtClean="0"/>
              <a:pPr>
                <a:defRPr/>
              </a:pPr>
              <a:t>9</a:t>
            </a:fld>
            <a:endParaRPr lang="es-ES"/>
          </a:p>
        </p:txBody>
      </p:sp>
      <p:pic>
        <p:nvPicPr>
          <p:cNvPr id="4098" name="Picture 2" descr="C:\Users\huseyin.tangurek\Pictures\project_logo.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14749" y="2019301"/>
            <a:ext cx="762002" cy="641289"/>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91726579"/>
      </p:ext>
    </p:extLst>
  </p:cSld>
  <p:clrMapOvr>
    <a:masterClrMapping/>
  </p:clrMapOvr>
  <p:timing>
    <p:tnLst>
      <p:par>
        <p:cTn id="1" dur="indefinite" restart="never" nodeType="tmRoot"/>
      </p:par>
    </p:tnLst>
  </p:timing>
</p:sld>
</file>

<file path=ppt/theme/theme1.xml><?xml version="1.0" encoding="utf-8"?>
<a:theme xmlns:a="http://schemas.openxmlformats.org/drawingml/2006/main" name="IKG PRO">
  <a:themeElements>
    <a:clrScheme name="Custom 1">
      <a:dk1>
        <a:sysClr val="windowText" lastClr="000000"/>
      </a:dk1>
      <a:lt1>
        <a:sysClr val="window" lastClr="FFFFFF"/>
      </a:lt1>
      <a:dk2>
        <a:srgbClr val="263B86"/>
      </a:dk2>
      <a:lt2>
        <a:srgbClr val="76B6F2"/>
      </a:lt2>
      <a:accent1>
        <a:srgbClr val="FBC01E"/>
      </a:accent1>
      <a:accent2>
        <a:srgbClr val="EFE1A2"/>
      </a:accent2>
      <a:accent3>
        <a:srgbClr val="FA8716"/>
      </a:accent3>
      <a:accent4>
        <a:srgbClr val="BE0204"/>
      </a:accent4>
      <a:accent5>
        <a:srgbClr val="640F10"/>
      </a:accent5>
      <a:accent6>
        <a:srgbClr val="7E13E3"/>
      </a:accent6>
      <a:hlink>
        <a:srgbClr val="D2D200"/>
      </a:hlink>
      <a:folHlink>
        <a:srgbClr val="D0B9F8"/>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s-ES" sz="3200" b="1" i="0" u="none" strike="noStrike" cap="none" normalizeH="0" baseline="0" smtClean="0">
            <a:ln>
              <a:noFill/>
            </a:ln>
            <a:solidFill>
              <a:srgbClr val="000066"/>
            </a:solidFill>
            <a:effectLst>
              <a:outerShdw blurRad="38100" dist="38100" dir="2700000" algn="tl">
                <a:srgbClr val="000000">
                  <a:alpha val="43137"/>
                </a:srgbClr>
              </a:outerShdw>
            </a:effectLst>
            <a:latin typeface="Times New Roman" pitchFamily="18"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s-ES" sz="3200" b="1" i="0" u="none" strike="noStrike" cap="none" normalizeH="0" baseline="0" smtClean="0">
            <a:ln>
              <a:noFill/>
            </a:ln>
            <a:solidFill>
              <a:srgbClr val="000066"/>
            </a:solidFill>
            <a:effectLst>
              <a:outerShdw blurRad="38100" dist="38100" dir="2700000" algn="tl">
                <a:srgbClr val="000000">
                  <a:alpha val="43137"/>
                </a:srgbClr>
              </a:outerShdw>
            </a:effectLst>
            <a:latin typeface="Times New Roman" pitchFamily="18" charset="0"/>
          </a:defRPr>
        </a:defPPr>
      </a:lstStyle>
    </a:lnDef>
  </a:objectDefaults>
  <a:extraClrSchemeLst>
    <a:extraClrScheme>
      <a:clrScheme name="Diseño predeterminado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iseño predeterminado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iseño predeterminado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iseño predeterminado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iseño predeterminado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iseño predeterminado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iseño predeterminado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Override1.xml><?xml version="1.0" encoding="utf-8"?>
<a:themeOverride xmlns:a="http://schemas.openxmlformats.org/drawingml/2006/main">
  <a:clrScheme name="Custom 1">
    <a:dk1>
      <a:sysClr val="windowText" lastClr="000000"/>
    </a:dk1>
    <a:lt1>
      <a:sysClr val="window" lastClr="FFFFFF"/>
    </a:lt1>
    <a:dk2>
      <a:srgbClr val="263B86"/>
    </a:dk2>
    <a:lt2>
      <a:srgbClr val="76B6F2"/>
    </a:lt2>
    <a:accent1>
      <a:srgbClr val="FBC01E"/>
    </a:accent1>
    <a:accent2>
      <a:srgbClr val="EFE1A2"/>
    </a:accent2>
    <a:accent3>
      <a:srgbClr val="FA8716"/>
    </a:accent3>
    <a:accent4>
      <a:srgbClr val="BE0204"/>
    </a:accent4>
    <a:accent5>
      <a:srgbClr val="640F10"/>
    </a:accent5>
    <a:accent6>
      <a:srgbClr val="7E13E3"/>
    </a:accent6>
    <a:hlink>
      <a:srgbClr val="D2D200"/>
    </a:hlink>
    <a:folHlink>
      <a:srgbClr val="D0B9F8"/>
    </a:folHlink>
  </a:clrScheme>
</a:themeOverride>
</file>

<file path=docProps/app.xml><?xml version="1.0" encoding="utf-8"?>
<Properties xmlns="http://schemas.openxmlformats.org/officeDocument/2006/extended-properties" xmlns:vt="http://schemas.openxmlformats.org/officeDocument/2006/docPropsVTypes">
  <Template/>
  <TotalTime>3040</TotalTime>
  <Words>3671</Words>
  <Application>Microsoft Office PowerPoint</Application>
  <PresentationFormat>Ekran Gösterisi (4:3)</PresentationFormat>
  <Paragraphs>369</Paragraphs>
  <Slides>34</Slides>
  <Notes>2</Notes>
  <HiddenSlides>0</HiddenSlides>
  <MMClips>0</MMClips>
  <ScaleCrop>false</ScaleCrop>
  <HeadingPairs>
    <vt:vector size="4" baseType="variant">
      <vt:variant>
        <vt:lpstr>Tema</vt:lpstr>
      </vt:variant>
      <vt:variant>
        <vt:i4>1</vt:i4>
      </vt:variant>
      <vt:variant>
        <vt:lpstr>Slayt Başlıkları</vt:lpstr>
      </vt:variant>
      <vt:variant>
        <vt:i4>34</vt:i4>
      </vt:variant>
    </vt:vector>
  </HeadingPairs>
  <TitlesOfParts>
    <vt:vector size="35" baseType="lpstr">
      <vt:lpstr>IKG PRO</vt:lpstr>
      <vt:lpstr>HRDOP IN IMPLEMENTATION  Quick Summary of Achievements</vt:lpstr>
      <vt:lpstr>List of Ongoing Operations</vt:lpstr>
      <vt:lpstr> Women in Business Programme </vt:lpstr>
      <vt:lpstr> Women in Business Programme </vt:lpstr>
      <vt:lpstr>  Technical Assistance for Promoting Registered Employment through Better Guidance and Inspection-II  </vt:lpstr>
      <vt:lpstr>Technical Assistance for Promoting Registered Employment through Better Guidance and Inspection-II</vt:lpstr>
      <vt:lpstr>Supply for Promoting Registered Employment through Better Guidance and Inspection-II LOT-2</vt:lpstr>
      <vt:lpstr>Supply for Promoting Registered Employment through Better Guidance and Inspection-II LOT-1</vt:lpstr>
      <vt:lpstr>  Technical Assistance for Increasing Attendance Rates Especially For Girls-II  </vt:lpstr>
      <vt:lpstr>Supply for Increasing Enrollment Rates Especially for Girls Operation II</vt:lpstr>
      <vt:lpstr> Direct Grant for Strengthening the Impact of the Conditional Cash Transfer Programme in Turkey for Increasing High School Attendance</vt:lpstr>
      <vt:lpstr> Direct Grant for Strengthening the Impact of the Conditional Cash Transfer Programme in Turkey for Increasing High School Attendance (2)</vt:lpstr>
      <vt:lpstr> Supply for Improving the Quality of Vocational Education and Training in Turkey</vt:lpstr>
      <vt:lpstr> Supply for Improving the Quality of Vocational Education and Training in Turkey (2)</vt:lpstr>
      <vt:lpstr>Direct Grant for Improving the Quality of VET and Vocational Skills of Young People</vt:lpstr>
      <vt:lpstr>Direct Grant for Improving the Quality of VET and Vocational Skills of Young People</vt:lpstr>
      <vt:lpstr>Technical Assistance for Increasing Adaptability of Employers and Employees to the Changes in Global Economy</vt:lpstr>
      <vt:lpstr>Technical Assistance for Increasing Adaptability of Employers and Employees to the Changes in Global Economy (2)</vt:lpstr>
      <vt:lpstr>Technical Assistance for Increasing Adaptability of Employers and Employees to the Changes in Global Economy (2)</vt:lpstr>
      <vt:lpstr>Supply for Increasing Adaptability of Employers and Employees to the Changes in Global Economy </vt:lpstr>
      <vt:lpstr>Technical Assistance for Increasing Adaptability of Employers and Employees in Tourism Sector</vt:lpstr>
      <vt:lpstr>Technical Assistance for Increasing Adaptability of Employers and Employees in Tourism Sector</vt:lpstr>
      <vt:lpstr>Supply for Increasing Adaptability of Employers and Employees in Tourism Sector</vt:lpstr>
      <vt:lpstr>Supply of Equipment for Increasing the Adaptability of Tradesmen and Craftsmen </vt:lpstr>
      <vt:lpstr>Technical Assistance for Employment and Social Support Services Coordination and Implementation Model for the Integration of Disadvantaged Persons</vt:lpstr>
      <vt:lpstr>Technical Assistance for Employment and Social Support Services Coordination and Implementation Model for the Integration of Disadvantaged Persons</vt:lpstr>
      <vt:lpstr>Technical Assistance for Employment and Social Support Services Coordination and Implementation Model for the Integration of Disadvantaged Persons</vt:lpstr>
      <vt:lpstr> Facilitating Access of Disadvantaged Higher Education Students to Labor Market Including Scholarship Support  - 2nd Phase </vt:lpstr>
      <vt:lpstr>Direct Grant for Supporting Registered Employment of Women Through Home-Based Child Care Services </vt:lpstr>
      <vt:lpstr>Direct Grant for Supporting Registered Employment of Women Through Home-Based Child Care Services </vt:lpstr>
      <vt:lpstr>Grant Scheme - Improving the Quality of Vocational Education and Training in Turkey  II</vt:lpstr>
      <vt:lpstr>Grant Scheme - Improving the Quality of Vocational Education and Training in Turkey  II</vt:lpstr>
      <vt:lpstr>Grant Scheme - Improving the Quality of Vocational Education and Training in Turkey  II</vt:lpstr>
      <vt:lpstr>Thank You for Your Kind Attention and Patience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c:creator>
  <cp:lastModifiedBy>HAÂT</cp:lastModifiedBy>
  <cp:revision>261</cp:revision>
  <dcterms:created xsi:type="dcterms:W3CDTF">2012-04-13T04:42:51Z</dcterms:created>
  <dcterms:modified xsi:type="dcterms:W3CDTF">2015-06-11T11:47:29Z</dcterms:modified>
</cp:coreProperties>
</file>