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heme/themeOverride1.xml" ContentType="application/vnd.openxmlformats-officedocument.themeOverride+xml"/>
  <Override PartName="/ppt/charts/chart5.xml" ContentType="application/vnd.openxmlformats-officedocument.drawingml.chart+xml"/>
  <Override PartName="/ppt/theme/themeOverride2.xml" ContentType="application/vnd.openxmlformats-officedocument.themeOverride+xml"/>
  <Override PartName="/ppt/charts/chart6.xml" ContentType="application/vnd.openxmlformats-officedocument.drawingml.chart+xml"/>
  <Override PartName="/ppt/theme/themeOverride3.xml" ContentType="application/vnd.openxmlformats-officedocument.themeOverride+xml"/>
  <Override PartName="/ppt/charts/chart7.xml" ContentType="application/vnd.openxmlformats-officedocument.drawingml.chart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7" r:id="rId2"/>
    <p:sldId id="258" r:id="rId3"/>
    <p:sldId id="259" r:id="rId4"/>
    <p:sldId id="278" r:id="rId5"/>
    <p:sldId id="303" r:id="rId6"/>
    <p:sldId id="299" r:id="rId7"/>
    <p:sldId id="307" r:id="rId8"/>
    <p:sldId id="306" r:id="rId9"/>
    <p:sldId id="304" r:id="rId10"/>
    <p:sldId id="305" r:id="rId11"/>
    <p:sldId id="271" r:id="rId12"/>
    <p:sldId id="300" r:id="rId13"/>
    <p:sldId id="301" r:id="rId14"/>
    <p:sldId id="302" r:id="rId15"/>
    <p:sldId id="277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194" autoAdjust="0"/>
  </p:normalViewPr>
  <p:slideViewPr>
    <p:cSldViewPr>
      <p:cViewPr>
        <p:scale>
          <a:sx n="107" d="100"/>
          <a:sy n="107" d="100"/>
        </p:scale>
        <p:origin x="-109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_al__ma_Sayfas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al__ma_Sayfas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al__ma_Sayfas_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al__ma_Sayfas_4.xlsx"/><Relationship Id="rId1" Type="http://schemas.openxmlformats.org/officeDocument/2006/relationships/themeOverride" Target="../theme/themeOverride1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al__ma_Sayfas_5.xlsx"/><Relationship Id="rId1" Type="http://schemas.openxmlformats.org/officeDocument/2006/relationships/themeOverride" Target="../theme/themeOverride2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al__ma_Sayfas_6.xlsx"/><Relationship Id="rId1" Type="http://schemas.openxmlformats.org/officeDocument/2006/relationships/themeOverride" Target="../theme/themeOverride3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al__ma_Sayfas_7.xlsx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5246887461676836"/>
          <c:y val="5.5946958274477439E-2"/>
          <c:w val="0.64390156412880839"/>
          <c:h val="0.7563119970796895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2013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Sayfa1!$A$2:$A$3</c:f>
              <c:strCache>
                <c:ptCount val="2"/>
                <c:pt idx="0">
                  <c:v>Real GDP Growth Rate</c:v>
                </c:pt>
                <c:pt idx="1">
                  <c:v>Inflation (CPI)</c:v>
                </c:pt>
              </c:strCache>
            </c:strRef>
          </c:cat>
          <c:val>
            <c:numRef>
              <c:f>Sayfa1!$B$2:$B$3</c:f>
              <c:numCache>
                <c:formatCode>0.0%</c:formatCode>
                <c:ptCount val="2"/>
                <c:pt idx="0">
                  <c:v>4.2000000000000003E-2</c:v>
                </c:pt>
                <c:pt idx="1">
                  <c:v>7.3999999999999996E-2</c:v>
                </c:pt>
              </c:numCache>
            </c:numRef>
          </c:val>
        </c:ser>
        <c:ser>
          <c:idx val="1"/>
          <c:order val="1"/>
          <c:tx>
            <c:strRef>
              <c:f>Sayfa1!$C$1</c:f>
              <c:strCache>
                <c:ptCount val="1"/>
                <c:pt idx="0">
                  <c:v>2014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Sayfa1!$A$2:$A$3</c:f>
              <c:strCache>
                <c:ptCount val="2"/>
                <c:pt idx="0">
                  <c:v>Real GDP Growth Rate</c:v>
                </c:pt>
                <c:pt idx="1">
                  <c:v>Inflation (CPI)</c:v>
                </c:pt>
              </c:strCache>
            </c:strRef>
          </c:cat>
          <c:val>
            <c:numRef>
              <c:f>Sayfa1!$C$2:$C$3</c:f>
              <c:numCache>
                <c:formatCode>0.0%</c:formatCode>
                <c:ptCount val="2"/>
                <c:pt idx="0">
                  <c:v>2.9000000000000001E-2</c:v>
                </c:pt>
                <c:pt idx="1">
                  <c:v>8.1000000000000003E-2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8710400"/>
        <c:axId val="68711936"/>
      </c:barChart>
      <c:catAx>
        <c:axId val="687104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68711936"/>
        <c:crosses val="autoZero"/>
        <c:auto val="1"/>
        <c:lblAlgn val="ctr"/>
        <c:lblOffset val="100"/>
        <c:noMultiLvlLbl val="0"/>
      </c:catAx>
      <c:valAx>
        <c:axId val="68711936"/>
        <c:scaling>
          <c:orientation val="minMax"/>
        </c:scaling>
        <c:delete val="0"/>
        <c:axPos val="l"/>
        <c:majorGridlines/>
        <c:numFmt formatCode="0.0%" sourceLinked="1"/>
        <c:majorTickMark val="out"/>
        <c:minorTickMark val="none"/>
        <c:tickLblPos val="nextTo"/>
        <c:crossAx val="6871040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2013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3.5993733122623565E-3"/>
                  <c:y val="1.55619963794872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7996866561311782E-2"/>
                  <c:y val="1.55619963794872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439749324904942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Sayfa1!$A$2:$A$4</c:f>
              <c:strCache>
                <c:ptCount val="3"/>
                <c:pt idx="0">
                  <c:v>Male Activity Rate</c:v>
                </c:pt>
                <c:pt idx="1">
                  <c:v>Female Activity Rate</c:v>
                </c:pt>
                <c:pt idx="2">
                  <c:v>Total</c:v>
                </c:pt>
              </c:strCache>
            </c:strRef>
          </c:cat>
          <c:val>
            <c:numRef>
              <c:f>Sayfa1!$B$2:$B$4</c:f>
              <c:numCache>
                <c:formatCode>0.0%</c:formatCode>
                <c:ptCount val="3"/>
                <c:pt idx="0">
                  <c:v>0.75600000000000001</c:v>
                </c:pt>
                <c:pt idx="1">
                  <c:v>0.33200000000000002</c:v>
                </c:pt>
                <c:pt idx="2">
                  <c:v>0.54400000000000004</c:v>
                </c:pt>
              </c:numCache>
            </c:numRef>
          </c:val>
        </c:ser>
        <c:ser>
          <c:idx val="1"/>
          <c:order val="1"/>
          <c:tx>
            <c:strRef>
              <c:f>Sayfa1!$C$1</c:f>
              <c:strCache>
                <c:ptCount val="1"/>
                <c:pt idx="0">
                  <c:v>2014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2394359810361206E-2"/>
                  <c:y val="5.18733212649574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799686656131178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5195613185836494E-2"/>
                  <c:y val="1.03746642529914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Sayfa1!$A$2:$A$4</c:f>
              <c:strCache>
                <c:ptCount val="3"/>
                <c:pt idx="0">
                  <c:v>Male Activity Rate</c:v>
                </c:pt>
                <c:pt idx="1">
                  <c:v>Female Activity Rate</c:v>
                </c:pt>
                <c:pt idx="2">
                  <c:v>Total</c:v>
                </c:pt>
              </c:strCache>
            </c:strRef>
          </c:cat>
          <c:val>
            <c:numRef>
              <c:f>Sayfa1!$C$2:$C$4</c:f>
              <c:numCache>
                <c:formatCode>0.0%</c:formatCode>
                <c:ptCount val="3"/>
                <c:pt idx="0">
                  <c:v>0.76600000000000001</c:v>
                </c:pt>
                <c:pt idx="1">
                  <c:v>0.33600000000000002</c:v>
                </c:pt>
                <c:pt idx="2">
                  <c:v>0.55100000000000005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1106304"/>
        <c:axId val="91120384"/>
      </c:barChart>
      <c:catAx>
        <c:axId val="911063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91120384"/>
        <c:crosses val="autoZero"/>
        <c:auto val="1"/>
        <c:lblAlgn val="ctr"/>
        <c:lblOffset val="100"/>
        <c:noMultiLvlLbl val="0"/>
      </c:catAx>
      <c:valAx>
        <c:axId val="91120384"/>
        <c:scaling>
          <c:orientation val="minMax"/>
        </c:scaling>
        <c:delete val="0"/>
        <c:axPos val="l"/>
        <c:majorGridlines/>
        <c:numFmt formatCode="0.0%" sourceLinked="1"/>
        <c:majorTickMark val="out"/>
        <c:minorTickMark val="none"/>
        <c:tickLblPos val="nextTo"/>
        <c:crossAx val="91106304"/>
        <c:crosses val="autoZero"/>
        <c:crossBetween val="between"/>
      </c:valAx>
      <c:spPr>
        <a:solidFill>
          <a:schemeClr val="bg1">
            <a:lumMod val="95000"/>
          </a:schemeClr>
        </a:solidFill>
      </c:spPr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2013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Sayfa1!$A$2:$A$3</c:f>
              <c:strCache>
                <c:ptCount val="2"/>
                <c:pt idx="0">
                  <c:v>Unemployment (15-64)</c:v>
                </c:pt>
                <c:pt idx="1">
                  <c:v>Unemployment (15-24)</c:v>
                </c:pt>
              </c:strCache>
            </c:strRef>
          </c:cat>
          <c:val>
            <c:numRef>
              <c:f>Sayfa1!$B$2:$B$3</c:f>
              <c:numCache>
                <c:formatCode>0.0%</c:formatCode>
                <c:ptCount val="2"/>
                <c:pt idx="0">
                  <c:v>9.7000000000000003E-2</c:v>
                </c:pt>
                <c:pt idx="1">
                  <c:v>0.187</c:v>
                </c:pt>
              </c:numCache>
            </c:numRef>
          </c:val>
        </c:ser>
        <c:ser>
          <c:idx val="1"/>
          <c:order val="1"/>
          <c:tx>
            <c:strRef>
              <c:f>Sayfa1!$C$1</c:f>
              <c:strCache>
                <c:ptCount val="1"/>
                <c:pt idx="0">
                  <c:v>2014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Sayfa1!$A$2:$A$3</c:f>
              <c:strCache>
                <c:ptCount val="2"/>
                <c:pt idx="0">
                  <c:v>Unemployment (15-64)</c:v>
                </c:pt>
                <c:pt idx="1">
                  <c:v>Unemployment (15-24)</c:v>
                </c:pt>
              </c:strCache>
            </c:strRef>
          </c:cat>
          <c:val>
            <c:numRef>
              <c:f>Sayfa1!$C$2:$C$3</c:f>
              <c:numCache>
                <c:formatCode>0.0%</c:formatCode>
                <c:ptCount val="2"/>
                <c:pt idx="0">
                  <c:v>0.10100000000000001</c:v>
                </c:pt>
                <c:pt idx="1">
                  <c:v>0.17899999999999999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3808896"/>
        <c:axId val="93818880"/>
      </c:barChart>
      <c:catAx>
        <c:axId val="938088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93818880"/>
        <c:crosses val="autoZero"/>
        <c:auto val="1"/>
        <c:lblAlgn val="ctr"/>
        <c:lblOffset val="100"/>
        <c:noMultiLvlLbl val="0"/>
      </c:catAx>
      <c:valAx>
        <c:axId val="93818880"/>
        <c:scaling>
          <c:orientation val="minMax"/>
        </c:scaling>
        <c:delete val="0"/>
        <c:axPos val="l"/>
        <c:majorGridlines/>
        <c:numFmt formatCode="0.0%" sourceLinked="1"/>
        <c:majorTickMark val="out"/>
        <c:minorTickMark val="none"/>
        <c:tickLblPos val="nextTo"/>
        <c:crossAx val="9380889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tr-TR"/>
              <a:t>Registered</a:t>
            </a:r>
            <a:r>
              <a:rPr lang="tr-TR" baseline="0"/>
              <a:t> Employment</a:t>
            </a:r>
          </a:p>
        </c:rich>
      </c:tx>
      <c:layout/>
      <c:overlay val="0"/>
    </c:title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Sayfa1!$A$4</c:f>
              <c:strCache>
                <c:ptCount val="1"/>
                <c:pt idx="0">
                  <c:v>Registered Workforce (ISKUR)</c:v>
                </c:pt>
              </c:strCache>
            </c:strRef>
          </c:tx>
          <c:invertIfNegative val="0"/>
          <c:cat>
            <c:numRef>
              <c:f>Sayfa1!$B$3:$C$3</c:f>
              <c:numCache>
                <c:formatCode>General</c:formatCode>
                <c:ptCount val="2"/>
                <c:pt idx="0">
                  <c:v>2013</c:v>
                </c:pt>
                <c:pt idx="1">
                  <c:v>2014</c:v>
                </c:pt>
              </c:numCache>
            </c:numRef>
          </c:cat>
          <c:val>
            <c:numRef>
              <c:f>Sayfa1!$B$4:$C$4</c:f>
              <c:numCache>
                <c:formatCode>General</c:formatCode>
                <c:ptCount val="2"/>
                <c:pt idx="0">
                  <c:v>4540488</c:v>
                </c:pt>
                <c:pt idx="1">
                  <c:v>4839211</c:v>
                </c:pt>
              </c:numCache>
            </c:numRef>
          </c:val>
        </c:ser>
        <c:ser>
          <c:idx val="1"/>
          <c:order val="1"/>
          <c:tx>
            <c:strRef>
              <c:f>Sayfa1!$A$5</c:f>
              <c:strCache>
                <c:ptCount val="1"/>
                <c:pt idx="0">
                  <c:v>Registred Unemployment (ISKUR)</c:v>
                </c:pt>
              </c:strCache>
            </c:strRef>
          </c:tx>
          <c:invertIfNegative val="0"/>
          <c:cat>
            <c:numRef>
              <c:f>Sayfa1!$B$3:$C$3</c:f>
              <c:numCache>
                <c:formatCode>General</c:formatCode>
                <c:ptCount val="2"/>
                <c:pt idx="0">
                  <c:v>2013</c:v>
                </c:pt>
                <c:pt idx="1">
                  <c:v>2014</c:v>
                </c:pt>
              </c:numCache>
            </c:numRef>
          </c:cat>
          <c:val>
            <c:numRef>
              <c:f>Sayfa1!$B$5:$C$5</c:f>
              <c:numCache>
                <c:formatCode>General</c:formatCode>
                <c:ptCount val="2"/>
                <c:pt idx="0">
                  <c:v>2610969</c:v>
                </c:pt>
                <c:pt idx="1">
                  <c:v>2747978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0657536"/>
        <c:axId val="90659072"/>
        <c:axId val="90661312"/>
      </c:bar3DChart>
      <c:catAx>
        <c:axId val="90657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90659072"/>
        <c:crosses val="autoZero"/>
        <c:auto val="1"/>
        <c:lblAlgn val="ctr"/>
        <c:lblOffset val="100"/>
        <c:noMultiLvlLbl val="0"/>
      </c:catAx>
      <c:valAx>
        <c:axId val="9065907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90657536"/>
        <c:crosses val="autoZero"/>
        <c:crossBetween val="between"/>
      </c:valAx>
      <c:serAx>
        <c:axId val="90661312"/>
        <c:scaling>
          <c:orientation val="minMax"/>
        </c:scaling>
        <c:delete val="0"/>
        <c:axPos val="b"/>
        <c:majorTickMark val="none"/>
        <c:minorTickMark val="none"/>
        <c:tickLblPos val="nextTo"/>
        <c:crossAx val="90659072"/>
        <c:crosses val="autoZero"/>
      </c:ser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Sayfa1!$A$12</c:f>
              <c:strCache>
                <c:ptCount val="1"/>
                <c:pt idx="0">
                  <c:v>Unregistered Employment Rate </c:v>
                </c:pt>
              </c:strCache>
            </c:strRef>
          </c:tx>
          <c:invertIfNegative val="0"/>
          <c:cat>
            <c:numRef>
              <c:f>Sayfa1!$B$11:$C$11</c:f>
              <c:numCache>
                <c:formatCode>General</c:formatCode>
                <c:ptCount val="2"/>
                <c:pt idx="0">
                  <c:v>2013</c:v>
                </c:pt>
                <c:pt idx="1">
                  <c:v>2014</c:v>
                </c:pt>
              </c:numCache>
            </c:numRef>
          </c:cat>
          <c:val>
            <c:numRef>
              <c:f>Sayfa1!$B$12:$C$12</c:f>
              <c:numCache>
                <c:formatCode>0%</c:formatCode>
                <c:ptCount val="2"/>
                <c:pt idx="0" formatCode="0.00%">
                  <c:v>0.36699999999999999</c:v>
                </c:pt>
                <c:pt idx="1">
                  <c:v>0.35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6007296"/>
        <c:axId val="116009984"/>
      </c:barChart>
      <c:catAx>
        <c:axId val="116007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16009984"/>
        <c:crosses val="autoZero"/>
        <c:auto val="1"/>
        <c:lblAlgn val="ctr"/>
        <c:lblOffset val="100"/>
        <c:noMultiLvlLbl val="0"/>
      </c:catAx>
      <c:valAx>
        <c:axId val="116009984"/>
        <c:scaling>
          <c:orientation val="minMax"/>
        </c:scaling>
        <c:delete val="0"/>
        <c:axPos val="l"/>
        <c:majorGridlines/>
        <c:numFmt formatCode="0.00%" sourceLinked="1"/>
        <c:majorTickMark val="none"/>
        <c:minorTickMark val="none"/>
        <c:tickLblPos val="nextTo"/>
        <c:crossAx val="116007296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Sayfa2!$B$2</c:f>
              <c:strCache>
                <c:ptCount val="1"/>
                <c:pt idx="0">
                  <c:v>2013</c:v>
                </c:pt>
              </c:strCache>
            </c:strRef>
          </c:tx>
          <c:invertIfNegative val="0"/>
          <c:cat>
            <c:strRef>
              <c:f>Sayfa2!$A$3:$A$9</c:f>
              <c:strCache>
                <c:ptCount val="7"/>
                <c:pt idx="0">
                  <c:v>Total contracted 2013</c:v>
                </c:pt>
                <c:pt idx="1">
                  <c:v>Grants</c:v>
                </c:pt>
                <c:pt idx="2">
                  <c:v>Direct Expenditure</c:v>
                </c:pt>
                <c:pt idx="3">
                  <c:v>Direct grants </c:v>
                </c:pt>
                <c:pt idx="4">
                  <c:v>Individual grants</c:v>
                </c:pt>
                <c:pt idx="5">
                  <c:v>Services</c:v>
                </c:pt>
                <c:pt idx="6">
                  <c:v>Supply</c:v>
                </c:pt>
              </c:strCache>
            </c:strRef>
          </c:cat>
          <c:val>
            <c:numRef>
              <c:f>Sayfa2!$B$3:$B$9</c:f>
              <c:numCache>
                <c:formatCode>General</c:formatCode>
                <c:ptCount val="7"/>
                <c:pt idx="0" formatCode="[$€-2]\ #,##0.00;[Red]\-[$€-2]\ #,##0.00">
                  <c:v>51275118.5</c:v>
                </c:pt>
                <c:pt idx="1">
                  <c:v>0</c:v>
                </c:pt>
                <c:pt idx="2">
                  <c:v>0</c:v>
                </c:pt>
                <c:pt idx="3" formatCode="[$€-2]\ #,##0.00;[Red]\-[$€-2]\ #,##0.00">
                  <c:v>38000000</c:v>
                </c:pt>
                <c:pt idx="4">
                  <c:v>0</c:v>
                </c:pt>
                <c:pt idx="5" formatCode="[$€-2]\ #,##0.00;[Red]\-[$€-2]\ #,##0.00">
                  <c:v>11802813</c:v>
                </c:pt>
                <c:pt idx="6" formatCode="[$€-2]\ #,##0.00;[Red]\-[$€-2]\ #,##0.00">
                  <c:v>1472305.5</c:v>
                </c:pt>
              </c:numCache>
            </c:numRef>
          </c:val>
        </c:ser>
        <c:ser>
          <c:idx val="1"/>
          <c:order val="1"/>
          <c:tx>
            <c:strRef>
              <c:f>Sayfa2!$C$2</c:f>
              <c:strCache>
                <c:ptCount val="1"/>
                <c:pt idx="0">
                  <c:v>2014</c:v>
                </c:pt>
              </c:strCache>
            </c:strRef>
          </c:tx>
          <c:invertIfNegative val="0"/>
          <c:cat>
            <c:strRef>
              <c:f>Sayfa2!$A$3:$A$9</c:f>
              <c:strCache>
                <c:ptCount val="7"/>
                <c:pt idx="0">
                  <c:v>Total contracted 2013</c:v>
                </c:pt>
                <c:pt idx="1">
                  <c:v>Grants</c:v>
                </c:pt>
                <c:pt idx="2">
                  <c:v>Direct Expenditure</c:v>
                </c:pt>
                <c:pt idx="3">
                  <c:v>Direct grants </c:v>
                </c:pt>
                <c:pt idx="4">
                  <c:v>Individual grants</c:v>
                </c:pt>
                <c:pt idx="5">
                  <c:v>Services</c:v>
                </c:pt>
                <c:pt idx="6">
                  <c:v>Supply</c:v>
                </c:pt>
              </c:strCache>
            </c:strRef>
          </c:cat>
          <c:val>
            <c:numRef>
              <c:f>Sayfa2!$C$3:$C$9</c:f>
              <c:numCache>
                <c:formatCode>[$€-2]\ #,##0.00;[Red]\-[$€-2]\ #,##0.00</c:formatCode>
                <c:ptCount val="7"/>
                <c:pt idx="0">
                  <c:v>108587367.48</c:v>
                </c:pt>
                <c:pt idx="1">
                  <c:v>12714384.640000001</c:v>
                </c:pt>
                <c:pt idx="2">
                  <c:v>5686004.79</c:v>
                </c:pt>
                <c:pt idx="3">
                  <c:v>60220774</c:v>
                </c:pt>
                <c:pt idx="4">
                  <c:v>15000000</c:v>
                </c:pt>
                <c:pt idx="5">
                  <c:v>9172152</c:v>
                </c:pt>
                <c:pt idx="6">
                  <c:v>5794052.0499999998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08528000"/>
        <c:axId val="108529536"/>
        <c:axId val="123885312"/>
      </c:bar3DChart>
      <c:catAx>
        <c:axId val="108528000"/>
        <c:scaling>
          <c:orientation val="minMax"/>
        </c:scaling>
        <c:delete val="0"/>
        <c:axPos val="b"/>
        <c:majorTickMark val="none"/>
        <c:minorTickMark val="none"/>
        <c:tickLblPos val="nextTo"/>
        <c:crossAx val="108529536"/>
        <c:crosses val="autoZero"/>
        <c:auto val="1"/>
        <c:lblAlgn val="ctr"/>
        <c:lblOffset val="100"/>
        <c:noMultiLvlLbl val="0"/>
      </c:catAx>
      <c:valAx>
        <c:axId val="108529536"/>
        <c:scaling>
          <c:orientation val="minMax"/>
        </c:scaling>
        <c:delete val="0"/>
        <c:axPos val="l"/>
        <c:majorGridlines/>
        <c:numFmt formatCode="[$€-2]\ #,##0.00;[Red]\-[$€-2]\ #,##0.00" sourceLinked="1"/>
        <c:majorTickMark val="none"/>
        <c:minorTickMark val="none"/>
        <c:tickLblPos val="nextTo"/>
        <c:crossAx val="108528000"/>
        <c:crosses val="autoZero"/>
        <c:crossBetween val="between"/>
        <c:majorUnit val="25000000"/>
      </c:valAx>
      <c:serAx>
        <c:axId val="123885312"/>
        <c:scaling>
          <c:orientation val="minMax"/>
        </c:scaling>
        <c:delete val="0"/>
        <c:axPos val="b"/>
        <c:majorTickMark val="none"/>
        <c:minorTickMark val="none"/>
        <c:tickLblPos val="nextTo"/>
        <c:crossAx val="108529536"/>
        <c:crosses val="autoZero"/>
      </c:ser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>
          <a:latin typeface="+mj-lt"/>
        </a:defRPr>
      </a:pPr>
      <a:endParaRPr lang="tr-TR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Sayfa2!$G$2</c:f>
              <c:strCache>
                <c:ptCount val="1"/>
                <c:pt idx="0">
                  <c:v>2013</c:v>
                </c:pt>
              </c:strCache>
            </c:strRef>
          </c:tx>
          <c:invertIfNegative val="0"/>
          <c:cat>
            <c:strRef>
              <c:f>Sayfa2!$F$3:$F$9</c:f>
              <c:strCache>
                <c:ptCount val="7"/>
                <c:pt idx="0">
                  <c:v>Total Contracts</c:v>
                </c:pt>
                <c:pt idx="1">
                  <c:v>Grants</c:v>
                </c:pt>
                <c:pt idx="2">
                  <c:v>Direct Expenditure</c:v>
                </c:pt>
                <c:pt idx="3">
                  <c:v>Direct grants </c:v>
                </c:pt>
                <c:pt idx="4">
                  <c:v>Individual grants</c:v>
                </c:pt>
                <c:pt idx="5">
                  <c:v>Services</c:v>
                </c:pt>
                <c:pt idx="6">
                  <c:v>Supply</c:v>
                </c:pt>
              </c:strCache>
            </c:strRef>
          </c:cat>
          <c:val>
            <c:numRef>
              <c:f>Sayfa2!$G$3:$G$9</c:f>
              <c:numCache>
                <c:formatCode>General</c:formatCode>
                <c:ptCount val="7"/>
                <c:pt idx="0">
                  <c:v>13</c:v>
                </c:pt>
                <c:pt idx="1">
                  <c:v>0</c:v>
                </c:pt>
                <c:pt idx="2">
                  <c:v>1</c:v>
                </c:pt>
                <c:pt idx="3">
                  <c:v>0</c:v>
                </c:pt>
                <c:pt idx="4">
                  <c:v>0</c:v>
                </c:pt>
                <c:pt idx="5">
                  <c:v>2</c:v>
                </c:pt>
                <c:pt idx="6">
                  <c:v>10</c:v>
                </c:pt>
              </c:numCache>
            </c:numRef>
          </c:val>
        </c:ser>
        <c:ser>
          <c:idx val="1"/>
          <c:order val="1"/>
          <c:tx>
            <c:strRef>
              <c:f>Sayfa2!$H$2</c:f>
              <c:strCache>
                <c:ptCount val="1"/>
                <c:pt idx="0">
                  <c:v>2014</c:v>
                </c:pt>
              </c:strCache>
            </c:strRef>
          </c:tx>
          <c:invertIfNegative val="0"/>
          <c:cat>
            <c:strRef>
              <c:f>Sayfa2!$F$3:$F$9</c:f>
              <c:strCache>
                <c:ptCount val="7"/>
                <c:pt idx="0">
                  <c:v>Total Contracts</c:v>
                </c:pt>
                <c:pt idx="1">
                  <c:v>Grants</c:v>
                </c:pt>
                <c:pt idx="2">
                  <c:v>Direct Expenditure</c:v>
                </c:pt>
                <c:pt idx="3">
                  <c:v>Direct grants </c:v>
                </c:pt>
                <c:pt idx="4">
                  <c:v>Individual grants</c:v>
                </c:pt>
                <c:pt idx="5">
                  <c:v>Services</c:v>
                </c:pt>
                <c:pt idx="6">
                  <c:v>Supply</c:v>
                </c:pt>
              </c:strCache>
            </c:strRef>
          </c:cat>
          <c:val>
            <c:numRef>
              <c:f>Sayfa2!$H$3:$H$9</c:f>
              <c:numCache>
                <c:formatCode>General</c:formatCode>
                <c:ptCount val="7"/>
                <c:pt idx="0">
                  <c:v>92</c:v>
                </c:pt>
                <c:pt idx="1">
                  <c:v>71</c:v>
                </c:pt>
                <c:pt idx="2">
                  <c:v>1</c:v>
                </c:pt>
                <c:pt idx="3">
                  <c:v>2</c:v>
                </c:pt>
                <c:pt idx="4">
                  <c:v>1</c:v>
                </c:pt>
                <c:pt idx="5">
                  <c:v>3</c:v>
                </c:pt>
                <c:pt idx="6">
                  <c:v>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08981632"/>
        <c:axId val="108983424"/>
        <c:axId val="108974080"/>
      </c:bar3DChart>
      <c:catAx>
        <c:axId val="108981632"/>
        <c:scaling>
          <c:orientation val="minMax"/>
        </c:scaling>
        <c:delete val="0"/>
        <c:axPos val="b"/>
        <c:majorTickMark val="none"/>
        <c:minorTickMark val="none"/>
        <c:tickLblPos val="nextTo"/>
        <c:crossAx val="108983424"/>
        <c:crosses val="autoZero"/>
        <c:auto val="1"/>
        <c:lblAlgn val="ctr"/>
        <c:lblOffset val="100"/>
        <c:noMultiLvlLbl val="0"/>
      </c:catAx>
      <c:valAx>
        <c:axId val="10898342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08981632"/>
        <c:crosses val="autoZero"/>
        <c:crossBetween val="between"/>
      </c:valAx>
      <c:serAx>
        <c:axId val="108974080"/>
        <c:scaling>
          <c:orientation val="minMax"/>
        </c:scaling>
        <c:delete val="0"/>
        <c:axPos val="b"/>
        <c:majorTickMark val="none"/>
        <c:minorTickMark val="none"/>
        <c:tickLblPos val="nextTo"/>
        <c:crossAx val="108983424"/>
        <c:crosses val="autoZero"/>
      </c:ser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>
          <a:latin typeface="+mj-lt"/>
        </a:defRPr>
      </a:pPr>
      <a:endParaRPr lang="tr-TR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0D4E25E-360C-4861-A935-ED371CD2CEC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64F4406-4E53-487D-8C1C-F9AFB5B859FC}">
      <dgm:prSet/>
      <dgm:spPr/>
      <dgm:t>
        <a:bodyPr/>
        <a:lstStyle/>
        <a:p>
          <a:pPr rtl="0"/>
          <a:r>
            <a:rPr lang="en-US" dirty="0" smtClean="0"/>
            <a:t>5 </a:t>
          </a:r>
          <a:r>
            <a:rPr lang="tr-TR" dirty="0" smtClean="0"/>
            <a:t>CHAPTERS</a:t>
          </a:r>
          <a:endParaRPr lang="tr-TR" dirty="0"/>
        </a:p>
      </dgm:t>
    </dgm:pt>
    <dgm:pt modelId="{642C7575-4464-41F8-9D17-12DEFB38641E}" type="parTrans" cxnId="{95769539-678D-41FC-8F36-2559E452DF94}">
      <dgm:prSet/>
      <dgm:spPr/>
      <dgm:t>
        <a:bodyPr/>
        <a:lstStyle/>
        <a:p>
          <a:endParaRPr lang="en-US"/>
        </a:p>
      </dgm:t>
    </dgm:pt>
    <dgm:pt modelId="{3862212D-953B-4F36-802A-9DFE1913077F}" type="sibTrans" cxnId="{95769539-678D-41FC-8F36-2559E452DF94}">
      <dgm:prSet/>
      <dgm:spPr/>
      <dgm:t>
        <a:bodyPr/>
        <a:lstStyle/>
        <a:p>
          <a:endParaRPr lang="en-US"/>
        </a:p>
      </dgm:t>
    </dgm:pt>
    <dgm:pt modelId="{99AD46A5-01AA-41F8-ACD7-1785A34564CD}">
      <dgm:prSet/>
      <dgm:spPr/>
      <dgm:t>
        <a:bodyPr/>
        <a:lstStyle/>
        <a:p>
          <a:pPr rtl="0"/>
          <a:r>
            <a:rPr lang="en-GB" dirty="0" smtClean="0"/>
            <a:t>IDENTIFICATION AND INTRODUCTIO</a:t>
          </a:r>
          <a:r>
            <a:rPr lang="tr-TR" dirty="0" smtClean="0"/>
            <a:t>N</a:t>
          </a:r>
          <a:endParaRPr lang="tr-TR" dirty="0"/>
        </a:p>
      </dgm:t>
    </dgm:pt>
    <dgm:pt modelId="{FAF1C516-2E8F-4BF3-9FCC-D9FC45E1DC65}" type="parTrans" cxnId="{10A95254-446D-4180-A07E-D9FF93002A35}">
      <dgm:prSet/>
      <dgm:spPr/>
      <dgm:t>
        <a:bodyPr/>
        <a:lstStyle/>
        <a:p>
          <a:endParaRPr lang="en-US"/>
        </a:p>
      </dgm:t>
    </dgm:pt>
    <dgm:pt modelId="{822399AE-3DDA-4015-A8F7-646B3A96E4F5}" type="sibTrans" cxnId="{10A95254-446D-4180-A07E-D9FF93002A35}">
      <dgm:prSet/>
      <dgm:spPr/>
      <dgm:t>
        <a:bodyPr/>
        <a:lstStyle/>
        <a:p>
          <a:endParaRPr lang="en-US"/>
        </a:p>
      </dgm:t>
    </dgm:pt>
    <dgm:pt modelId="{FB7EBC1C-C07E-4680-91F3-AA6B356B65D7}">
      <dgm:prSet/>
      <dgm:spPr/>
      <dgm:t>
        <a:bodyPr/>
        <a:lstStyle/>
        <a:p>
          <a:pPr rtl="0"/>
          <a:r>
            <a:rPr lang="en-GB" dirty="0" smtClean="0"/>
            <a:t>QUALITY AND EFFECTIVENESS OF IMPLEMENTATION</a:t>
          </a:r>
          <a:endParaRPr lang="tr-TR" dirty="0"/>
        </a:p>
      </dgm:t>
    </dgm:pt>
    <dgm:pt modelId="{2B4550A2-BFFD-4CA3-B179-298F186FB976}" type="parTrans" cxnId="{8BCC8B76-2E33-4C86-AF82-358F7CBA2307}">
      <dgm:prSet/>
      <dgm:spPr/>
      <dgm:t>
        <a:bodyPr/>
        <a:lstStyle/>
        <a:p>
          <a:endParaRPr lang="en-US"/>
        </a:p>
      </dgm:t>
    </dgm:pt>
    <dgm:pt modelId="{91489970-476E-4EC1-8987-BB2FF2C69B34}" type="sibTrans" cxnId="{8BCC8B76-2E33-4C86-AF82-358F7CBA2307}">
      <dgm:prSet/>
      <dgm:spPr/>
      <dgm:t>
        <a:bodyPr/>
        <a:lstStyle/>
        <a:p>
          <a:endParaRPr lang="en-US"/>
        </a:p>
      </dgm:t>
    </dgm:pt>
    <dgm:pt modelId="{C3D15A6F-2BE7-420A-9848-D51D7B239442}">
      <dgm:prSet/>
      <dgm:spPr/>
      <dgm:t>
        <a:bodyPr/>
        <a:lstStyle/>
        <a:p>
          <a:pPr rtl="0"/>
          <a:r>
            <a:rPr lang="en-GB" dirty="0" smtClean="0"/>
            <a:t>INFORMATION AND PUBLICITY</a:t>
          </a:r>
          <a:endParaRPr lang="tr-TR" dirty="0"/>
        </a:p>
      </dgm:t>
    </dgm:pt>
    <dgm:pt modelId="{593EBFE0-440A-4C12-A222-8391E02A8E69}" type="parTrans" cxnId="{5A0E4696-6FA5-4F3C-8339-EE6DC5FE9B9D}">
      <dgm:prSet/>
      <dgm:spPr/>
      <dgm:t>
        <a:bodyPr/>
        <a:lstStyle/>
        <a:p>
          <a:endParaRPr lang="en-US"/>
        </a:p>
      </dgm:t>
    </dgm:pt>
    <dgm:pt modelId="{B8996EB3-5496-48E2-B973-217D7644C963}" type="sibTrans" cxnId="{5A0E4696-6FA5-4F3C-8339-EE6DC5FE9B9D}">
      <dgm:prSet/>
      <dgm:spPr/>
      <dgm:t>
        <a:bodyPr/>
        <a:lstStyle/>
        <a:p>
          <a:endParaRPr lang="en-US"/>
        </a:p>
      </dgm:t>
    </dgm:pt>
    <dgm:pt modelId="{56EB34A9-C780-4A38-8322-7213A688B011}">
      <dgm:prSet/>
      <dgm:spPr/>
      <dgm:t>
        <a:bodyPr/>
        <a:lstStyle/>
        <a:p>
          <a:pPr rtl="0"/>
          <a:r>
            <a:rPr lang="en-GB" dirty="0" smtClean="0"/>
            <a:t>IMPLEMENTATION OF HORIZONTAL ISSUES</a:t>
          </a:r>
          <a:endParaRPr lang="tr-TR" dirty="0"/>
        </a:p>
      </dgm:t>
    </dgm:pt>
    <dgm:pt modelId="{1E84832B-AD38-48D2-8A47-941B631E8EB4}" type="parTrans" cxnId="{977D66D3-A2F1-4978-9E23-F905B876AB66}">
      <dgm:prSet/>
      <dgm:spPr/>
      <dgm:t>
        <a:bodyPr/>
        <a:lstStyle/>
        <a:p>
          <a:endParaRPr lang="en-US"/>
        </a:p>
      </dgm:t>
    </dgm:pt>
    <dgm:pt modelId="{BFB8A512-EF3A-484F-86EC-306553AD4940}" type="sibTrans" cxnId="{977D66D3-A2F1-4978-9E23-F905B876AB66}">
      <dgm:prSet/>
      <dgm:spPr/>
      <dgm:t>
        <a:bodyPr/>
        <a:lstStyle/>
        <a:p>
          <a:endParaRPr lang="en-US"/>
        </a:p>
      </dgm:t>
    </dgm:pt>
    <dgm:pt modelId="{CD748F51-7A57-47E5-9A65-1E97651E2FB5}">
      <dgm:prSet/>
      <dgm:spPr/>
      <dgm:t>
        <a:bodyPr/>
        <a:lstStyle/>
        <a:p>
          <a:pPr rtl="0"/>
          <a:r>
            <a:rPr lang="en-GB" dirty="0" smtClean="0"/>
            <a:t>OVERVIEW OF THE IMPLEMENTATION OF THE OPERATIONAL PROGRAMME</a:t>
          </a:r>
          <a:endParaRPr lang="tr-TR" dirty="0"/>
        </a:p>
      </dgm:t>
    </dgm:pt>
    <dgm:pt modelId="{1988A68D-24BD-47B2-AC89-38D45BE296A8}" type="parTrans" cxnId="{F6A7279E-EC16-4058-B3F8-5957A24C3638}">
      <dgm:prSet/>
      <dgm:spPr/>
      <dgm:t>
        <a:bodyPr/>
        <a:lstStyle/>
        <a:p>
          <a:endParaRPr lang="tr-TR"/>
        </a:p>
      </dgm:t>
    </dgm:pt>
    <dgm:pt modelId="{C93E946C-E1C1-4D27-AA1C-98B689659DBB}" type="sibTrans" cxnId="{F6A7279E-EC16-4058-B3F8-5957A24C3638}">
      <dgm:prSet/>
      <dgm:spPr/>
      <dgm:t>
        <a:bodyPr/>
        <a:lstStyle/>
        <a:p>
          <a:endParaRPr lang="tr-TR"/>
        </a:p>
      </dgm:t>
    </dgm:pt>
    <dgm:pt modelId="{B0052F19-331F-47F7-907F-7669129EBB47}" type="pres">
      <dgm:prSet presAssocID="{F0D4E25E-360C-4861-A935-ED371CD2CEC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0491D4D-946A-4E16-AA81-42467213564C}" type="pres">
      <dgm:prSet presAssocID="{C64F4406-4E53-487D-8C1C-F9AFB5B859FC}" presName="linNode" presStyleCnt="0"/>
      <dgm:spPr/>
    </dgm:pt>
    <dgm:pt modelId="{42541967-64A8-4013-915A-4D8134ED7DD6}" type="pres">
      <dgm:prSet presAssocID="{C64F4406-4E53-487D-8C1C-F9AFB5B859FC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54BEDD-6347-4E01-BC33-E9517CF1D527}" type="pres">
      <dgm:prSet presAssocID="{C64F4406-4E53-487D-8C1C-F9AFB5B859FC}" presName="descendantText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A0E4696-6FA5-4F3C-8339-EE6DC5FE9B9D}" srcId="{C64F4406-4E53-487D-8C1C-F9AFB5B859FC}" destId="{C3D15A6F-2BE7-420A-9848-D51D7B239442}" srcOrd="3" destOrd="0" parTransId="{593EBFE0-440A-4C12-A222-8391E02A8E69}" sibTransId="{B8996EB3-5496-48E2-B973-217D7644C963}"/>
    <dgm:cxn modelId="{98B58048-7AA0-4A3B-8BA2-9334EB27C513}" type="presOf" srcId="{FB7EBC1C-C07E-4680-91F3-AA6B356B65D7}" destId="{A054BEDD-6347-4E01-BC33-E9517CF1D527}" srcOrd="0" destOrd="2" presId="urn:microsoft.com/office/officeart/2005/8/layout/vList5"/>
    <dgm:cxn modelId="{99F7CB70-7A58-41BC-A8B0-D80BEAF025D5}" type="presOf" srcId="{F0D4E25E-360C-4861-A935-ED371CD2CECD}" destId="{B0052F19-331F-47F7-907F-7669129EBB47}" srcOrd="0" destOrd="0" presId="urn:microsoft.com/office/officeart/2005/8/layout/vList5"/>
    <dgm:cxn modelId="{F6A7279E-EC16-4058-B3F8-5957A24C3638}" srcId="{C64F4406-4E53-487D-8C1C-F9AFB5B859FC}" destId="{CD748F51-7A57-47E5-9A65-1E97651E2FB5}" srcOrd="1" destOrd="0" parTransId="{1988A68D-24BD-47B2-AC89-38D45BE296A8}" sibTransId="{C93E946C-E1C1-4D27-AA1C-98B689659DBB}"/>
    <dgm:cxn modelId="{A391D56B-DC99-4125-A6B5-F4EE78145166}" type="presOf" srcId="{56EB34A9-C780-4A38-8322-7213A688B011}" destId="{A054BEDD-6347-4E01-BC33-E9517CF1D527}" srcOrd="0" destOrd="4" presId="urn:microsoft.com/office/officeart/2005/8/layout/vList5"/>
    <dgm:cxn modelId="{10A95254-446D-4180-A07E-D9FF93002A35}" srcId="{C64F4406-4E53-487D-8C1C-F9AFB5B859FC}" destId="{99AD46A5-01AA-41F8-ACD7-1785A34564CD}" srcOrd="0" destOrd="0" parTransId="{FAF1C516-2E8F-4BF3-9FCC-D9FC45E1DC65}" sibTransId="{822399AE-3DDA-4015-A8F7-646B3A96E4F5}"/>
    <dgm:cxn modelId="{BDD8BD67-C15E-47BB-806E-480C14B5D7E3}" type="presOf" srcId="{C3D15A6F-2BE7-420A-9848-D51D7B239442}" destId="{A054BEDD-6347-4E01-BC33-E9517CF1D527}" srcOrd="0" destOrd="3" presId="urn:microsoft.com/office/officeart/2005/8/layout/vList5"/>
    <dgm:cxn modelId="{DDC45BC8-B4F0-4621-A683-E10BDE5C7054}" type="presOf" srcId="{99AD46A5-01AA-41F8-ACD7-1785A34564CD}" destId="{A054BEDD-6347-4E01-BC33-E9517CF1D527}" srcOrd="0" destOrd="0" presId="urn:microsoft.com/office/officeart/2005/8/layout/vList5"/>
    <dgm:cxn modelId="{977D66D3-A2F1-4978-9E23-F905B876AB66}" srcId="{C64F4406-4E53-487D-8C1C-F9AFB5B859FC}" destId="{56EB34A9-C780-4A38-8322-7213A688B011}" srcOrd="4" destOrd="0" parTransId="{1E84832B-AD38-48D2-8A47-941B631E8EB4}" sibTransId="{BFB8A512-EF3A-484F-86EC-306553AD4940}"/>
    <dgm:cxn modelId="{CF80500B-6471-422A-AFA1-4652DBB62CE6}" type="presOf" srcId="{C64F4406-4E53-487D-8C1C-F9AFB5B859FC}" destId="{42541967-64A8-4013-915A-4D8134ED7DD6}" srcOrd="0" destOrd="0" presId="urn:microsoft.com/office/officeart/2005/8/layout/vList5"/>
    <dgm:cxn modelId="{95769539-678D-41FC-8F36-2559E452DF94}" srcId="{F0D4E25E-360C-4861-A935-ED371CD2CECD}" destId="{C64F4406-4E53-487D-8C1C-F9AFB5B859FC}" srcOrd="0" destOrd="0" parTransId="{642C7575-4464-41F8-9D17-12DEFB38641E}" sibTransId="{3862212D-953B-4F36-802A-9DFE1913077F}"/>
    <dgm:cxn modelId="{0C5BD551-B1D7-4028-8B05-4A10A9948E71}" type="presOf" srcId="{CD748F51-7A57-47E5-9A65-1E97651E2FB5}" destId="{A054BEDD-6347-4E01-BC33-E9517CF1D527}" srcOrd="0" destOrd="1" presId="urn:microsoft.com/office/officeart/2005/8/layout/vList5"/>
    <dgm:cxn modelId="{8BCC8B76-2E33-4C86-AF82-358F7CBA2307}" srcId="{C64F4406-4E53-487D-8C1C-F9AFB5B859FC}" destId="{FB7EBC1C-C07E-4680-91F3-AA6B356B65D7}" srcOrd="2" destOrd="0" parTransId="{2B4550A2-BFFD-4CA3-B179-298F186FB976}" sibTransId="{91489970-476E-4EC1-8987-BB2FF2C69B34}"/>
    <dgm:cxn modelId="{DF8FE7EF-DF52-4C7B-B2A0-814623A4E4DB}" type="presParOf" srcId="{B0052F19-331F-47F7-907F-7669129EBB47}" destId="{10491D4D-946A-4E16-AA81-42467213564C}" srcOrd="0" destOrd="0" presId="urn:microsoft.com/office/officeart/2005/8/layout/vList5"/>
    <dgm:cxn modelId="{F1DD6D3D-D1DE-47A3-BE3F-6CF8E74AF1FE}" type="presParOf" srcId="{10491D4D-946A-4E16-AA81-42467213564C}" destId="{42541967-64A8-4013-915A-4D8134ED7DD6}" srcOrd="0" destOrd="0" presId="urn:microsoft.com/office/officeart/2005/8/layout/vList5"/>
    <dgm:cxn modelId="{9DFF4E9F-2360-466B-AA0F-94A47703D544}" type="presParOf" srcId="{10491D4D-946A-4E16-AA81-42467213564C}" destId="{A054BEDD-6347-4E01-BC33-E9517CF1D52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4591F93-623A-45E0-A09D-BBF16A28940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9C674C3-DF60-462C-86A7-0BFF9E173BB7}">
      <dgm:prSet/>
      <dgm:spPr/>
      <dgm:t>
        <a:bodyPr/>
        <a:lstStyle/>
        <a:p>
          <a:pPr rtl="0"/>
          <a:r>
            <a:rPr lang="tr-TR" b="1" dirty="0" err="1" smtClean="0"/>
            <a:t>Overall</a:t>
          </a:r>
          <a:r>
            <a:rPr lang="tr-TR" b="1" dirty="0" smtClean="0"/>
            <a:t> </a:t>
          </a:r>
          <a:r>
            <a:rPr lang="tr-TR" b="1" dirty="0" err="1" smtClean="0"/>
            <a:t>Situation</a:t>
          </a:r>
          <a:r>
            <a:rPr lang="tr-TR" b="1" dirty="0" smtClean="0"/>
            <a:t> in </a:t>
          </a:r>
          <a:r>
            <a:rPr lang="tr-TR" b="1" dirty="0" err="1" smtClean="0"/>
            <a:t>Turkey</a:t>
          </a:r>
          <a:endParaRPr lang="tr-TR" dirty="0"/>
        </a:p>
      </dgm:t>
    </dgm:pt>
    <dgm:pt modelId="{46034797-2DBC-4275-AEB2-6A8254E67047}" type="parTrans" cxnId="{FE310F71-571C-483D-A912-54702CC99D12}">
      <dgm:prSet/>
      <dgm:spPr/>
      <dgm:t>
        <a:bodyPr/>
        <a:lstStyle/>
        <a:p>
          <a:endParaRPr lang="en-US"/>
        </a:p>
      </dgm:t>
    </dgm:pt>
    <dgm:pt modelId="{FE43CCAB-11F8-4D03-9C76-DF2ED0690E11}" type="sibTrans" cxnId="{FE310F71-571C-483D-A912-54702CC99D12}">
      <dgm:prSet/>
      <dgm:spPr/>
      <dgm:t>
        <a:bodyPr/>
        <a:lstStyle/>
        <a:p>
          <a:endParaRPr lang="en-US"/>
        </a:p>
      </dgm:t>
    </dgm:pt>
    <dgm:pt modelId="{BB32E1B8-43D2-40EA-886D-0DD7886B8041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tr-TR" sz="1200" b="1" dirty="0" smtClean="0"/>
            <a:t>IDENTIFICATION AND INTRODUCTION</a:t>
          </a:r>
          <a:endParaRPr lang="tr-TR" sz="1200" b="1" dirty="0"/>
        </a:p>
      </dgm:t>
    </dgm:pt>
    <dgm:pt modelId="{4D5A981B-2DC8-42EF-B04E-7CD312EBA2B5}" type="parTrans" cxnId="{CC36F231-E35D-41C3-A487-AA2EB04C1094}">
      <dgm:prSet/>
      <dgm:spPr/>
      <dgm:t>
        <a:bodyPr/>
        <a:lstStyle/>
        <a:p>
          <a:endParaRPr lang="tr-TR"/>
        </a:p>
      </dgm:t>
    </dgm:pt>
    <dgm:pt modelId="{83B60F71-F95B-4506-B25A-610A1E2D328A}" type="sibTrans" cxnId="{CC36F231-E35D-41C3-A487-AA2EB04C1094}">
      <dgm:prSet/>
      <dgm:spPr/>
      <dgm:t>
        <a:bodyPr/>
        <a:lstStyle/>
        <a:p>
          <a:endParaRPr lang="tr-TR"/>
        </a:p>
      </dgm:t>
    </dgm:pt>
    <dgm:pt modelId="{6866E3C8-116E-48AD-A4F4-087F4201A504}" type="pres">
      <dgm:prSet presAssocID="{F4591F93-623A-45E0-A09D-BBF16A28940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BED9E03-994F-4D8A-B451-419BDB7FAB4E}" type="pres">
      <dgm:prSet presAssocID="{BB32E1B8-43D2-40EA-886D-0DD7886B8041}" presName="parentText" presStyleLbl="node1" presStyleIdx="0" presStyleCnt="2" custAng="10800000" custFlipVert="1" custScaleY="14968" custLinFactY="-60892" custLinFactNeighborX="187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1084CA6-8751-4B1D-98C7-27FC5F817D96}" type="pres">
      <dgm:prSet presAssocID="{83B60F71-F95B-4506-B25A-610A1E2D328A}" presName="spacer" presStyleCnt="0"/>
      <dgm:spPr/>
    </dgm:pt>
    <dgm:pt modelId="{265D20FF-F7C4-4299-B589-2DB58C648E71}" type="pres">
      <dgm:prSet presAssocID="{39C674C3-DF60-462C-86A7-0BFF9E173BB7}" presName="parentText" presStyleLbl="node1" presStyleIdx="1" presStyleCnt="2" custScaleY="8499" custLinFactY="-52453" custLinFactNeighborX="12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E310F71-571C-483D-A912-54702CC99D12}" srcId="{F4591F93-623A-45E0-A09D-BBF16A289401}" destId="{39C674C3-DF60-462C-86A7-0BFF9E173BB7}" srcOrd="1" destOrd="0" parTransId="{46034797-2DBC-4275-AEB2-6A8254E67047}" sibTransId="{FE43CCAB-11F8-4D03-9C76-DF2ED0690E11}"/>
    <dgm:cxn modelId="{21EFA4ED-AA40-42CA-BD94-9D5C8AAA1EEC}" type="presOf" srcId="{F4591F93-623A-45E0-A09D-BBF16A289401}" destId="{6866E3C8-116E-48AD-A4F4-087F4201A504}" srcOrd="0" destOrd="0" presId="urn:microsoft.com/office/officeart/2005/8/layout/vList2"/>
    <dgm:cxn modelId="{9F988B78-E63B-43C2-9069-68750EFC41A0}" type="presOf" srcId="{BB32E1B8-43D2-40EA-886D-0DD7886B8041}" destId="{BBED9E03-994F-4D8A-B451-419BDB7FAB4E}" srcOrd="0" destOrd="0" presId="urn:microsoft.com/office/officeart/2005/8/layout/vList2"/>
    <dgm:cxn modelId="{CC36F231-E35D-41C3-A487-AA2EB04C1094}" srcId="{F4591F93-623A-45E0-A09D-BBF16A289401}" destId="{BB32E1B8-43D2-40EA-886D-0DD7886B8041}" srcOrd="0" destOrd="0" parTransId="{4D5A981B-2DC8-42EF-B04E-7CD312EBA2B5}" sibTransId="{83B60F71-F95B-4506-B25A-610A1E2D328A}"/>
    <dgm:cxn modelId="{FDA51AD0-F356-4BC6-95C4-4976A64EE1E4}" type="presOf" srcId="{39C674C3-DF60-462C-86A7-0BFF9E173BB7}" destId="{265D20FF-F7C4-4299-B589-2DB58C648E71}" srcOrd="0" destOrd="0" presId="urn:microsoft.com/office/officeart/2005/8/layout/vList2"/>
    <dgm:cxn modelId="{AE0B2142-6B6C-418E-8725-5AA6B9F4C783}" type="presParOf" srcId="{6866E3C8-116E-48AD-A4F4-087F4201A504}" destId="{BBED9E03-994F-4D8A-B451-419BDB7FAB4E}" srcOrd="0" destOrd="0" presId="urn:microsoft.com/office/officeart/2005/8/layout/vList2"/>
    <dgm:cxn modelId="{510AEBF3-39AD-48D4-8666-C7578AFC4625}" type="presParOf" srcId="{6866E3C8-116E-48AD-A4F4-087F4201A504}" destId="{E1084CA6-8751-4B1D-98C7-27FC5F817D96}" srcOrd="1" destOrd="0" presId="urn:microsoft.com/office/officeart/2005/8/layout/vList2"/>
    <dgm:cxn modelId="{612D824C-2364-4646-97E5-B5C0CF8D9FF5}" type="presParOf" srcId="{6866E3C8-116E-48AD-A4F4-087F4201A504}" destId="{265D20FF-F7C4-4299-B589-2DB58C648E71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4591F93-623A-45E0-A09D-BBF16A28940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9C674C3-DF60-462C-86A7-0BFF9E173BB7}">
      <dgm:prSet/>
      <dgm:spPr/>
      <dgm:t>
        <a:bodyPr/>
        <a:lstStyle/>
        <a:p>
          <a:pPr rtl="0"/>
          <a:r>
            <a:rPr lang="tr-TR" b="1" dirty="0" err="1" smtClean="0"/>
            <a:t>Overall</a:t>
          </a:r>
          <a:r>
            <a:rPr lang="tr-TR" b="1" dirty="0" smtClean="0"/>
            <a:t> </a:t>
          </a:r>
          <a:r>
            <a:rPr lang="tr-TR" b="1" dirty="0" err="1" smtClean="0"/>
            <a:t>Situation</a:t>
          </a:r>
          <a:r>
            <a:rPr lang="tr-TR" b="1" dirty="0" smtClean="0"/>
            <a:t> in </a:t>
          </a:r>
          <a:r>
            <a:rPr lang="tr-TR" b="1" dirty="0" err="1" smtClean="0"/>
            <a:t>Turkey</a:t>
          </a:r>
          <a:r>
            <a:rPr lang="tr-TR" b="1" dirty="0" smtClean="0"/>
            <a:t> (</a:t>
          </a:r>
          <a:r>
            <a:rPr lang="tr-TR" b="1" dirty="0" err="1" smtClean="0"/>
            <a:t>Turkstat</a:t>
          </a:r>
          <a:r>
            <a:rPr lang="tr-TR" b="1" dirty="0" smtClean="0"/>
            <a:t>)</a:t>
          </a:r>
          <a:endParaRPr lang="tr-TR" dirty="0"/>
        </a:p>
      </dgm:t>
    </dgm:pt>
    <dgm:pt modelId="{46034797-2DBC-4275-AEB2-6A8254E67047}" type="parTrans" cxnId="{FE310F71-571C-483D-A912-54702CC99D12}">
      <dgm:prSet/>
      <dgm:spPr/>
      <dgm:t>
        <a:bodyPr/>
        <a:lstStyle/>
        <a:p>
          <a:endParaRPr lang="en-US"/>
        </a:p>
      </dgm:t>
    </dgm:pt>
    <dgm:pt modelId="{FE43CCAB-11F8-4D03-9C76-DF2ED0690E11}" type="sibTrans" cxnId="{FE310F71-571C-483D-A912-54702CC99D12}">
      <dgm:prSet/>
      <dgm:spPr/>
      <dgm:t>
        <a:bodyPr/>
        <a:lstStyle/>
        <a:p>
          <a:endParaRPr lang="en-US"/>
        </a:p>
      </dgm:t>
    </dgm:pt>
    <dgm:pt modelId="{BB32E1B8-43D2-40EA-886D-0DD7886B8041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tr-TR" sz="1200" b="1" dirty="0" smtClean="0"/>
            <a:t>IDENTIFICATION AND INTRODUCTION</a:t>
          </a:r>
          <a:endParaRPr lang="tr-TR" sz="1200" b="1" dirty="0"/>
        </a:p>
      </dgm:t>
    </dgm:pt>
    <dgm:pt modelId="{4D5A981B-2DC8-42EF-B04E-7CD312EBA2B5}" type="parTrans" cxnId="{CC36F231-E35D-41C3-A487-AA2EB04C1094}">
      <dgm:prSet/>
      <dgm:spPr/>
      <dgm:t>
        <a:bodyPr/>
        <a:lstStyle/>
        <a:p>
          <a:endParaRPr lang="tr-TR"/>
        </a:p>
      </dgm:t>
    </dgm:pt>
    <dgm:pt modelId="{83B60F71-F95B-4506-B25A-610A1E2D328A}" type="sibTrans" cxnId="{CC36F231-E35D-41C3-A487-AA2EB04C1094}">
      <dgm:prSet/>
      <dgm:spPr/>
      <dgm:t>
        <a:bodyPr/>
        <a:lstStyle/>
        <a:p>
          <a:endParaRPr lang="tr-TR"/>
        </a:p>
      </dgm:t>
    </dgm:pt>
    <dgm:pt modelId="{6866E3C8-116E-48AD-A4F4-087F4201A504}" type="pres">
      <dgm:prSet presAssocID="{F4591F93-623A-45E0-A09D-BBF16A28940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BED9E03-994F-4D8A-B451-419BDB7FAB4E}" type="pres">
      <dgm:prSet presAssocID="{BB32E1B8-43D2-40EA-886D-0DD7886B8041}" presName="parentText" presStyleLbl="node1" presStyleIdx="0" presStyleCnt="2" custAng="10800000" custFlipVert="1" custScaleY="14968" custLinFactY="-60892" custLinFactNeighborX="187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1084CA6-8751-4B1D-98C7-27FC5F817D96}" type="pres">
      <dgm:prSet presAssocID="{83B60F71-F95B-4506-B25A-610A1E2D328A}" presName="spacer" presStyleCnt="0"/>
      <dgm:spPr/>
    </dgm:pt>
    <dgm:pt modelId="{265D20FF-F7C4-4299-B589-2DB58C648E71}" type="pres">
      <dgm:prSet presAssocID="{39C674C3-DF60-462C-86A7-0BFF9E173BB7}" presName="parentText" presStyleLbl="node1" presStyleIdx="1" presStyleCnt="2" custScaleY="8499" custLinFactY="-52453" custLinFactNeighborX="12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E310F71-571C-483D-A912-54702CC99D12}" srcId="{F4591F93-623A-45E0-A09D-BBF16A289401}" destId="{39C674C3-DF60-462C-86A7-0BFF9E173BB7}" srcOrd="1" destOrd="0" parTransId="{46034797-2DBC-4275-AEB2-6A8254E67047}" sibTransId="{FE43CCAB-11F8-4D03-9C76-DF2ED0690E11}"/>
    <dgm:cxn modelId="{BF2C3336-5451-4BF5-A66C-A41C57730904}" type="presOf" srcId="{BB32E1B8-43D2-40EA-886D-0DD7886B8041}" destId="{BBED9E03-994F-4D8A-B451-419BDB7FAB4E}" srcOrd="0" destOrd="0" presId="urn:microsoft.com/office/officeart/2005/8/layout/vList2"/>
    <dgm:cxn modelId="{21B1C538-6989-4CF9-B19D-EBD5FBD2181D}" type="presOf" srcId="{F4591F93-623A-45E0-A09D-BBF16A289401}" destId="{6866E3C8-116E-48AD-A4F4-087F4201A504}" srcOrd="0" destOrd="0" presId="urn:microsoft.com/office/officeart/2005/8/layout/vList2"/>
    <dgm:cxn modelId="{CC36F231-E35D-41C3-A487-AA2EB04C1094}" srcId="{F4591F93-623A-45E0-A09D-BBF16A289401}" destId="{BB32E1B8-43D2-40EA-886D-0DD7886B8041}" srcOrd="0" destOrd="0" parTransId="{4D5A981B-2DC8-42EF-B04E-7CD312EBA2B5}" sibTransId="{83B60F71-F95B-4506-B25A-610A1E2D328A}"/>
    <dgm:cxn modelId="{08F77E71-A47A-4AB3-8117-50838485E424}" type="presOf" srcId="{39C674C3-DF60-462C-86A7-0BFF9E173BB7}" destId="{265D20FF-F7C4-4299-B589-2DB58C648E71}" srcOrd="0" destOrd="0" presId="urn:microsoft.com/office/officeart/2005/8/layout/vList2"/>
    <dgm:cxn modelId="{6E658E77-333F-4A58-9501-0717B02CB5F8}" type="presParOf" srcId="{6866E3C8-116E-48AD-A4F4-087F4201A504}" destId="{BBED9E03-994F-4D8A-B451-419BDB7FAB4E}" srcOrd="0" destOrd="0" presId="urn:microsoft.com/office/officeart/2005/8/layout/vList2"/>
    <dgm:cxn modelId="{BE306310-C1AC-4FE8-A5C4-455B7C320006}" type="presParOf" srcId="{6866E3C8-116E-48AD-A4F4-087F4201A504}" destId="{E1084CA6-8751-4B1D-98C7-27FC5F817D96}" srcOrd="1" destOrd="0" presId="urn:microsoft.com/office/officeart/2005/8/layout/vList2"/>
    <dgm:cxn modelId="{63EC12A2-FC9A-480D-8192-05EE5EF083C6}" type="presParOf" srcId="{6866E3C8-116E-48AD-A4F4-087F4201A504}" destId="{265D20FF-F7C4-4299-B589-2DB58C648E71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54BEDD-6347-4E01-BC33-E9517CF1D527}">
      <dsp:nvSpPr>
        <dsp:cNvPr id="0" name=""/>
        <dsp:cNvSpPr/>
      </dsp:nvSpPr>
      <dsp:spPr>
        <a:xfrm rot="5400000">
          <a:off x="3785742" y="-370490"/>
          <a:ext cx="3620770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400" kern="1200" dirty="0" smtClean="0"/>
            <a:t>IDENTIFICATION AND INTRODUCTIO</a:t>
          </a:r>
          <a:r>
            <a:rPr lang="tr-TR" sz="2400" kern="1200" dirty="0" smtClean="0"/>
            <a:t>N</a:t>
          </a:r>
          <a:endParaRPr lang="tr-TR" sz="2400" kern="1200" dirty="0"/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400" kern="1200" dirty="0" smtClean="0"/>
            <a:t>OVERVIEW OF THE IMPLEMENTATION OF THE OPERATIONAL PROGRAMME</a:t>
          </a:r>
          <a:endParaRPr lang="tr-TR" sz="2400" kern="1200" dirty="0"/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400" kern="1200" dirty="0" smtClean="0"/>
            <a:t>QUALITY AND EFFECTIVENESS OF IMPLEMENTATION</a:t>
          </a:r>
          <a:endParaRPr lang="tr-TR" sz="2400" kern="1200" dirty="0"/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400" kern="1200" dirty="0" smtClean="0"/>
            <a:t>INFORMATION AND PUBLICITY</a:t>
          </a:r>
          <a:endParaRPr lang="tr-TR" sz="2400" kern="1200" dirty="0"/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400" kern="1200" dirty="0" smtClean="0"/>
            <a:t>IMPLEMENTATION OF HORIZONTAL ISSUES</a:t>
          </a:r>
          <a:endParaRPr lang="tr-TR" sz="2400" kern="1200" dirty="0"/>
        </a:p>
      </dsp:txBody>
      <dsp:txXfrm rot="-5400000">
        <a:off x="2962656" y="629347"/>
        <a:ext cx="5090193" cy="3267268"/>
      </dsp:txXfrm>
    </dsp:sp>
    <dsp:sp modelId="{42541967-64A8-4013-915A-4D8134ED7DD6}">
      <dsp:nvSpPr>
        <dsp:cNvPr id="0" name=""/>
        <dsp:cNvSpPr/>
      </dsp:nvSpPr>
      <dsp:spPr>
        <a:xfrm>
          <a:off x="0" y="0"/>
          <a:ext cx="2962656" cy="452596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81915" rIns="163830" bIns="81915" numCol="1" spcCol="1270" anchor="ctr" anchorCtr="0">
          <a:noAutofit/>
        </a:bodyPr>
        <a:lstStyle/>
        <a:p>
          <a:pPr lvl="0" algn="ctr" defTabSz="1911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300" kern="1200" dirty="0" smtClean="0"/>
            <a:t>5 </a:t>
          </a:r>
          <a:r>
            <a:rPr lang="tr-TR" sz="4300" kern="1200" dirty="0" smtClean="0"/>
            <a:t>CHAPTERS</a:t>
          </a:r>
          <a:endParaRPr lang="tr-TR" sz="4300" kern="1200" dirty="0"/>
        </a:p>
      </dsp:txBody>
      <dsp:txXfrm>
        <a:off x="144625" y="144625"/>
        <a:ext cx="2673406" cy="423671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ED9E03-994F-4D8A-B451-419BDB7FAB4E}">
      <dsp:nvSpPr>
        <dsp:cNvPr id="0" name=""/>
        <dsp:cNvSpPr/>
      </dsp:nvSpPr>
      <dsp:spPr>
        <a:xfrm rot="10800000" flipV="1">
          <a:off x="0" y="187527"/>
          <a:ext cx="8229600" cy="381073"/>
        </a:xfrm>
        <a:prstGeom prst="roundRect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b="1" kern="1200" dirty="0" smtClean="0"/>
            <a:t>IDENTIFICATION AND INTRODUCTION</a:t>
          </a:r>
          <a:endParaRPr lang="tr-TR" sz="1200" b="1" kern="1200" dirty="0"/>
        </a:p>
      </dsp:txBody>
      <dsp:txXfrm rot="-10800000">
        <a:off x="18602" y="206129"/>
        <a:ext cx="8192396" cy="343869"/>
      </dsp:txXfrm>
    </dsp:sp>
    <dsp:sp modelId="{265D20FF-F7C4-4299-B589-2DB58C648E71}">
      <dsp:nvSpPr>
        <dsp:cNvPr id="0" name=""/>
        <dsp:cNvSpPr/>
      </dsp:nvSpPr>
      <dsp:spPr>
        <a:xfrm>
          <a:off x="0" y="967770"/>
          <a:ext cx="8229600" cy="2163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900" b="1" kern="1200" dirty="0" err="1" smtClean="0"/>
            <a:t>Overall</a:t>
          </a:r>
          <a:r>
            <a:rPr lang="tr-TR" sz="900" b="1" kern="1200" dirty="0" smtClean="0"/>
            <a:t> </a:t>
          </a:r>
          <a:r>
            <a:rPr lang="tr-TR" sz="900" b="1" kern="1200" dirty="0" err="1" smtClean="0"/>
            <a:t>Situation</a:t>
          </a:r>
          <a:r>
            <a:rPr lang="tr-TR" sz="900" b="1" kern="1200" dirty="0" smtClean="0"/>
            <a:t> in </a:t>
          </a:r>
          <a:r>
            <a:rPr lang="tr-TR" sz="900" b="1" kern="1200" dirty="0" err="1" smtClean="0"/>
            <a:t>Turkey</a:t>
          </a:r>
          <a:endParaRPr lang="tr-TR" sz="900" kern="1200" dirty="0"/>
        </a:p>
      </dsp:txBody>
      <dsp:txXfrm>
        <a:off x="10563" y="978333"/>
        <a:ext cx="8208474" cy="19525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ED9E03-994F-4D8A-B451-419BDB7FAB4E}">
      <dsp:nvSpPr>
        <dsp:cNvPr id="0" name=""/>
        <dsp:cNvSpPr/>
      </dsp:nvSpPr>
      <dsp:spPr>
        <a:xfrm rot="10800000" flipV="1">
          <a:off x="0" y="187527"/>
          <a:ext cx="8229599" cy="381073"/>
        </a:xfrm>
        <a:prstGeom prst="roundRect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b="1" kern="1200" dirty="0" smtClean="0"/>
            <a:t>IDENTIFICATION AND INTRODUCTION</a:t>
          </a:r>
          <a:endParaRPr lang="tr-TR" sz="1200" b="1" kern="1200" dirty="0"/>
        </a:p>
      </dsp:txBody>
      <dsp:txXfrm rot="-10800000">
        <a:off x="18602" y="206129"/>
        <a:ext cx="8192395" cy="343869"/>
      </dsp:txXfrm>
    </dsp:sp>
    <dsp:sp modelId="{265D20FF-F7C4-4299-B589-2DB58C648E71}">
      <dsp:nvSpPr>
        <dsp:cNvPr id="0" name=""/>
        <dsp:cNvSpPr/>
      </dsp:nvSpPr>
      <dsp:spPr>
        <a:xfrm>
          <a:off x="0" y="967770"/>
          <a:ext cx="8229599" cy="2163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900" b="1" kern="1200" dirty="0" err="1" smtClean="0"/>
            <a:t>Overall</a:t>
          </a:r>
          <a:r>
            <a:rPr lang="tr-TR" sz="900" b="1" kern="1200" dirty="0" smtClean="0"/>
            <a:t> </a:t>
          </a:r>
          <a:r>
            <a:rPr lang="tr-TR" sz="900" b="1" kern="1200" dirty="0" err="1" smtClean="0"/>
            <a:t>Situation</a:t>
          </a:r>
          <a:r>
            <a:rPr lang="tr-TR" sz="900" b="1" kern="1200" dirty="0" smtClean="0"/>
            <a:t> in </a:t>
          </a:r>
          <a:r>
            <a:rPr lang="tr-TR" sz="900" b="1" kern="1200" dirty="0" err="1" smtClean="0"/>
            <a:t>Turkey</a:t>
          </a:r>
          <a:r>
            <a:rPr lang="tr-TR" sz="900" b="1" kern="1200" dirty="0" smtClean="0"/>
            <a:t> (</a:t>
          </a:r>
          <a:r>
            <a:rPr lang="tr-TR" sz="900" b="1" kern="1200" dirty="0" err="1" smtClean="0"/>
            <a:t>Turkstat</a:t>
          </a:r>
          <a:r>
            <a:rPr lang="tr-TR" sz="900" b="1" kern="1200" dirty="0" smtClean="0"/>
            <a:t>)</a:t>
          </a:r>
          <a:endParaRPr lang="tr-TR" sz="900" kern="1200" dirty="0"/>
        </a:p>
      </dsp:txBody>
      <dsp:txXfrm>
        <a:off x="10563" y="978333"/>
        <a:ext cx="8208473" cy="1952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0.21277</cdr:x>
      <cdr:y>0.68571</cdr:y>
    </cdr:from>
    <cdr:to>
      <cdr:x>0.31915</cdr:x>
      <cdr:y>0.79139</cdr:y>
    </cdr:to>
    <cdr:sp macro="" textlink="">
      <cdr:nvSpPr>
        <cdr:cNvPr id="2" name="Metin kutusu 1"/>
        <cdr:cNvSpPr txBox="1"/>
      </cdr:nvSpPr>
      <cdr:spPr>
        <a:xfrm xmlns:a="http://schemas.openxmlformats.org/drawingml/2006/main">
          <a:off x="720080" y="1728192"/>
          <a:ext cx="360040" cy="2663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tr-TR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9A74EC-C9F8-498C-A549-08363CC5E4E3}" type="datetimeFigureOut">
              <a:rPr lang="tr-TR" smtClean="0"/>
              <a:pPr/>
              <a:t>15.06.2015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8C7D7B-713F-4506-BE2A-8D31BF83CCD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850203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EAB880-0AA0-4503-BE15-FD693EB81F2E}" type="slidenum">
              <a:rPr lang="tr-TR" smtClean="0">
                <a:solidFill>
                  <a:prstClr val="black"/>
                </a:solidFill>
              </a:rPr>
              <a:pPr/>
              <a:t>3</a:t>
            </a:fld>
            <a:endParaRPr lang="tr-T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4560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EAB880-0AA0-4503-BE15-FD693EB81F2E}" type="slidenum">
              <a:rPr lang="tr-TR" smtClean="0">
                <a:solidFill>
                  <a:prstClr val="black"/>
                </a:solidFill>
              </a:rPr>
              <a:pPr/>
              <a:t>4</a:t>
            </a:fld>
            <a:endParaRPr lang="tr-T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3343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BF795-F4D2-4625-AB83-73240EACD6F6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15.06.2015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6BC3-2A4F-4A3A-9673-4C0A085CE41E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6823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BF795-F4D2-4625-AB83-73240EACD6F6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15.06.2015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6BC3-2A4F-4A3A-9673-4C0A085CE41E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074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BF795-F4D2-4625-AB83-73240EACD6F6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15.06.2015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6BC3-2A4F-4A3A-9673-4C0A085CE41E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1110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şlık Slay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6"/>
          <p:cNvSpPr>
            <a:spLocks noChangeArrowheads="1"/>
          </p:cNvSpPr>
          <p:nvPr/>
        </p:nvSpPr>
        <p:spPr bwMode="auto">
          <a:xfrm>
            <a:off x="0" y="3860800"/>
            <a:ext cx="9144000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s-ES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17"/>
          <p:cNvSpPr>
            <a:spLocks noChangeArrowheads="1"/>
          </p:cNvSpPr>
          <p:nvPr/>
        </p:nvSpPr>
        <p:spPr bwMode="auto">
          <a:xfrm>
            <a:off x="0" y="3933825"/>
            <a:ext cx="914400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s-ES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16"/>
          <p:cNvSpPr>
            <a:spLocks noChangeArrowheads="1"/>
          </p:cNvSpPr>
          <p:nvPr userDrawn="1"/>
        </p:nvSpPr>
        <p:spPr bwMode="auto">
          <a:xfrm>
            <a:off x="0" y="3860800"/>
            <a:ext cx="9144000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s-ES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17"/>
          <p:cNvSpPr>
            <a:spLocks noChangeArrowheads="1"/>
          </p:cNvSpPr>
          <p:nvPr userDrawn="1"/>
        </p:nvSpPr>
        <p:spPr bwMode="auto">
          <a:xfrm>
            <a:off x="0" y="3933825"/>
            <a:ext cx="914400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s-ES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1 Título"/>
          <p:cNvSpPr>
            <a:spLocks noGrp="1"/>
          </p:cNvSpPr>
          <p:nvPr>
            <p:ph type="title"/>
          </p:nvPr>
        </p:nvSpPr>
        <p:spPr>
          <a:xfrm>
            <a:off x="2267744" y="3212976"/>
            <a:ext cx="6692280" cy="1656184"/>
          </a:xfrm>
        </p:spPr>
        <p:txBody>
          <a:bodyPr anchor="t"/>
          <a:lstStyle>
            <a:lvl1pPr algn="r">
              <a:defRPr sz="3200" b="1" u="none" cap="none" spc="0" baseline="0">
                <a:ln w="19050">
                  <a:noFill/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defRPr>
            </a:lvl1pPr>
          </a:lstStyle>
          <a:p>
            <a:r>
              <a:rPr lang="tr-TR" dirty="0" err="1" smtClean="0"/>
              <a:t>Click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edit</a:t>
            </a:r>
            <a:r>
              <a:rPr lang="tr-TR" dirty="0" smtClean="0"/>
              <a:t> Master </a:t>
            </a:r>
            <a:r>
              <a:rPr lang="tr-TR" dirty="0" err="1" smtClean="0"/>
              <a:t>title</a:t>
            </a:r>
            <a:r>
              <a:rPr lang="tr-TR" dirty="0" smtClean="0"/>
              <a:t> </a:t>
            </a:r>
            <a:r>
              <a:rPr lang="tr-TR" dirty="0" err="1" smtClean="0"/>
              <a:t>style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34167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BF795-F4D2-4625-AB83-73240EACD6F6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15.06.2015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6BC3-2A4F-4A3A-9673-4C0A085CE41E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91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BF795-F4D2-4625-AB83-73240EACD6F6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15.06.2015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6BC3-2A4F-4A3A-9673-4C0A085CE41E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259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BF795-F4D2-4625-AB83-73240EACD6F6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15.06.2015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6BC3-2A4F-4A3A-9673-4C0A085CE41E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251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BF795-F4D2-4625-AB83-73240EACD6F6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15.06.2015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6BC3-2A4F-4A3A-9673-4C0A085CE41E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138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BF795-F4D2-4625-AB83-73240EACD6F6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15.06.2015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6BC3-2A4F-4A3A-9673-4C0A085CE41E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631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BF795-F4D2-4625-AB83-73240EACD6F6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15.06.2015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6BC3-2A4F-4A3A-9673-4C0A085CE41E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604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BF795-F4D2-4625-AB83-73240EACD6F6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15.06.2015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6BC3-2A4F-4A3A-9673-4C0A085CE41E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9173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BF795-F4D2-4625-AB83-73240EACD6F6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15.06.2015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F6BC3-2A4F-4A3A-9673-4C0A085CE41E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681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DBF795-F4D2-4625-AB83-73240EACD6F6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15.06.2015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3F6BC3-2A4F-4A3A-9673-4C0A085CE41E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880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8538" y="3213100"/>
            <a:ext cx="6691312" cy="1655763"/>
          </a:xfrm>
        </p:spPr>
        <p:txBody>
          <a:bodyPr/>
          <a:lstStyle/>
          <a:p>
            <a:pPr eaLnBrk="1" hangingPunct="1">
              <a:defRPr/>
            </a:pPr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Sectoral 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Annual</a:t>
            </a:r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 Report 2014</a:t>
            </a:r>
            <a:endParaRPr lang="en-US" dirty="0">
              <a:solidFill>
                <a:schemeClr val="accent6">
                  <a:lumMod val="75000"/>
                </a:schemeClr>
              </a:solidFill>
              <a:ea typeface="+mj-ea"/>
              <a:cs typeface="+mj-cs"/>
            </a:endParaRPr>
          </a:p>
        </p:txBody>
      </p:sp>
      <p:sp>
        <p:nvSpPr>
          <p:cNvPr id="3" name="1 Título"/>
          <p:cNvSpPr txBox="1">
            <a:spLocks/>
          </p:cNvSpPr>
          <p:nvPr/>
        </p:nvSpPr>
        <p:spPr bwMode="auto">
          <a:xfrm>
            <a:off x="2268538" y="5085184"/>
            <a:ext cx="669131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algn="r" eaLnBrk="1" hangingPunct="1">
              <a:defRPr/>
            </a:pPr>
            <a:r>
              <a:rPr lang="tr-TR" sz="2000" b="0" dirty="0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Onur AÇIKGÖZ</a:t>
            </a:r>
          </a:p>
          <a:p>
            <a:pPr algn="r" eaLnBrk="1" hangingPunct="1">
              <a:defRPr/>
            </a:pPr>
            <a:r>
              <a:rPr lang="en-US" sz="1400" dirty="0" err="1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Programme</a:t>
            </a:r>
            <a:r>
              <a:rPr lang="en-US" sz="1400" dirty="0" smtClean="0">
                <a:solidFill>
                  <a:srgbClr val="1F497D">
                    <a:lumMod val="75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Management , Monitoring and Evaluation Unit</a:t>
            </a:r>
          </a:p>
        </p:txBody>
      </p:sp>
    </p:spTree>
    <p:extLst>
      <p:ext uri="{BB962C8B-B14F-4D97-AF65-F5344CB8AC3E}">
        <p14:creationId xmlns:p14="http://schemas.microsoft.com/office/powerpoint/2010/main" val="3752790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143000"/>
          </a:xfrm>
        </p:spPr>
        <p:txBody>
          <a:bodyPr/>
          <a:lstStyle/>
          <a:p>
            <a:r>
              <a:rPr lang="tr-TR" dirty="0" smtClean="0"/>
              <a:t>TOTAL CONTRACT 2013 </a:t>
            </a:r>
            <a:r>
              <a:rPr lang="tr-TR" dirty="0" err="1" smtClean="0"/>
              <a:t>vs</a:t>
            </a:r>
            <a:r>
              <a:rPr lang="tr-TR" dirty="0" smtClean="0"/>
              <a:t> 2014</a:t>
            </a:r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87869529"/>
              </p:ext>
            </p:extLst>
          </p:nvPr>
        </p:nvGraphicFramePr>
        <p:xfrm>
          <a:off x="457200" y="2132856"/>
          <a:ext cx="8229600" cy="39933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817974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First draft of HRDSOP was sent to EC on 31 March 2014</a:t>
            </a:r>
            <a:r>
              <a:rPr lang="en-US" sz="2400" dirty="0" smtClean="0"/>
              <a:t>.</a:t>
            </a:r>
            <a:endParaRPr lang="tr-TR" sz="2400" dirty="0" smtClean="0"/>
          </a:p>
          <a:p>
            <a:r>
              <a:rPr lang="tr-TR" sz="2400" dirty="0" smtClean="0"/>
              <a:t>Second </a:t>
            </a:r>
            <a:r>
              <a:rPr lang="tr-TR" sz="2400" dirty="0" err="1" smtClean="0"/>
              <a:t>draft</a:t>
            </a:r>
            <a:r>
              <a:rPr lang="tr-TR" sz="2400" dirty="0" smtClean="0"/>
              <a:t>: May 2014</a:t>
            </a:r>
          </a:p>
          <a:p>
            <a:r>
              <a:rPr lang="tr-TR" sz="2400" dirty="0" smtClean="0"/>
              <a:t>Final </a:t>
            </a:r>
            <a:r>
              <a:rPr lang="tr-TR" sz="2400" dirty="0" err="1" smtClean="0"/>
              <a:t>draft</a:t>
            </a:r>
            <a:r>
              <a:rPr lang="tr-TR" sz="2400" dirty="0" smtClean="0"/>
              <a:t> </a:t>
            </a:r>
            <a:r>
              <a:rPr lang="tr-TR" sz="2400" dirty="0" err="1" smtClean="0"/>
              <a:t>completed</a:t>
            </a:r>
            <a:r>
              <a:rPr lang="tr-TR" sz="2400" dirty="0" smtClean="0"/>
              <a:t> on </a:t>
            </a:r>
            <a:r>
              <a:rPr lang="tr-TR" sz="2400" dirty="0" err="1" smtClean="0"/>
              <a:t>November</a:t>
            </a:r>
            <a:r>
              <a:rPr lang="tr-TR" sz="2400" dirty="0" smtClean="0"/>
              <a:t> 2014</a:t>
            </a:r>
          </a:p>
          <a:p>
            <a:r>
              <a:rPr lang="en-US" sz="2400" dirty="0"/>
              <a:t>Commission Implementing Decision about adopting a multi-annual Action </a:t>
            </a:r>
            <a:r>
              <a:rPr lang="en-US" sz="2400" dirty="0" err="1"/>
              <a:t>Programme</a:t>
            </a:r>
            <a:r>
              <a:rPr lang="en-US" sz="2400" dirty="0"/>
              <a:t> for Turkey on </a:t>
            </a:r>
            <a:r>
              <a:rPr lang="en-US" sz="2400" dirty="0" smtClean="0"/>
              <a:t>HRDSOP</a:t>
            </a:r>
            <a:r>
              <a:rPr lang="tr-TR" sz="2400" dirty="0" smtClean="0"/>
              <a:t>: </a:t>
            </a:r>
            <a:r>
              <a:rPr lang="tr-TR" sz="2400" dirty="0" err="1" smtClean="0"/>
              <a:t>December</a:t>
            </a:r>
            <a:r>
              <a:rPr lang="tr-TR" sz="2400" dirty="0" smtClean="0"/>
              <a:t> 2014</a:t>
            </a:r>
          </a:p>
          <a:p>
            <a:r>
              <a:rPr lang="en-US" sz="2400" dirty="0"/>
              <a:t>Adoption of the </a:t>
            </a:r>
            <a:r>
              <a:rPr lang="en-US" sz="2400" dirty="0" err="1"/>
              <a:t>programme</a:t>
            </a:r>
            <a:r>
              <a:rPr lang="en-US" sz="2400" dirty="0"/>
              <a:t>, financial contribution of EU regarding the 2014-2016 period of 2014-2020 HRDSOP, implementation modalities was determined and approved in this implementing decision.</a:t>
            </a:r>
            <a:endParaRPr lang="tr-TR" sz="2400" dirty="0"/>
          </a:p>
          <a:p>
            <a:endParaRPr lang="tr-TR" sz="2400" dirty="0" smtClean="0"/>
          </a:p>
          <a:p>
            <a:pPr marL="0" indent="0">
              <a:buNone/>
            </a:pPr>
            <a:endParaRPr lang="tr-TR" sz="2000" dirty="0"/>
          </a:p>
          <a:p>
            <a:pPr lvl="1">
              <a:buFont typeface="Arial" pitchFamily="34" charset="0"/>
              <a:buChar char="•"/>
            </a:pPr>
            <a:endParaRPr lang="tr-TR" sz="2000" dirty="0" smtClean="0"/>
          </a:p>
        </p:txBody>
      </p:sp>
      <p:grpSp>
        <p:nvGrpSpPr>
          <p:cNvPr id="7" name="8 Grup"/>
          <p:cNvGrpSpPr/>
          <p:nvPr/>
        </p:nvGrpSpPr>
        <p:grpSpPr>
          <a:xfrm>
            <a:off x="363031" y="1217844"/>
            <a:ext cx="8229599" cy="432048"/>
            <a:chOff x="0" y="0"/>
            <a:chExt cx="8229599" cy="617557"/>
          </a:xfrm>
        </p:grpSpPr>
        <p:sp>
          <p:nvSpPr>
            <p:cNvPr id="8" name="9 Yuvarlatılmış Dikdörtgen"/>
            <p:cNvSpPr/>
            <p:nvPr/>
          </p:nvSpPr>
          <p:spPr>
            <a:xfrm>
              <a:off x="0" y="0"/>
              <a:ext cx="8229599" cy="61755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Yuvarlatılmış Dikdörtgen 4"/>
            <p:cNvSpPr/>
            <p:nvPr/>
          </p:nvSpPr>
          <p:spPr>
            <a:xfrm>
              <a:off x="30147" y="30147"/>
              <a:ext cx="8169305" cy="55726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dirty="0" smtClean="0">
                  <a:solidFill>
                    <a:prstClr val="white"/>
                  </a:solidFill>
                </a:rPr>
                <a:t>Drafting </a:t>
              </a:r>
              <a:r>
                <a:rPr lang="en-US" sz="1600" b="1" dirty="0">
                  <a:solidFill>
                    <a:prstClr val="white"/>
                  </a:solidFill>
                </a:rPr>
                <a:t>of </a:t>
              </a:r>
              <a:r>
                <a:rPr lang="en-US" sz="1600" b="1" dirty="0" err="1">
                  <a:solidFill>
                    <a:prstClr val="white"/>
                  </a:solidFill>
                </a:rPr>
                <a:t>Sectoral</a:t>
              </a:r>
              <a:r>
                <a:rPr lang="en-US" sz="1600" b="1" dirty="0">
                  <a:solidFill>
                    <a:prstClr val="white"/>
                  </a:solidFill>
                </a:rPr>
                <a:t> Operational </a:t>
              </a:r>
              <a:r>
                <a:rPr lang="en-US" sz="1600" b="1" dirty="0" err="1">
                  <a:solidFill>
                    <a:prstClr val="white"/>
                  </a:solidFill>
                </a:rPr>
                <a:t>Programme</a:t>
              </a:r>
              <a:r>
                <a:rPr lang="en-US" sz="1600" b="1" dirty="0">
                  <a:solidFill>
                    <a:prstClr val="white"/>
                  </a:solidFill>
                </a:rPr>
                <a:t> for 2014-2020</a:t>
              </a:r>
              <a:endParaRPr lang="tr-TR" sz="1500" b="1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708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80120"/>
          </a:xfrm>
        </p:spPr>
        <p:txBody>
          <a:bodyPr>
            <a:normAutofit/>
          </a:bodyPr>
          <a:lstStyle/>
          <a:p>
            <a:pPr algn="l" defTabSz="666750">
              <a:lnSpc>
                <a:spcPct val="90000"/>
              </a:lnSpc>
              <a:spcAft>
                <a:spcPct val="35000"/>
              </a:spcAft>
            </a:pPr>
            <a:r>
              <a:rPr lang="en-US" dirty="0" smtClean="0"/>
              <a:t>	</a:t>
            </a:r>
            <a:endParaRPr lang="tr-TR" sz="1800" b="1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report on Evaluation of HRD OP Priority Axis II&amp;III (</a:t>
            </a:r>
            <a:r>
              <a:rPr lang="en-US" dirty="0" err="1"/>
              <a:t>Education&amp;Lifelong</a:t>
            </a:r>
            <a:r>
              <a:rPr lang="en-US" dirty="0"/>
              <a:t> Learning) was completed in June 2014. </a:t>
            </a:r>
            <a:endParaRPr lang="tr-TR" dirty="0" smtClean="0"/>
          </a:p>
          <a:p>
            <a:r>
              <a:rPr lang="tr-TR" dirty="0" smtClean="0"/>
              <a:t>4 </a:t>
            </a:r>
            <a:r>
              <a:rPr lang="tr-TR" dirty="0" err="1" smtClean="0"/>
              <a:t>operations</a:t>
            </a:r>
            <a:r>
              <a:rPr lang="tr-TR" dirty="0" smtClean="0"/>
              <a:t> </a:t>
            </a:r>
            <a:r>
              <a:rPr lang="tr-TR" dirty="0" err="1" smtClean="0"/>
              <a:t>examined</a:t>
            </a:r>
            <a:r>
              <a:rPr lang="tr-TR" dirty="0" smtClean="0"/>
              <a:t>: IEREFG, IQVET, LLL, ADAPT TOURISM (KUYAP)</a:t>
            </a:r>
          </a:p>
          <a:p>
            <a:r>
              <a:rPr lang="en-US" dirty="0"/>
              <a:t>The evaluation report is based on review of relevant documents, background analysis, interviews, survey, field trips and meetings</a:t>
            </a:r>
            <a:endParaRPr lang="tr-TR" dirty="0"/>
          </a:p>
          <a:p>
            <a:endParaRPr lang="tr-TR" dirty="0"/>
          </a:p>
        </p:txBody>
      </p:sp>
      <p:grpSp>
        <p:nvGrpSpPr>
          <p:cNvPr id="7" name="8 Grup"/>
          <p:cNvGrpSpPr/>
          <p:nvPr/>
        </p:nvGrpSpPr>
        <p:grpSpPr>
          <a:xfrm>
            <a:off x="755576" y="1022911"/>
            <a:ext cx="8064896" cy="432048"/>
            <a:chOff x="0" y="0"/>
            <a:chExt cx="8229599" cy="617557"/>
          </a:xfrm>
        </p:grpSpPr>
        <p:sp>
          <p:nvSpPr>
            <p:cNvPr id="8" name="9 Yuvarlatılmış Dikdörtgen"/>
            <p:cNvSpPr/>
            <p:nvPr/>
          </p:nvSpPr>
          <p:spPr>
            <a:xfrm>
              <a:off x="0" y="0"/>
              <a:ext cx="8229599" cy="61755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Yuvarlatılmış Dikdörtgen 4"/>
            <p:cNvSpPr/>
            <p:nvPr/>
          </p:nvSpPr>
          <p:spPr>
            <a:xfrm>
              <a:off x="30147" y="30147"/>
              <a:ext cx="8169305" cy="55726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600" b="1" dirty="0" smtClean="0">
                  <a:solidFill>
                    <a:prstClr val="white"/>
                  </a:solidFill>
                </a:rPr>
                <a:t>INTERIM EVALUATION</a:t>
              </a:r>
              <a:endParaRPr lang="tr-TR" sz="1500" b="1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23605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80120"/>
          </a:xfrm>
        </p:spPr>
        <p:txBody>
          <a:bodyPr>
            <a:normAutofit/>
          </a:bodyPr>
          <a:lstStyle/>
          <a:p>
            <a:pPr algn="l" defTabSz="666750">
              <a:lnSpc>
                <a:spcPct val="90000"/>
              </a:lnSpc>
              <a:spcAft>
                <a:spcPct val="35000"/>
              </a:spcAft>
            </a:pPr>
            <a:r>
              <a:rPr lang="en-US" dirty="0" smtClean="0"/>
              <a:t>	</a:t>
            </a:r>
            <a:endParaRPr lang="tr-TR" sz="1800" b="1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Operations </a:t>
            </a:r>
            <a:r>
              <a:rPr lang="tr-TR" dirty="0" err="1"/>
              <a:t>d</a:t>
            </a:r>
            <a:r>
              <a:rPr lang="tr-TR" dirty="0" err="1" smtClean="0"/>
              <a:t>esigned</a:t>
            </a:r>
            <a:r>
              <a:rPr lang="tr-TR" dirty="0" smtClean="0"/>
              <a:t> in </a:t>
            </a:r>
            <a:r>
              <a:rPr lang="tr-TR" dirty="0" err="1" smtClean="0"/>
              <a:t>conformity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HRD OP, </a:t>
            </a:r>
            <a:r>
              <a:rPr lang="tr-TR" dirty="0" err="1" smtClean="0"/>
              <a:t>relevant</a:t>
            </a:r>
            <a:r>
              <a:rPr lang="tr-TR" dirty="0" smtClean="0"/>
              <a:t> </a:t>
            </a:r>
            <a:r>
              <a:rPr lang="tr-TR" dirty="0" err="1" smtClean="0"/>
              <a:t>policies</a:t>
            </a:r>
            <a:r>
              <a:rPr lang="tr-TR" dirty="0" smtClean="0"/>
              <a:t> and </a:t>
            </a:r>
            <a:r>
              <a:rPr lang="tr-TR" dirty="0" err="1" smtClean="0"/>
              <a:t>programmes</a:t>
            </a:r>
            <a:endParaRPr lang="tr-TR" dirty="0" smtClean="0"/>
          </a:p>
          <a:p>
            <a:r>
              <a:rPr lang="tr-TR" dirty="0" err="1" smtClean="0"/>
              <a:t>Still</a:t>
            </a:r>
            <a:r>
              <a:rPr lang="tr-TR" dirty="0" smtClean="0"/>
              <a:t> </a:t>
            </a:r>
            <a:r>
              <a:rPr lang="tr-TR" dirty="0" err="1" smtClean="0"/>
              <a:t>highly</a:t>
            </a:r>
            <a:r>
              <a:rPr lang="tr-TR" dirty="0" smtClean="0"/>
              <a:t> </a:t>
            </a:r>
            <a:r>
              <a:rPr lang="tr-TR" dirty="0" err="1" smtClean="0"/>
              <a:t>relevant</a:t>
            </a:r>
            <a:r>
              <a:rPr lang="tr-TR" dirty="0" smtClean="0"/>
              <a:t> in </a:t>
            </a:r>
            <a:r>
              <a:rPr lang="tr-TR" dirty="0" err="1" smtClean="0"/>
              <a:t>present</a:t>
            </a:r>
            <a:r>
              <a:rPr lang="tr-TR" dirty="0" smtClean="0"/>
              <a:t> </a:t>
            </a:r>
            <a:r>
              <a:rPr lang="tr-TR" dirty="0" err="1" smtClean="0"/>
              <a:t>Turkey</a:t>
            </a:r>
            <a:endParaRPr lang="tr-TR" dirty="0" smtClean="0"/>
          </a:p>
          <a:p>
            <a:r>
              <a:rPr lang="tr-TR" dirty="0" smtClean="0"/>
              <a:t>Collaboration and </a:t>
            </a:r>
            <a:r>
              <a:rPr lang="tr-TR" dirty="0" err="1" smtClean="0"/>
              <a:t>participation</a:t>
            </a:r>
            <a:r>
              <a:rPr lang="tr-TR" dirty="0" smtClean="0"/>
              <a:t> of </a:t>
            </a:r>
            <a:r>
              <a:rPr lang="tr-TR" dirty="0" err="1" smtClean="0"/>
              <a:t>stakeholders</a:t>
            </a:r>
            <a:r>
              <a:rPr lang="tr-TR" dirty="0" smtClean="0"/>
              <a:t> </a:t>
            </a:r>
            <a:r>
              <a:rPr lang="tr-TR" dirty="0" err="1" smtClean="0"/>
              <a:t>yielded</a:t>
            </a:r>
            <a:r>
              <a:rPr lang="tr-TR" dirty="0" smtClean="0"/>
              <a:t> </a:t>
            </a:r>
            <a:r>
              <a:rPr lang="tr-TR" dirty="0" err="1" smtClean="0"/>
              <a:t>good</a:t>
            </a:r>
            <a:r>
              <a:rPr lang="tr-TR" dirty="0" smtClean="0"/>
              <a:t> </a:t>
            </a:r>
            <a:r>
              <a:rPr lang="tr-TR" dirty="0" err="1" smtClean="0"/>
              <a:t>results</a:t>
            </a:r>
            <a:r>
              <a:rPr lang="tr-TR" dirty="0" smtClean="0"/>
              <a:t> and </a:t>
            </a:r>
            <a:r>
              <a:rPr lang="tr-TR" dirty="0" err="1" smtClean="0"/>
              <a:t>contibuted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efficency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programme</a:t>
            </a:r>
            <a:endParaRPr lang="tr-TR" dirty="0" smtClean="0"/>
          </a:p>
          <a:p>
            <a:endParaRPr lang="tr-TR" dirty="0"/>
          </a:p>
        </p:txBody>
      </p:sp>
      <p:grpSp>
        <p:nvGrpSpPr>
          <p:cNvPr id="7" name="8 Grup"/>
          <p:cNvGrpSpPr/>
          <p:nvPr/>
        </p:nvGrpSpPr>
        <p:grpSpPr>
          <a:xfrm>
            <a:off x="755576" y="1022911"/>
            <a:ext cx="8064896" cy="432048"/>
            <a:chOff x="0" y="0"/>
            <a:chExt cx="8229599" cy="617557"/>
          </a:xfrm>
        </p:grpSpPr>
        <p:sp>
          <p:nvSpPr>
            <p:cNvPr id="8" name="9 Yuvarlatılmış Dikdörtgen"/>
            <p:cNvSpPr/>
            <p:nvPr/>
          </p:nvSpPr>
          <p:spPr>
            <a:xfrm>
              <a:off x="0" y="0"/>
              <a:ext cx="8229599" cy="61755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Yuvarlatılmış Dikdörtgen 4"/>
            <p:cNvSpPr/>
            <p:nvPr/>
          </p:nvSpPr>
          <p:spPr>
            <a:xfrm>
              <a:off x="30147" y="30147"/>
              <a:ext cx="8169305" cy="55726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600" b="1" dirty="0" smtClean="0">
                  <a:solidFill>
                    <a:prstClr val="white"/>
                  </a:solidFill>
                </a:rPr>
                <a:t>INTERIM EVALUATION - FINDINGS</a:t>
              </a:r>
              <a:endParaRPr lang="tr-TR" sz="1500" b="1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2009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80120"/>
          </a:xfrm>
        </p:spPr>
        <p:txBody>
          <a:bodyPr>
            <a:normAutofit/>
          </a:bodyPr>
          <a:lstStyle/>
          <a:p>
            <a:pPr algn="l" defTabSz="666750">
              <a:lnSpc>
                <a:spcPct val="90000"/>
              </a:lnSpc>
              <a:spcAft>
                <a:spcPct val="35000"/>
              </a:spcAft>
            </a:pPr>
            <a:r>
              <a:rPr lang="en-US" dirty="0" smtClean="0"/>
              <a:t>	</a:t>
            </a:r>
            <a:endParaRPr lang="tr-TR" sz="1800" b="1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Effectiveness</a:t>
            </a:r>
            <a:r>
              <a:rPr lang="tr-TR" dirty="0" smtClean="0"/>
              <a:t>: </a:t>
            </a:r>
            <a:r>
              <a:rPr lang="tr-TR" dirty="0" err="1" smtClean="0"/>
              <a:t>Rather</a:t>
            </a:r>
            <a:r>
              <a:rPr lang="tr-TR" dirty="0" smtClean="0"/>
              <a:t> </a:t>
            </a:r>
            <a:r>
              <a:rPr lang="tr-TR" dirty="0" err="1" smtClean="0"/>
              <a:t>than</a:t>
            </a:r>
            <a:r>
              <a:rPr lang="tr-TR" dirty="0" smtClean="0"/>
              <a:t> </a:t>
            </a:r>
            <a:r>
              <a:rPr lang="tr-TR" dirty="0" err="1" smtClean="0"/>
              <a:t>result</a:t>
            </a:r>
            <a:r>
              <a:rPr lang="tr-TR" dirty="0" smtClean="0"/>
              <a:t> and </a:t>
            </a:r>
            <a:r>
              <a:rPr lang="tr-TR" dirty="0" err="1" smtClean="0"/>
              <a:t>outcome</a:t>
            </a:r>
            <a:r>
              <a:rPr lang="tr-TR" dirty="0" smtClean="0"/>
              <a:t> </a:t>
            </a:r>
            <a:r>
              <a:rPr lang="tr-TR" dirty="0" err="1" smtClean="0"/>
              <a:t>monitoring</a:t>
            </a:r>
            <a:r>
              <a:rPr lang="tr-TR" dirty="0" smtClean="0"/>
              <a:t>, </a:t>
            </a:r>
            <a:r>
              <a:rPr lang="tr-TR" dirty="0" err="1" smtClean="0"/>
              <a:t>activity</a:t>
            </a:r>
            <a:r>
              <a:rPr lang="tr-TR" dirty="0" smtClean="0"/>
              <a:t> and </a:t>
            </a:r>
            <a:r>
              <a:rPr lang="tr-TR" dirty="0" err="1" smtClean="0"/>
              <a:t>output</a:t>
            </a:r>
            <a:r>
              <a:rPr lang="tr-TR" dirty="0" smtClean="0"/>
              <a:t> </a:t>
            </a:r>
            <a:r>
              <a:rPr lang="tr-TR" dirty="0" err="1" smtClean="0"/>
              <a:t>control</a:t>
            </a:r>
            <a:r>
              <a:rPr lang="tr-TR" dirty="0" smtClean="0"/>
              <a:t> </a:t>
            </a:r>
            <a:r>
              <a:rPr lang="tr-TR" dirty="0" err="1" smtClean="0"/>
              <a:t>oriented</a:t>
            </a:r>
            <a:r>
              <a:rPr lang="tr-TR" dirty="0" smtClean="0"/>
              <a:t> </a:t>
            </a:r>
            <a:r>
              <a:rPr lang="tr-TR" dirty="0" err="1" smtClean="0"/>
              <a:t>approach</a:t>
            </a:r>
            <a:endParaRPr lang="tr-TR" dirty="0" smtClean="0"/>
          </a:p>
          <a:p>
            <a:r>
              <a:rPr lang="tr-TR" dirty="0" err="1"/>
              <a:t>I</a:t>
            </a:r>
            <a:r>
              <a:rPr lang="tr-TR" dirty="0" err="1" smtClean="0"/>
              <a:t>mpact</a:t>
            </a:r>
            <a:r>
              <a:rPr lang="tr-TR" dirty="0" smtClean="0"/>
              <a:t>: </a:t>
            </a:r>
            <a:r>
              <a:rPr lang="tr-TR" dirty="0" err="1" smtClean="0"/>
              <a:t>mismatch</a:t>
            </a:r>
            <a:r>
              <a:rPr lang="tr-TR" dirty="0" smtClean="0"/>
              <a:t> </a:t>
            </a:r>
            <a:r>
              <a:rPr lang="tr-TR" dirty="0" err="1" smtClean="0"/>
              <a:t>between</a:t>
            </a:r>
            <a:r>
              <a:rPr lang="tr-TR" dirty="0" smtClean="0"/>
              <a:t> </a:t>
            </a:r>
            <a:r>
              <a:rPr lang="tr-TR" dirty="0" err="1" smtClean="0"/>
              <a:t>outputs</a:t>
            </a:r>
            <a:r>
              <a:rPr lang="tr-TR" dirty="0" smtClean="0"/>
              <a:t> and </a:t>
            </a:r>
            <a:r>
              <a:rPr lang="tr-TR" dirty="0" err="1" smtClean="0"/>
              <a:t>expectations</a:t>
            </a:r>
            <a:r>
              <a:rPr lang="tr-TR" dirty="0" smtClean="0"/>
              <a:t>, </a:t>
            </a:r>
            <a:r>
              <a:rPr lang="tr-TR" dirty="0" err="1" smtClean="0"/>
              <a:t>frequent</a:t>
            </a:r>
            <a:r>
              <a:rPr lang="tr-TR" dirty="0" smtClean="0"/>
              <a:t> </a:t>
            </a:r>
            <a:r>
              <a:rPr lang="tr-TR" dirty="0" err="1" smtClean="0"/>
              <a:t>policy</a:t>
            </a:r>
            <a:r>
              <a:rPr lang="tr-TR" dirty="0" smtClean="0"/>
              <a:t> </a:t>
            </a:r>
            <a:r>
              <a:rPr lang="tr-TR" dirty="0" err="1" smtClean="0"/>
              <a:t>changes</a:t>
            </a:r>
            <a:r>
              <a:rPr lang="tr-TR" dirty="0" smtClean="0"/>
              <a:t>, </a:t>
            </a:r>
            <a:r>
              <a:rPr lang="tr-TR" dirty="0" err="1" smtClean="0"/>
              <a:t>establishment</a:t>
            </a:r>
            <a:r>
              <a:rPr lang="tr-TR" dirty="0" smtClean="0"/>
              <a:t> of </a:t>
            </a:r>
            <a:r>
              <a:rPr lang="tr-TR" dirty="0" err="1" smtClean="0"/>
              <a:t>new</a:t>
            </a:r>
            <a:r>
              <a:rPr lang="tr-TR" dirty="0" smtClean="0"/>
              <a:t> </a:t>
            </a:r>
            <a:r>
              <a:rPr lang="tr-TR" dirty="0" err="1" smtClean="0"/>
              <a:t>units</a:t>
            </a:r>
            <a:endParaRPr lang="tr-TR" dirty="0" smtClean="0"/>
          </a:p>
          <a:p>
            <a:r>
              <a:rPr lang="tr-TR" dirty="0" err="1" smtClean="0"/>
              <a:t>Sustainability</a:t>
            </a:r>
            <a:r>
              <a:rPr lang="tr-TR" dirty="0" smtClean="0"/>
              <a:t>: </a:t>
            </a:r>
            <a:r>
              <a:rPr lang="tr-TR" dirty="0" err="1" smtClean="0"/>
              <a:t>Often</a:t>
            </a:r>
            <a:r>
              <a:rPr lang="tr-TR" dirty="0" smtClean="0"/>
              <a:t> not </a:t>
            </a:r>
            <a:r>
              <a:rPr lang="tr-TR" dirty="0" err="1" smtClean="0"/>
              <a:t>ensured</a:t>
            </a:r>
            <a:r>
              <a:rPr lang="tr-TR" dirty="0" smtClean="0"/>
              <a:t> and </a:t>
            </a:r>
            <a:r>
              <a:rPr lang="tr-TR" dirty="0" err="1" smtClean="0"/>
              <a:t>no</a:t>
            </a:r>
            <a:r>
              <a:rPr lang="tr-TR" dirty="0" smtClean="0"/>
              <a:t> </a:t>
            </a:r>
            <a:r>
              <a:rPr lang="tr-TR" dirty="0" err="1" smtClean="0"/>
              <a:t>dissemination</a:t>
            </a:r>
            <a:r>
              <a:rPr lang="tr-TR" dirty="0" smtClean="0"/>
              <a:t> </a:t>
            </a:r>
            <a:r>
              <a:rPr lang="tr-TR" dirty="0" err="1" smtClean="0"/>
              <a:t>plans</a:t>
            </a:r>
            <a:endParaRPr lang="tr-TR" dirty="0" smtClean="0"/>
          </a:p>
          <a:p>
            <a:endParaRPr lang="tr-TR" dirty="0"/>
          </a:p>
        </p:txBody>
      </p:sp>
      <p:grpSp>
        <p:nvGrpSpPr>
          <p:cNvPr id="7" name="8 Grup"/>
          <p:cNvGrpSpPr/>
          <p:nvPr/>
        </p:nvGrpSpPr>
        <p:grpSpPr>
          <a:xfrm>
            <a:off x="755576" y="1022911"/>
            <a:ext cx="8064896" cy="432048"/>
            <a:chOff x="0" y="0"/>
            <a:chExt cx="8229599" cy="617557"/>
          </a:xfrm>
        </p:grpSpPr>
        <p:sp>
          <p:nvSpPr>
            <p:cNvPr id="8" name="9 Yuvarlatılmış Dikdörtgen"/>
            <p:cNvSpPr/>
            <p:nvPr/>
          </p:nvSpPr>
          <p:spPr>
            <a:xfrm>
              <a:off x="0" y="0"/>
              <a:ext cx="8229599" cy="61755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Yuvarlatılmış Dikdörtgen 4"/>
            <p:cNvSpPr/>
            <p:nvPr/>
          </p:nvSpPr>
          <p:spPr>
            <a:xfrm>
              <a:off x="30147" y="30147"/>
              <a:ext cx="8169305" cy="55726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600" b="1" dirty="0" smtClean="0">
                  <a:solidFill>
                    <a:prstClr val="white"/>
                  </a:solidFill>
                </a:rPr>
                <a:t>INTERIM EVALUATION - FINDINGS</a:t>
              </a:r>
              <a:endParaRPr lang="tr-TR" sz="1500" b="1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12464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pPr marL="0" indent="0">
              <a:buNone/>
            </a:pPr>
            <a:endParaRPr lang="tr-TR" dirty="0" smtClean="0"/>
          </a:p>
        </p:txBody>
      </p:sp>
      <p:sp>
        <p:nvSpPr>
          <p:cNvPr id="2" name="Metin kutusu 1"/>
          <p:cNvSpPr txBox="1"/>
          <p:nvPr/>
        </p:nvSpPr>
        <p:spPr>
          <a:xfrm>
            <a:off x="2339752" y="4725144"/>
            <a:ext cx="4680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400" b="1" dirty="0">
                <a:solidFill>
                  <a:srgbClr val="1F497D">
                    <a:lumMod val="75000"/>
                  </a:srgbClr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719981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İçerik Yer Tutucusu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484962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75590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İçerik Yer Tutucusu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9133310"/>
              </p:ext>
            </p:extLst>
          </p:nvPr>
        </p:nvGraphicFramePr>
        <p:xfrm>
          <a:off x="457200" y="1500174"/>
          <a:ext cx="8229600" cy="46259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5 Grafik"/>
          <p:cNvGraphicFramePr/>
          <p:nvPr>
            <p:extLst>
              <p:ext uri="{D42A27DB-BD31-4B8C-83A1-F6EECF244321}">
                <p14:modId xmlns:p14="http://schemas.microsoft.com/office/powerpoint/2010/main" val="1833197817"/>
              </p:ext>
            </p:extLst>
          </p:nvPr>
        </p:nvGraphicFramePr>
        <p:xfrm>
          <a:off x="755576" y="2852936"/>
          <a:ext cx="3384376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7" name="5 Grafik"/>
          <p:cNvGraphicFramePr/>
          <p:nvPr>
            <p:extLst>
              <p:ext uri="{D42A27DB-BD31-4B8C-83A1-F6EECF244321}">
                <p14:modId xmlns:p14="http://schemas.microsoft.com/office/powerpoint/2010/main" val="471006433"/>
              </p:ext>
            </p:extLst>
          </p:nvPr>
        </p:nvGraphicFramePr>
        <p:xfrm>
          <a:off x="4499992" y="2852936"/>
          <a:ext cx="3528392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364980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İçerik Yer Tutucusu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1581491"/>
              </p:ext>
            </p:extLst>
          </p:nvPr>
        </p:nvGraphicFramePr>
        <p:xfrm>
          <a:off x="457200" y="1500174"/>
          <a:ext cx="8229600" cy="46259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5 Grafik"/>
          <p:cNvGraphicFramePr/>
          <p:nvPr>
            <p:extLst>
              <p:ext uri="{D42A27DB-BD31-4B8C-83A1-F6EECF244321}">
                <p14:modId xmlns:p14="http://schemas.microsoft.com/office/powerpoint/2010/main" val="2287017555"/>
              </p:ext>
            </p:extLst>
          </p:nvPr>
        </p:nvGraphicFramePr>
        <p:xfrm>
          <a:off x="1043608" y="2996952"/>
          <a:ext cx="7416824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val="364980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868958"/>
          </a:xfrm>
        </p:spPr>
        <p:txBody>
          <a:bodyPr/>
          <a:lstStyle/>
          <a:p>
            <a:r>
              <a:rPr lang="tr-TR" dirty="0" smtClean="0"/>
              <a:t>REGISTERED EMPLOYMENT</a:t>
            </a:r>
            <a:endParaRPr lang="tr-TR" dirty="0"/>
          </a:p>
        </p:txBody>
      </p:sp>
      <p:graphicFrame>
        <p:nvGraphicFramePr>
          <p:cNvPr id="7" name="İçerik Yer Tutucusu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052176899"/>
              </p:ext>
            </p:extLst>
          </p:nvPr>
        </p:nvGraphicFramePr>
        <p:xfrm>
          <a:off x="457200" y="1772816"/>
          <a:ext cx="4038600" cy="43533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İçerik Yer Tutucusu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738253750"/>
              </p:ext>
            </p:extLst>
          </p:nvPr>
        </p:nvGraphicFramePr>
        <p:xfrm>
          <a:off x="4648200" y="1772816"/>
          <a:ext cx="4038600" cy="43533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345263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2014, 1.735.892 open vacancies were reported to İŞKUR.  701.435 applicants were placed to jobs during this year out of nearly 2.375.583 applications.</a:t>
            </a:r>
            <a:endParaRPr lang="tr-TR" b="1" dirty="0"/>
          </a:p>
          <a:p>
            <a:r>
              <a:rPr lang="en-US" dirty="0"/>
              <a:t>Regarding the ALMPs, 416.878 trainees were attended to İŞKUR’s 38.252 training courses; of which 185.880 were women. </a:t>
            </a:r>
            <a:endParaRPr lang="tr-TR" b="1" dirty="0"/>
          </a:p>
          <a:p>
            <a:endParaRPr lang="tr-TR" dirty="0"/>
          </a:p>
        </p:txBody>
      </p:sp>
      <p:sp>
        <p:nvSpPr>
          <p:cNvPr id="5" name="Başlık 4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1143000"/>
          </a:xfrm>
        </p:spPr>
        <p:txBody>
          <a:bodyPr/>
          <a:lstStyle/>
          <a:p>
            <a:r>
              <a:rPr lang="tr-TR" dirty="0" err="1" smtClean="0"/>
              <a:t>Identification</a:t>
            </a:r>
            <a:r>
              <a:rPr lang="tr-TR" dirty="0" smtClean="0"/>
              <a:t> and </a:t>
            </a:r>
            <a:r>
              <a:rPr lang="tr-TR" dirty="0" err="1" smtClean="0"/>
              <a:t>Introduction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3902009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3568" y="692696"/>
            <a:ext cx="8229600" cy="1143000"/>
          </a:xfrm>
        </p:spPr>
        <p:txBody>
          <a:bodyPr/>
          <a:lstStyle/>
          <a:p>
            <a:r>
              <a:rPr lang="tr-TR" dirty="0" err="1" smtClean="0"/>
              <a:t>Staff</a:t>
            </a:r>
            <a:r>
              <a:rPr lang="tr-TR" dirty="0" smtClean="0"/>
              <a:t> of OS 2013 </a:t>
            </a:r>
            <a:r>
              <a:rPr lang="tr-TR" dirty="0" err="1" smtClean="0"/>
              <a:t>vs</a:t>
            </a:r>
            <a:r>
              <a:rPr lang="tr-TR" dirty="0" smtClean="0"/>
              <a:t> 2014</a:t>
            </a:r>
            <a:endParaRPr lang="tr-TR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393" y="1906196"/>
            <a:ext cx="7529213" cy="3913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2840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652934"/>
          </a:xfrm>
        </p:spPr>
        <p:txBody>
          <a:bodyPr>
            <a:normAutofit fontScale="90000"/>
          </a:bodyPr>
          <a:lstStyle/>
          <a:p>
            <a:r>
              <a:rPr lang="tr-TR" dirty="0" err="1" smtClean="0"/>
              <a:t>Overview</a:t>
            </a:r>
            <a:r>
              <a:rPr lang="tr-TR" dirty="0" smtClean="0"/>
              <a:t> of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Implementation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00200"/>
            <a:ext cx="7992888" cy="4525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66154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436910"/>
          </a:xfrm>
        </p:spPr>
        <p:txBody>
          <a:bodyPr>
            <a:normAutofit fontScale="90000"/>
          </a:bodyPr>
          <a:lstStyle/>
          <a:p>
            <a:r>
              <a:rPr lang="tr-TR" sz="2200" dirty="0" smtClean="0"/>
              <a:t/>
            </a:r>
            <a:br>
              <a:rPr lang="tr-TR" sz="2200" dirty="0" smtClean="0"/>
            </a:br>
            <a:r>
              <a:rPr lang="tr-TR" sz="2200" b="1" dirty="0" err="1" smtClean="0"/>
              <a:t>Contracted</a:t>
            </a:r>
            <a:r>
              <a:rPr lang="tr-TR" sz="2200" b="1" dirty="0" smtClean="0"/>
              <a:t> </a:t>
            </a:r>
            <a:r>
              <a:rPr lang="tr-TR" sz="2200" b="1" dirty="0" err="1"/>
              <a:t>Amounts</a:t>
            </a:r>
            <a:r>
              <a:rPr lang="tr-TR" sz="2200" b="1" dirty="0"/>
              <a:t> Per </a:t>
            </a:r>
            <a:r>
              <a:rPr lang="tr-TR" sz="2200" b="1" dirty="0" err="1"/>
              <a:t>Type</a:t>
            </a:r>
            <a:r>
              <a:rPr lang="tr-TR" sz="2200" b="1" dirty="0"/>
              <a:t> </a:t>
            </a:r>
            <a:r>
              <a:rPr lang="en-US" sz="2200" b="1" dirty="0"/>
              <a:t>2013</a:t>
            </a:r>
            <a:r>
              <a:rPr lang="tr-TR" sz="2200" b="1" dirty="0"/>
              <a:t> </a:t>
            </a:r>
            <a:r>
              <a:rPr lang="tr-TR" sz="2200" b="1" dirty="0" err="1"/>
              <a:t>vs</a:t>
            </a:r>
            <a:r>
              <a:rPr lang="tr-TR" sz="2200" b="1" dirty="0"/>
              <a:t> 2014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334426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569027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is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is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is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is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is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is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is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is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is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is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is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is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1546</TotalTime>
  <Words>359</Words>
  <Application>Microsoft Office PowerPoint</Application>
  <PresentationFormat>Ekran Gösterisi (4:3)</PresentationFormat>
  <Paragraphs>55</Paragraphs>
  <Slides>15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Office Theme</vt:lpstr>
      <vt:lpstr>Sectoral Annual Report 2014</vt:lpstr>
      <vt:lpstr>PowerPoint Sunusu</vt:lpstr>
      <vt:lpstr>PowerPoint Sunusu</vt:lpstr>
      <vt:lpstr>PowerPoint Sunusu</vt:lpstr>
      <vt:lpstr>REGISTERED EMPLOYMENT</vt:lpstr>
      <vt:lpstr>Identification and Introduction</vt:lpstr>
      <vt:lpstr>Staff of OS 2013 vs 2014</vt:lpstr>
      <vt:lpstr>Overview of the Implementation</vt:lpstr>
      <vt:lpstr> Contracted Amounts Per Type 2013 vs 2014 </vt:lpstr>
      <vt:lpstr>TOTAL CONTRACT 2013 vs 2014</vt:lpstr>
      <vt:lpstr>PowerPoint Sunusu</vt:lpstr>
      <vt:lpstr> </vt:lpstr>
      <vt:lpstr> </vt:lpstr>
      <vt:lpstr> 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Sectoral Annual Report 2012</dc:title>
  <dc:creator>PMMEU</dc:creator>
  <cp:lastModifiedBy>-</cp:lastModifiedBy>
  <cp:revision>89</cp:revision>
  <dcterms:created xsi:type="dcterms:W3CDTF">2013-06-24T12:32:20Z</dcterms:created>
  <dcterms:modified xsi:type="dcterms:W3CDTF">2015-06-15T11:49:39Z</dcterms:modified>
</cp:coreProperties>
</file>