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96" r:id="rId1"/>
  </p:sldMasterIdLst>
  <p:notesMasterIdLst>
    <p:notesMasterId r:id="rId28"/>
  </p:notesMasterIdLst>
  <p:handoutMasterIdLst>
    <p:handoutMasterId r:id="rId29"/>
  </p:handoutMasterIdLst>
  <p:sldIdLst>
    <p:sldId id="256" r:id="rId2"/>
    <p:sldId id="272" r:id="rId3"/>
    <p:sldId id="284" r:id="rId4"/>
    <p:sldId id="285" r:id="rId5"/>
    <p:sldId id="286" r:id="rId6"/>
    <p:sldId id="287" r:id="rId7"/>
    <p:sldId id="291" r:id="rId8"/>
    <p:sldId id="300" r:id="rId9"/>
    <p:sldId id="309" r:id="rId10"/>
    <p:sldId id="294" r:id="rId11"/>
    <p:sldId id="295" r:id="rId12"/>
    <p:sldId id="297" r:id="rId13"/>
    <p:sldId id="304" r:id="rId14"/>
    <p:sldId id="299" r:id="rId15"/>
    <p:sldId id="301" r:id="rId16"/>
    <p:sldId id="257" r:id="rId17"/>
    <p:sldId id="258" r:id="rId18"/>
    <p:sldId id="296" r:id="rId19"/>
    <p:sldId id="259" r:id="rId20"/>
    <p:sldId id="260" r:id="rId21"/>
    <p:sldId id="273" r:id="rId22"/>
    <p:sldId id="275" r:id="rId23"/>
    <p:sldId id="303" r:id="rId24"/>
    <p:sldId id="306" r:id="rId25"/>
    <p:sldId id="311" r:id="rId26"/>
    <p:sldId id="310" r:id="rId27"/>
  </p:sldIdLst>
  <p:sldSz cx="9144000" cy="6858000" type="screen4x3"/>
  <p:notesSz cx="6858000" cy="9144000"/>
  <p:defaultTextStyle>
    <a:defPPr>
      <a:defRPr lang="es-ES"/>
    </a:defPPr>
    <a:lvl1pPr algn="l" rtl="0" fontAlgn="base">
      <a:spcBef>
        <a:spcPct val="0"/>
      </a:spcBef>
      <a:spcAft>
        <a:spcPct val="0"/>
      </a:spcAft>
      <a:defRPr sz="3200" b="1" kern="1200">
        <a:solidFill>
          <a:srgbClr val="000066"/>
        </a:solidFill>
        <a:latin typeface="Times New Roman" pitchFamily="18" charset="0"/>
        <a:ea typeface="MS PGothic" pitchFamily="34" charset="-128"/>
        <a:cs typeface="+mn-cs"/>
      </a:defRPr>
    </a:lvl1pPr>
    <a:lvl2pPr marL="457200" algn="l" rtl="0" fontAlgn="base">
      <a:spcBef>
        <a:spcPct val="0"/>
      </a:spcBef>
      <a:spcAft>
        <a:spcPct val="0"/>
      </a:spcAft>
      <a:defRPr sz="3200" b="1" kern="1200">
        <a:solidFill>
          <a:srgbClr val="000066"/>
        </a:solidFill>
        <a:latin typeface="Times New Roman" pitchFamily="18" charset="0"/>
        <a:ea typeface="MS PGothic" pitchFamily="34" charset="-128"/>
        <a:cs typeface="+mn-cs"/>
      </a:defRPr>
    </a:lvl2pPr>
    <a:lvl3pPr marL="914400" algn="l" rtl="0" fontAlgn="base">
      <a:spcBef>
        <a:spcPct val="0"/>
      </a:spcBef>
      <a:spcAft>
        <a:spcPct val="0"/>
      </a:spcAft>
      <a:defRPr sz="3200" b="1" kern="1200">
        <a:solidFill>
          <a:srgbClr val="000066"/>
        </a:solidFill>
        <a:latin typeface="Times New Roman" pitchFamily="18" charset="0"/>
        <a:ea typeface="MS PGothic" pitchFamily="34" charset="-128"/>
        <a:cs typeface="+mn-cs"/>
      </a:defRPr>
    </a:lvl3pPr>
    <a:lvl4pPr marL="1371600" algn="l" rtl="0" fontAlgn="base">
      <a:spcBef>
        <a:spcPct val="0"/>
      </a:spcBef>
      <a:spcAft>
        <a:spcPct val="0"/>
      </a:spcAft>
      <a:defRPr sz="3200" b="1" kern="1200">
        <a:solidFill>
          <a:srgbClr val="000066"/>
        </a:solidFill>
        <a:latin typeface="Times New Roman" pitchFamily="18" charset="0"/>
        <a:ea typeface="MS PGothic" pitchFamily="34" charset="-128"/>
        <a:cs typeface="+mn-cs"/>
      </a:defRPr>
    </a:lvl4pPr>
    <a:lvl5pPr marL="1828800" algn="l" rtl="0" fontAlgn="base">
      <a:spcBef>
        <a:spcPct val="0"/>
      </a:spcBef>
      <a:spcAft>
        <a:spcPct val="0"/>
      </a:spcAft>
      <a:defRPr sz="3200" b="1" kern="1200">
        <a:solidFill>
          <a:srgbClr val="000066"/>
        </a:solidFill>
        <a:latin typeface="Times New Roman" pitchFamily="18" charset="0"/>
        <a:ea typeface="MS PGothic" pitchFamily="34" charset="-128"/>
        <a:cs typeface="+mn-cs"/>
      </a:defRPr>
    </a:lvl5pPr>
    <a:lvl6pPr marL="2286000" algn="l" defTabSz="914400" rtl="0" eaLnBrk="1" latinLnBrk="0" hangingPunct="1">
      <a:defRPr sz="3200" b="1" kern="1200">
        <a:solidFill>
          <a:srgbClr val="000066"/>
        </a:solidFill>
        <a:latin typeface="Times New Roman" pitchFamily="18" charset="0"/>
        <a:ea typeface="MS PGothic" pitchFamily="34" charset="-128"/>
        <a:cs typeface="+mn-cs"/>
      </a:defRPr>
    </a:lvl6pPr>
    <a:lvl7pPr marL="2743200" algn="l" defTabSz="914400" rtl="0" eaLnBrk="1" latinLnBrk="0" hangingPunct="1">
      <a:defRPr sz="3200" b="1" kern="1200">
        <a:solidFill>
          <a:srgbClr val="000066"/>
        </a:solidFill>
        <a:latin typeface="Times New Roman" pitchFamily="18" charset="0"/>
        <a:ea typeface="MS PGothic" pitchFamily="34" charset="-128"/>
        <a:cs typeface="+mn-cs"/>
      </a:defRPr>
    </a:lvl7pPr>
    <a:lvl8pPr marL="3200400" algn="l" defTabSz="914400" rtl="0" eaLnBrk="1" latinLnBrk="0" hangingPunct="1">
      <a:defRPr sz="3200" b="1" kern="1200">
        <a:solidFill>
          <a:srgbClr val="000066"/>
        </a:solidFill>
        <a:latin typeface="Times New Roman" pitchFamily="18" charset="0"/>
        <a:ea typeface="MS PGothic" pitchFamily="34" charset="-128"/>
        <a:cs typeface="+mn-cs"/>
      </a:defRPr>
    </a:lvl8pPr>
    <a:lvl9pPr marL="3657600" algn="l" defTabSz="914400" rtl="0" eaLnBrk="1" latinLnBrk="0" hangingPunct="1">
      <a:defRPr sz="3200" b="1" kern="1200">
        <a:solidFill>
          <a:srgbClr val="000066"/>
        </a:solidFill>
        <a:latin typeface="Times New Roman" pitchFamily="18"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600"/>
    <a:srgbClr val="D79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32" autoAdjust="0"/>
    <p:restoredTop sz="94660"/>
  </p:normalViewPr>
  <p:slideViewPr>
    <p:cSldViewPr snapToGrid="0" snapToObjects="1">
      <p:cViewPr>
        <p:scale>
          <a:sx n="100" d="100"/>
          <a:sy n="100" d="100"/>
        </p:scale>
        <p:origin x="-1314" y="-24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imes New Roman" charset="0"/>
                <a:ea typeface="ＭＳ Ｐゴシック" charset="0"/>
                <a:cs typeface="ＭＳ Ｐゴシック" charset="0"/>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A225917F-C195-4099-A2DE-F55ADEA7F609}" type="datetime1">
              <a:rPr lang="en-US"/>
              <a:pPr>
                <a:defRPr/>
              </a:pPr>
              <a:t>11/22/2013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Times New Roman" charset="0"/>
                <a:ea typeface="ＭＳ Ｐゴシック" charset="0"/>
                <a:cs typeface="ＭＳ Ｐゴシック" charset="0"/>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9F342599-F09A-4925-A187-914C506B66D5}" type="slidenum">
              <a:rPr lang="en-US"/>
              <a:pPr>
                <a:defRPr/>
              </a:pPr>
              <a:t>‹#›</a:t>
            </a:fld>
            <a:endParaRPr lang="en-US"/>
          </a:p>
        </p:txBody>
      </p:sp>
    </p:spTree>
    <p:extLst>
      <p:ext uri="{BB962C8B-B14F-4D97-AF65-F5344CB8AC3E}">
        <p14:creationId xmlns:p14="http://schemas.microsoft.com/office/powerpoint/2010/main" val="27953344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imes New Roman"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2A4601EB-1074-4127-8EFC-E8F5C7873877}" type="datetime1">
              <a:rPr lang="en-US"/>
              <a:pPr>
                <a:defRPr/>
              </a:pPr>
              <a:t>11/22/2013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noProof="0" smtClean="0"/>
              <a:t>Click to edit Master text styles</a:t>
            </a:r>
          </a:p>
          <a:p>
            <a:pPr lvl="1"/>
            <a:r>
              <a:rPr lang="tr-TR" noProof="0" smtClean="0"/>
              <a:t>Second level</a:t>
            </a:r>
          </a:p>
          <a:p>
            <a:pPr lvl="2"/>
            <a:r>
              <a:rPr lang="tr-TR" noProof="0" smtClean="0"/>
              <a:t>Third level</a:t>
            </a:r>
          </a:p>
          <a:p>
            <a:pPr lvl="3"/>
            <a:r>
              <a:rPr lang="tr-TR" noProof="0" smtClean="0"/>
              <a:t>Fourth level</a:t>
            </a:r>
          </a:p>
          <a:p>
            <a:pPr lvl="4"/>
            <a:r>
              <a:rPr lang="tr-TR" noProof="0" smtClean="0"/>
              <a:t>Fifth level</a:t>
            </a:r>
            <a:endParaRPr lang="en-US"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Times New Roman"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CB607E2E-8C13-4F3D-A970-0B9FD7BF3CB3}" type="slidenum">
              <a:rPr lang="en-US"/>
              <a:pPr>
                <a:defRPr/>
              </a:pPr>
              <a:t>‹#›</a:t>
            </a:fld>
            <a:endParaRPr lang="en-US"/>
          </a:p>
        </p:txBody>
      </p:sp>
    </p:spTree>
    <p:extLst>
      <p:ext uri="{BB962C8B-B14F-4D97-AF65-F5344CB8AC3E}">
        <p14:creationId xmlns:p14="http://schemas.microsoft.com/office/powerpoint/2010/main" val="1581912649"/>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aşlık Slay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16"/>
          <p:cNvSpPr>
            <a:spLocks noChangeArrowheads="1"/>
          </p:cNvSpPr>
          <p:nvPr/>
        </p:nvSpPr>
        <p:spPr bwMode="auto">
          <a:xfrm>
            <a:off x="0" y="3860800"/>
            <a:ext cx="9144000" cy="2997200"/>
          </a:xfrm>
          <a:prstGeom prst="rect">
            <a:avLst/>
          </a:prstGeom>
          <a:noFill/>
          <a:ln w="9525">
            <a:noFill/>
            <a:miter lim="800000"/>
            <a:headEnd/>
            <a:tailEnd/>
          </a:ln>
          <a:effectLst/>
        </p:spPr>
        <p:txBody>
          <a:bodyPr wrap="none" anchor="ctr"/>
          <a:lstStyle/>
          <a:p>
            <a:pPr algn="ctr">
              <a:defRPr/>
            </a:pPr>
            <a:endParaRPr lang="es-ES">
              <a:effectLst>
                <a:outerShdw blurRad="38100" dist="38100" dir="2700000" algn="tl">
                  <a:srgbClr val="000000">
                    <a:alpha val="43137"/>
                  </a:srgbClr>
                </a:outerShdw>
              </a:effectLst>
              <a:ea typeface="+mn-ea"/>
            </a:endParaRPr>
          </a:p>
        </p:txBody>
      </p:sp>
      <p:sp>
        <p:nvSpPr>
          <p:cNvPr id="4" name="Rectangle 17"/>
          <p:cNvSpPr>
            <a:spLocks noChangeArrowheads="1"/>
          </p:cNvSpPr>
          <p:nvPr/>
        </p:nvSpPr>
        <p:spPr bwMode="auto">
          <a:xfrm>
            <a:off x="0" y="3933825"/>
            <a:ext cx="9144000" cy="2924175"/>
          </a:xfrm>
          <a:prstGeom prst="rect">
            <a:avLst/>
          </a:prstGeom>
          <a:noFill/>
          <a:ln w="9525">
            <a:noFill/>
            <a:miter lim="800000"/>
            <a:headEnd/>
            <a:tailEnd/>
          </a:ln>
          <a:effectLst/>
        </p:spPr>
        <p:txBody>
          <a:bodyPr wrap="none" anchor="ctr"/>
          <a:lstStyle/>
          <a:p>
            <a:pPr algn="ctr">
              <a:defRPr/>
            </a:pPr>
            <a:endParaRPr lang="es-ES">
              <a:effectLst>
                <a:outerShdw blurRad="38100" dist="38100" dir="2700000" algn="tl">
                  <a:srgbClr val="000000">
                    <a:alpha val="43137"/>
                  </a:srgbClr>
                </a:outerShdw>
              </a:effectLst>
              <a:ea typeface="+mn-ea"/>
            </a:endParaRPr>
          </a:p>
        </p:txBody>
      </p:sp>
      <p:sp>
        <p:nvSpPr>
          <p:cNvPr id="5" name="Rectangle 16"/>
          <p:cNvSpPr>
            <a:spLocks noChangeArrowheads="1"/>
          </p:cNvSpPr>
          <p:nvPr userDrawn="1"/>
        </p:nvSpPr>
        <p:spPr bwMode="auto">
          <a:xfrm>
            <a:off x="0" y="3860800"/>
            <a:ext cx="9144000" cy="2997200"/>
          </a:xfrm>
          <a:prstGeom prst="rect">
            <a:avLst/>
          </a:prstGeom>
          <a:noFill/>
          <a:ln w="9525">
            <a:noFill/>
            <a:miter lim="800000"/>
            <a:headEnd/>
            <a:tailEnd/>
          </a:ln>
          <a:effectLst/>
        </p:spPr>
        <p:txBody>
          <a:bodyPr wrap="none" anchor="ctr"/>
          <a:lstStyle/>
          <a:p>
            <a:pPr algn="ctr">
              <a:defRPr/>
            </a:pPr>
            <a:endParaRPr lang="es-ES">
              <a:effectLst>
                <a:outerShdw blurRad="38100" dist="38100" dir="2700000" algn="tl">
                  <a:srgbClr val="000000">
                    <a:alpha val="43137"/>
                  </a:srgbClr>
                </a:outerShdw>
              </a:effectLst>
              <a:ea typeface="+mn-ea"/>
            </a:endParaRPr>
          </a:p>
        </p:txBody>
      </p:sp>
      <p:sp>
        <p:nvSpPr>
          <p:cNvPr id="6" name="Rectangle 17"/>
          <p:cNvSpPr>
            <a:spLocks noChangeArrowheads="1"/>
          </p:cNvSpPr>
          <p:nvPr userDrawn="1"/>
        </p:nvSpPr>
        <p:spPr bwMode="auto">
          <a:xfrm>
            <a:off x="0" y="3933825"/>
            <a:ext cx="9144000" cy="2924175"/>
          </a:xfrm>
          <a:prstGeom prst="rect">
            <a:avLst/>
          </a:prstGeom>
          <a:noFill/>
          <a:ln w="9525">
            <a:noFill/>
            <a:miter lim="800000"/>
            <a:headEnd/>
            <a:tailEnd/>
          </a:ln>
          <a:effectLst/>
        </p:spPr>
        <p:txBody>
          <a:bodyPr wrap="none" anchor="ctr"/>
          <a:lstStyle/>
          <a:p>
            <a:pPr algn="ctr">
              <a:defRPr/>
            </a:pPr>
            <a:endParaRPr lang="es-ES">
              <a:effectLst>
                <a:outerShdw blurRad="38100" dist="38100" dir="2700000" algn="tl">
                  <a:srgbClr val="000000">
                    <a:alpha val="43137"/>
                  </a:srgbClr>
                </a:outerShdw>
              </a:effectLst>
              <a:ea typeface="+mn-ea"/>
            </a:endParaRPr>
          </a:p>
        </p:txBody>
      </p:sp>
      <p:sp>
        <p:nvSpPr>
          <p:cNvPr id="12" name="1 Título"/>
          <p:cNvSpPr>
            <a:spLocks noGrp="1"/>
          </p:cNvSpPr>
          <p:nvPr>
            <p:ph type="title"/>
          </p:nvPr>
        </p:nvSpPr>
        <p:spPr>
          <a:xfrm>
            <a:off x="2267744" y="3212976"/>
            <a:ext cx="6692280" cy="1656184"/>
          </a:xfrm>
        </p:spPr>
        <p:txBody>
          <a:bodyPr anchor="t"/>
          <a:lstStyle>
            <a:lvl1pPr algn="r">
              <a:defRPr sz="3200" b="1" u="none" cap="none" spc="0" baseline="0">
                <a:ln w="19050">
                  <a:noFill/>
                  <a:prstDash val="solid"/>
                </a:ln>
                <a:solidFill>
                  <a:schemeClr val="accent3"/>
                </a:solidFill>
                <a:effectLst>
                  <a:outerShdw blurRad="50000" dist="50800" dir="7500000" algn="tl">
                    <a:srgbClr val="000000">
                      <a:shade val="5000"/>
                      <a:alpha val="35000"/>
                    </a:srgbClr>
                  </a:outerShdw>
                </a:effectLst>
              </a:defRPr>
            </a:lvl1pPr>
          </a:lstStyle>
          <a:p>
            <a:r>
              <a:rPr lang="tr-TR" dirty="0" err="1" smtClean="0"/>
              <a:t>Click</a:t>
            </a:r>
            <a:r>
              <a:rPr lang="tr-TR" dirty="0" smtClean="0"/>
              <a:t> </a:t>
            </a:r>
            <a:r>
              <a:rPr lang="tr-TR" dirty="0" err="1" smtClean="0"/>
              <a:t>to</a:t>
            </a:r>
            <a:r>
              <a:rPr lang="tr-TR" dirty="0" smtClean="0"/>
              <a:t> </a:t>
            </a:r>
            <a:r>
              <a:rPr lang="tr-TR" dirty="0" err="1" smtClean="0"/>
              <a:t>edit</a:t>
            </a:r>
            <a:r>
              <a:rPr lang="tr-TR" dirty="0" smtClean="0"/>
              <a:t> Master </a:t>
            </a:r>
            <a:r>
              <a:rPr lang="tr-TR" dirty="0" err="1" smtClean="0"/>
              <a:t>title</a:t>
            </a:r>
            <a:r>
              <a:rPr lang="tr-TR" dirty="0" smtClean="0"/>
              <a:t> </a:t>
            </a:r>
            <a:r>
              <a:rPr lang="tr-TR" dirty="0" err="1" smtClean="0"/>
              <a:t>style</a:t>
            </a:r>
            <a:endParaRPr lang="es-ES" dirty="0"/>
          </a:p>
        </p:txBody>
      </p:sp>
    </p:spTree>
    <p:extLst>
      <p:ext uri="{BB962C8B-B14F-4D97-AF65-F5344CB8AC3E}">
        <p14:creationId xmlns:p14="http://schemas.microsoft.com/office/powerpoint/2010/main" val="23997324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Dikey Metin">
    <p:spTree>
      <p:nvGrpSpPr>
        <p:cNvPr id="1" name=""/>
        <p:cNvGrpSpPr/>
        <p:nvPr/>
      </p:nvGrpSpPr>
      <p:grpSpPr>
        <a:xfrm>
          <a:off x="0" y="0"/>
          <a:ext cx="0" cy="0"/>
          <a:chOff x="0" y="0"/>
          <a:chExt cx="0" cy="0"/>
        </a:xfrm>
      </p:grpSpPr>
      <p:sp>
        <p:nvSpPr>
          <p:cNvPr id="3" name="2 Marcador de texto vertical"/>
          <p:cNvSpPr>
            <a:spLocks noGrp="1"/>
          </p:cNvSpPr>
          <p:nvPr>
            <p:ph type="body" orient="vert" idx="1"/>
          </p:nvPr>
        </p:nvSpPr>
        <p:spPr>
          <a:xfrm rot="16200000">
            <a:off x="3167844" y="440668"/>
            <a:ext cx="2520280" cy="6912768"/>
          </a:xfrm>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7"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4" name="Rectangle 7"/>
          <p:cNvSpPr>
            <a:spLocks noGrp="1" noChangeArrowheads="1"/>
          </p:cNvSpPr>
          <p:nvPr>
            <p:ph type="sldNum" sz="quarter" idx="10"/>
          </p:nvPr>
        </p:nvSpPr>
        <p:spPr>
          <a:ln/>
        </p:spPr>
        <p:txBody>
          <a:bodyPr/>
          <a:lstStyle>
            <a:lvl1pPr>
              <a:defRPr/>
            </a:lvl1pPr>
          </a:lstStyle>
          <a:p>
            <a:pPr>
              <a:defRPr/>
            </a:pPr>
            <a:fld id="{128835A4-2334-496F-B1AF-D44EB6EA10EE}" type="slidenum">
              <a:rPr lang="es-ES"/>
              <a:pPr>
                <a:defRPr/>
              </a:pPr>
              <a:t>‹#›</a:t>
            </a:fld>
            <a:endParaRPr lang="es-ES"/>
          </a:p>
        </p:txBody>
      </p:sp>
    </p:spTree>
    <p:extLst>
      <p:ext uri="{BB962C8B-B14F-4D97-AF65-F5344CB8AC3E}">
        <p14:creationId xmlns:p14="http://schemas.microsoft.com/office/powerpoint/2010/main" val="3171101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Dikey Başlık ve Metin">
    <p:spTree>
      <p:nvGrpSpPr>
        <p:cNvPr id="1" name=""/>
        <p:cNvGrpSpPr/>
        <p:nvPr/>
      </p:nvGrpSpPr>
      <p:grpSpPr>
        <a:xfrm>
          <a:off x="0" y="0"/>
          <a:ext cx="0" cy="0"/>
          <a:chOff x="0" y="0"/>
          <a:chExt cx="0" cy="0"/>
        </a:xfrm>
      </p:grpSpPr>
      <p:sp>
        <p:nvSpPr>
          <p:cNvPr id="3" name="2 Marcador de texto vertical"/>
          <p:cNvSpPr>
            <a:spLocks noGrp="1"/>
          </p:cNvSpPr>
          <p:nvPr>
            <p:ph type="body" orient="vert" idx="1"/>
          </p:nvPr>
        </p:nvSpPr>
        <p:spPr>
          <a:xfrm rot="16200000">
            <a:off x="3455875" y="1088738"/>
            <a:ext cx="2664297" cy="6048672"/>
          </a:xfrm>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7"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4" name="Rectangle 7"/>
          <p:cNvSpPr>
            <a:spLocks noGrp="1" noChangeArrowheads="1"/>
          </p:cNvSpPr>
          <p:nvPr>
            <p:ph type="sldNum" sz="quarter" idx="10"/>
          </p:nvPr>
        </p:nvSpPr>
        <p:spPr>
          <a:ln/>
        </p:spPr>
        <p:txBody>
          <a:bodyPr/>
          <a:lstStyle>
            <a:lvl1pPr>
              <a:defRPr/>
            </a:lvl1pPr>
          </a:lstStyle>
          <a:p>
            <a:pPr>
              <a:defRPr/>
            </a:pPr>
            <a:fld id="{A8CA5893-521E-4761-AA39-83645CFE693B}" type="slidenum">
              <a:rPr lang="es-ES"/>
              <a:pPr>
                <a:defRPr/>
              </a:pPr>
              <a:t>‹#›</a:t>
            </a:fld>
            <a:endParaRPr lang="es-ES"/>
          </a:p>
        </p:txBody>
      </p:sp>
    </p:spTree>
    <p:extLst>
      <p:ext uri="{BB962C8B-B14F-4D97-AF65-F5344CB8AC3E}">
        <p14:creationId xmlns:p14="http://schemas.microsoft.com/office/powerpoint/2010/main" val="33414244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aşlık ve Diyagram veya Organigram">
    <p:spTree>
      <p:nvGrpSpPr>
        <p:cNvPr id="1" name=""/>
        <p:cNvGrpSpPr/>
        <p:nvPr/>
      </p:nvGrpSpPr>
      <p:grpSpPr>
        <a:xfrm>
          <a:off x="0" y="0"/>
          <a:ext cx="0" cy="0"/>
          <a:chOff x="0" y="0"/>
          <a:chExt cx="0" cy="0"/>
        </a:xfrm>
      </p:grpSpPr>
      <p:sp>
        <p:nvSpPr>
          <p:cNvPr id="3" name="2 Marcador de SmartArt"/>
          <p:cNvSpPr>
            <a:spLocks noGrp="1"/>
          </p:cNvSpPr>
          <p:nvPr>
            <p:ph type="dgm" idx="1"/>
          </p:nvPr>
        </p:nvSpPr>
        <p:spPr>
          <a:xfrm>
            <a:off x="533400" y="2438400"/>
            <a:ext cx="7772400" cy="3429000"/>
          </a:xfrm>
        </p:spPr>
        <p:txBody>
          <a:bodyPr/>
          <a:lstStyle/>
          <a:p>
            <a:pPr lvl="0"/>
            <a:r>
              <a:rPr lang="tr-TR" noProof="0" smtClean="0"/>
              <a:t>Click icon to add SmartArt graphic</a:t>
            </a:r>
            <a:endParaRPr lang="es-ES" noProof="0" smtClean="0"/>
          </a:p>
        </p:txBody>
      </p:sp>
      <p:sp>
        <p:nvSpPr>
          <p:cNvPr id="7"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4" name="Rectangle 7"/>
          <p:cNvSpPr>
            <a:spLocks noGrp="1" noChangeArrowheads="1"/>
          </p:cNvSpPr>
          <p:nvPr>
            <p:ph type="sldNum" sz="quarter" idx="10"/>
          </p:nvPr>
        </p:nvSpPr>
        <p:spPr>
          <a:ln/>
        </p:spPr>
        <p:txBody>
          <a:bodyPr/>
          <a:lstStyle>
            <a:lvl1pPr>
              <a:defRPr/>
            </a:lvl1pPr>
          </a:lstStyle>
          <a:p>
            <a:pPr>
              <a:defRPr/>
            </a:pPr>
            <a:fld id="{EBFDAC77-F47D-4D7C-88BE-784194978C44}" type="slidenum">
              <a:rPr lang="es-ES"/>
              <a:pPr>
                <a:defRPr/>
              </a:pPr>
              <a:t>‹#›</a:t>
            </a:fld>
            <a:endParaRPr lang="es-ES"/>
          </a:p>
        </p:txBody>
      </p:sp>
    </p:spTree>
    <p:extLst>
      <p:ext uri="{BB962C8B-B14F-4D97-AF65-F5344CB8AC3E}">
        <p14:creationId xmlns:p14="http://schemas.microsoft.com/office/powerpoint/2010/main" val="35603620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şlık ve Metin ve Küçük Resim">
    <p:spTree>
      <p:nvGrpSpPr>
        <p:cNvPr id="1" name=""/>
        <p:cNvGrpSpPr/>
        <p:nvPr/>
      </p:nvGrpSpPr>
      <p:grpSpPr>
        <a:xfrm>
          <a:off x="0" y="0"/>
          <a:ext cx="0" cy="0"/>
          <a:chOff x="0" y="0"/>
          <a:chExt cx="0" cy="0"/>
        </a:xfrm>
      </p:grpSpPr>
      <p:sp>
        <p:nvSpPr>
          <p:cNvPr id="3" name="2 Marcador de texto"/>
          <p:cNvSpPr>
            <a:spLocks noGrp="1"/>
          </p:cNvSpPr>
          <p:nvPr>
            <p:ph type="body" sz="half" idx="1"/>
          </p:nvPr>
        </p:nvSpPr>
        <p:spPr>
          <a:xfrm>
            <a:off x="533400" y="2438400"/>
            <a:ext cx="3810000" cy="3429000"/>
          </a:xfrm>
        </p:spPr>
        <p:txBody>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4" name="3 Marcador de imágenes prediseñadas"/>
          <p:cNvSpPr>
            <a:spLocks noGrp="1"/>
          </p:cNvSpPr>
          <p:nvPr>
            <p:ph type="clipArt" sz="half" idx="2"/>
          </p:nvPr>
        </p:nvSpPr>
        <p:spPr>
          <a:xfrm>
            <a:off x="4495800" y="2438400"/>
            <a:ext cx="3810000" cy="3429000"/>
          </a:xfrm>
        </p:spPr>
        <p:txBody>
          <a:bodyPr/>
          <a:lstStyle/>
          <a:p>
            <a:pPr lvl="0"/>
            <a:r>
              <a:rPr lang="tr-TR" noProof="0" smtClean="0"/>
              <a:t>Click icon to add clip art</a:t>
            </a:r>
            <a:endParaRPr lang="es-ES" noProof="0" smtClean="0"/>
          </a:p>
        </p:txBody>
      </p:sp>
      <p:sp>
        <p:nvSpPr>
          <p:cNvPr id="8"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5" name="Rectangle 7"/>
          <p:cNvSpPr>
            <a:spLocks noGrp="1" noChangeArrowheads="1"/>
          </p:cNvSpPr>
          <p:nvPr>
            <p:ph type="sldNum" sz="quarter" idx="10"/>
          </p:nvPr>
        </p:nvSpPr>
        <p:spPr>
          <a:ln/>
        </p:spPr>
        <p:txBody>
          <a:bodyPr/>
          <a:lstStyle>
            <a:lvl1pPr>
              <a:defRPr/>
            </a:lvl1pPr>
          </a:lstStyle>
          <a:p>
            <a:pPr>
              <a:defRPr/>
            </a:pPr>
            <a:fld id="{8780DDB9-334F-4708-BDF5-5A73974C1241}" type="slidenum">
              <a:rPr lang="es-ES"/>
              <a:pPr>
                <a:defRPr/>
              </a:pPr>
              <a:t>‹#›</a:t>
            </a:fld>
            <a:endParaRPr lang="es-ES"/>
          </a:p>
        </p:txBody>
      </p:sp>
    </p:spTree>
    <p:extLst>
      <p:ext uri="{BB962C8B-B14F-4D97-AF65-F5344CB8AC3E}">
        <p14:creationId xmlns:p14="http://schemas.microsoft.com/office/powerpoint/2010/main" val="1410699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3" name="2 Marcador de contenido"/>
          <p:cNvSpPr>
            <a:spLocks noGrp="1"/>
          </p:cNvSpPr>
          <p:nvPr>
            <p:ph idx="1"/>
          </p:nvPr>
        </p:nvSpPr>
        <p:spPr/>
        <p:txBody>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4" name="Rectangle 7"/>
          <p:cNvSpPr>
            <a:spLocks noGrp="1" noChangeArrowheads="1"/>
          </p:cNvSpPr>
          <p:nvPr>
            <p:ph type="sldNum" sz="quarter" idx="10"/>
          </p:nvPr>
        </p:nvSpPr>
        <p:spPr>
          <a:ln/>
        </p:spPr>
        <p:txBody>
          <a:bodyPr/>
          <a:lstStyle>
            <a:lvl1pPr>
              <a:defRPr/>
            </a:lvl1pPr>
          </a:lstStyle>
          <a:p>
            <a:pPr>
              <a:defRPr/>
            </a:pPr>
            <a:fld id="{DFF7F424-20F0-4218-8204-035A4E01680C}" type="slidenum">
              <a:rPr lang="es-ES"/>
              <a:pPr>
                <a:defRPr/>
              </a:pPr>
              <a:t>‹#›</a:t>
            </a:fld>
            <a:endParaRPr lang="es-ES"/>
          </a:p>
        </p:txBody>
      </p:sp>
    </p:spTree>
    <p:extLst>
      <p:ext uri="{BB962C8B-B14F-4D97-AF65-F5344CB8AC3E}">
        <p14:creationId xmlns:p14="http://schemas.microsoft.com/office/powerpoint/2010/main" val="1781987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Başlığı">
    <p:spTree>
      <p:nvGrpSpPr>
        <p:cNvPr id="1" name=""/>
        <p:cNvGrpSpPr/>
        <p:nvPr/>
      </p:nvGrpSpPr>
      <p:grpSpPr>
        <a:xfrm>
          <a:off x="0" y="0"/>
          <a:ext cx="0" cy="0"/>
          <a:chOff x="0" y="0"/>
          <a:chExt cx="0" cy="0"/>
        </a:xfrm>
      </p:grpSpPr>
      <p:sp>
        <p:nvSpPr>
          <p:cNvPr id="2" name="1 Título"/>
          <p:cNvSpPr>
            <a:spLocks noGrp="1"/>
          </p:cNvSpPr>
          <p:nvPr>
            <p:ph type="title"/>
          </p:nvPr>
        </p:nvSpPr>
        <p:spPr>
          <a:xfrm>
            <a:off x="755576" y="1418853"/>
            <a:ext cx="7772400" cy="1362075"/>
          </a:xfrm>
        </p:spPr>
        <p:txBody>
          <a:bodyPr anchor="t"/>
          <a:lstStyle>
            <a:lvl1pPr algn="ctr">
              <a:defRPr sz="3200" b="1" u="none" cap="none" spc="0">
                <a:ln w="19050">
                  <a:noFill/>
                  <a:prstDash val="solid"/>
                </a:ln>
                <a:solidFill>
                  <a:schemeClr val="accent3"/>
                </a:solidFill>
                <a:effectLst>
                  <a:outerShdw blurRad="50000" dist="50800" dir="7500000" algn="tl">
                    <a:srgbClr val="000000">
                      <a:shade val="5000"/>
                      <a:alpha val="35000"/>
                    </a:srgbClr>
                  </a:outerShdw>
                </a:effectLst>
              </a:defRPr>
            </a:lvl1pPr>
          </a:lstStyle>
          <a:p>
            <a:r>
              <a:rPr lang="tr-TR" smtClean="0"/>
              <a:t>Click to edit Master title style</a:t>
            </a:r>
            <a:endParaRPr lang="es-ES" dirty="0"/>
          </a:p>
        </p:txBody>
      </p:sp>
      <p:sp>
        <p:nvSpPr>
          <p:cNvPr id="3" name="2 Marcador de texto"/>
          <p:cNvSpPr>
            <a:spLocks noGrp="1"/>
          </p:cNvSpPr>
          <p:nvPr>
            <p:ph type="body" idx="1"/>
          </p:nvPr>
        </p:nvSpPr>
        <p:spPr>
          <a:xfrm>
            <a:off x="683568" y="3140968"/>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Click to edit Master text styles</a:t>
            </a:r>
          </a:p>
        </p:txBody>
      </p:sp>
      <p:sp>
        <p:nvSpPr>
          <p:cNvPr id="4" name="Rectangle 7"/>
          <p:cNvSpPr>
            <a:spLocks noGrp="1" noChangeArrowheads="1"/>
          </p:cNvSpPr>
          <p:nvPr>
            <p:ph type="sldNum" sz="quarter" idx="10"/>
          </p:nvPr>
        </p:nvSpPr>
        <p:spPr>
          <a:ln/>
        </p:spPr>
        <p:txBody>
          <a:bodyPr/>
          <a:lstStyle>
            <a:lvl1pPr>
              <a:defRPr/>
            </a:lvl1pPr>
          </a:lstStyle>
          <a:p>
            <a:pPr>
              <a:defRPr/>
            </a:pPr>
            <a:fld id="{A1E4A917-3B91-4DCC-90C6-62D4E0B88AED}" type="slidenum">
              <a:rPr lang="es-ES"/>
              <a:pPr>
                <a:defRPr/>
              </a:pPr>
              <a:t>‹#›</a:t>
            </a:fld>
            <a:endParaRPr lang="es-ES"/>
          </a:p>
        </p:txBody>
      </p:sp>
    </p:spTree>
    <p:extLst>
      <p:ext uri="{BB962C8B-B14F-4D97-AF65-F5344CB8AC3E}">
        <p14:creationId xmlns:p14="http://schemas.microsoft.com/office/powerpoint/2010/main" val="141796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İkili Düzen">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533400" y="2438400"/>
            <a:ext cx="3810000" cy="3429000"/>
          </a:xfrm>
        </p:spPr>
        <p:txBody>
          <a:bodyPr/>
          <a:lstStyle>
            <a:lvl1pPr>
              <a:defRPr sz="2800">
                <a:solidFill>
                  <a:srgbClr val="3D4E84"/>
                </a:solidFill>
              </a:defRPr>
            </a:lvl1pPr>
            <a:lvl2pPr>
              <a:defRPr sz="2400">
                <a:solidFill>
                  <a:srgbClr val="3D4E84"/>
                </a:solidFill>
              </a:defRPr>
            </a:lvl2pPr>
            <a:lvl3pPr>
              <a:defRPr sz="2000">
                <a:solidFill>
                  <a:srgbClr val="3D4E84"/>
                </a:solidFill>
              </a:defRPr>
            </a:lvl3pPr>
            <a:lvl4pPr algn="ctr">
              <a:defRPr sz="1800">
                <a:solidFill>
                  <a:srgbClr val="3D4E84"/>
                </a:solidFill>
              </a:defRPr>
            </a:lvl4pPr>
            <a:lvl5pPr>
              <a:defRPr sz="1800">
                <a:solidFill>
                  <a:srgbClr val="3D4E84"/>
                </a:solidFill>
              </a:defRPr>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4" name="3 Marcador de contenido"/>
          <p:cNvSpPr>
            <a:spLocks noGrp="1"/>
          </p:cNvSpPr>
          <p:nvPr>
            <p:ph sz="half" idx="2"/>
          </p:nvPr>
        </p:nvSpPr>
        <p:spPr>
          <a:xfrm>
            <a:off x="4495800" y="2438400"/>
            <a:ext cx="3810000" cy="3429000"/>
          </a:xfrm>
        </p:spPr>
        <p:txBody>
          <a:bodyPr/>
          <a:lstStyle>
            <a:lvl1pPr>
              <a:defRPr sz="2800">
                <a:solidFill>
                  <a:srgbClr val="3D4E84"/>
                </a:solidFill>
              </a:defRPr>
            </a:lvl1pPr>
            <a:lvl2pPr>
              <a:defRPr sz="2400">
                <a:solidFill>
                  <a:srgbClr val="3D4E84"/>
                </a:solidFill>
              </a:defRPr>
            </a:lvl2pPr>
            <a:lvl3pPr>
              <a:defRPr sz="2000">
                <a:solidFill>
                  <a:srgbClr val="3D4E84"/>
                </a:solidFill>
              </a:defRPr>
            </a:lvl3pPr>
            <a:lvl4pPr>
              <a:defRPr sz="1800">
                <a:solidFill>
                  <a:srgbClr val="3D4E84"/>
                </a:solidFill>
              </a:defRPr>
            </a:lvl4pPr>
            <a:lvl5pPr>
              <a:defRPr sz="1800">
                <a:solidFill>
                  <a:srgbClr val="3D4E84"/>
                </a:solidFill>
              </a:defRPr>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8"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5" name="Rectangle 7"/>
          <p:cNvSpPr>
            <a:spLocks noGrp="1" noChangeArrowheads="1"/>
          </p:cNvSpPr>
          <p:nvPr>
            <p:ph type="sldNum" sz="quarter" idx="10"/>
          </p:nvPr>
        </p:nvSpPr>
        <p:spPr>
          <a:ln/>
        </p:spPr>
        <p:txBody>
          <a:bodyPr/>
          <a:lstStyle>
            <a:lvl1pPr>
              <a:defRPr/>
            </a:lvl1pPr>
          </a:lstStyle>
          <a:p>
            <a:pPr>
              <a:defRPr/>
            </a:pPr>
            <a:fld id="{758AFD41-DFF4-4227-B850-2CBE31AB3127}" type="slidenum">
              <a:rPr lang="es-ES"/>
              <a:pPr>
                <a:defRPr/>
              </a:pPr>
              <a:t>‹#›</a:t>
            </a:fld>
            <a:endParaRPr lang="es-ES"/>
          </a:p>
        </p:txBody>
      </p:sp>
    </p:spTree>
    <p:extLst>
      <p:ext uri="{BB962C8B-B14F-4D97-AF65-F5344CB8AC3E}">
        <p14:creationId xmlns:p14="http://schemas.microsoft.com/office/powerpoint/2010/main" val="1248159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Karşılaştırma">
    <p:spTree>
      <p:nvGrpSpPr>
        <p:cNvPr id="1" name=""/>
        <p:cNvGrpSpPr/>
        <p:nvPr/>
      </p:nvGrpSpPr>
      <p:grpSpPr>
        <a:xfrm>
          <a:off x="0" y="0"/>
          <a:ext cx="0" cy="0"/>
          <a:chOff x="0" y="0"/>
          <a:chExt cx="0" cy="0"/>
        </a:xfrm>
      </p:grpSpPr>
      <p:sp>
        <p:nvSpPr>
          <p:cNvPr id="3" name="2 Marcador de texto"/>
          <p:cNvSpPr>
            <a:spLocks noGrp="1"/>
          </p:cNvSpPr>
          <p:nvPr>
            <p:ph type="body" idx="1"/>
          </p:nvPr>
        </p:nvSpPr>
        <p:spPr>
          <a:xfrm>
            <a:off x="467544" y="2276872"/>
            <a:ext cx="4040188"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4" name="3 Marcador de contenido"/>
          <p:cNvSpPr>
            <a:spLocks noGrp="1"/>
          </p:cNvSpPr>
          <p:nvPr>
            <p:ph sz="half" idx="2"/>
          </p:nvPr>
        </p:nvSpPr>
        <p:spPr>
          <a:xfrm>
            <a:off x="467544" y="2924944"/>
            <a:ext cx="4040188" cy="320121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5" name="4 Marcador de texto"/>
          <p:cNvSpPr>
            <a:spLocks noGrp="1"/>
          </p:cNvSpPr>
          <p:nvPr>
            <p:ph type="body" sz="quarter" idx="3"/>
          </p:nvPr>
        </p:nvSpPr>
        <p:spPr>
          <a:xfrm>
            <a:off x="4644008" y="2276872"/>
            <a:ext cx="4041775"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6" name="5 Marcador de contenido"/>
          <p:cNvSpPr>
            <a:spLocks noGrp="1"/>
          </p:cNvSpPr>
          <p:nvPr>
            <p:ph sz="quarter" idx="4"/>
          </p:nvPr>
        </p:nvSpPr>
        <p:spPr>
          <a:xfrm>
            <a:off x="4645025" y="2924943"/>
            <a:ext cx="4041775" cy="320121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10" name="1 Título"/>
          <p:cNvSpPr>
            <a:spLocks noGrp="1"/>
          </p:cNvSpPr>
          <p:nvPr>
            <p:ph type="title"/>
          </p:nvPr>
        </p:nvSpPr>
        <p:spPr>
          <a:xfrm>
            <a:off x="468312" y="1290464"/>
            <a:ext cx="8208143"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7" name="Rectangle 7"/>
          <p:cNvSpPr>
            <a:spLocks noGrp="1" noChangeArrowheads="1"/>
          </p:cNvSpPr>
          <p:nvPr>
            <p:ph type="sldNum" sz="quarter" idx="10"/>
          </p:nvPr>
        </p:nvSpPr>
        <p:spPr>
          <a:ln/>
        </p:spPr>
        <p:txBody>
          <a:bodyPr/>
          <a:lstStyle>
            <a:lvl1pPr>
              <a:defRPr/>
            </a:lvl1pPr>
          </a:lstStyle>
          <a:p>
            <a:pPr>
              <a:defRPr/>
            </a:pPr>
            <a:fld id="{6F082A0B-A156-4449-BD5B-F7B9815B3CA2}" type="slidenum">
              <a:rPr lang="es-ES"/>
              <a:pPr>
                <a:defRPr/>
              </a:pPr>
              <a:t>‹#›</a:t>
            </a:fld>
            <a:endParaRPr lang="es-ES"/>
          </a:p>
        </p:txBody>
      </p:sp>
    </p:spTree>
    <p:extLst>
      <p:ext uri="{BB962C8B-B14F-4D97-AF65-F5344CB8AC3E}">
        <p14:creationId xmlns:p14="http://schemas.microsoft.com/office/powerpoint/2010/main" val="37642714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adece Başlık">
    <p:spTree>
      <p:nvGrpSpPr>
        <p:cNvPr id="1" name=""/>
        <p:cNvGrpSpPr/>
        <p:nvPr/>
      </p:nvGrpSpPr>
      <p:grpSpPr>
        <a:xfrm>
          <a:off x="0" y="0"/>
          <a:ext cx="0" cy="0"/>
          <a:chOff x="0" y="0"/>
          <a:chExt cx="0" cy="0"/>
        </a:xfrm>
      </p:grpSpPr>
      <p:sp>
        <p:nvSpPr>
          <p:cNvPr id="6"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3" name="Rectangle 7"/>
          <p:cNvSpPr>
            <a:spLocks noGrp="1" noChangeArrowheads="1"/>
          </p:cNvSpPr>
          <p:nvPr>
            <p:ph type="sldNum" sz="quarter" idx="10"/>
          </p:nvPr>
        </p:nvSpPr>
        <p:spPr>
          <a:ln/>
        </p:spPr>
        <p:txBody>
          <a:bodyPr/>
          <a:lstStyle>
            <a:lvl1pPr>
              <a:defRPr/>
            </a:lvl1pPr>
          </a:lstStyle>
          <a:p>
            <a:pPr>
              <a:defRPr/>
            </a:pPr>
            <a:fld id="{A1C66845-300E-4FC1-AA50-3D56F0679FC9}" type="slidenum">
              <a:rPr lang="es-ES"/>
              <a:pPr>
                <a:defRPr/>
              </a:pPr>
              <a:t>‹#›</a:t>
            </a:fld>
            <a:endParaRPr lang="es-ES"/>
          </a:p>
        </p:txBody>
      </p:sp>
    </p:spTree>
    <p:extLst>
      <p:ext uri="{BB962C8B-B14F-4D97-AF65-F5344CB8AC3E}">
        <p14:creationId xmlns:p14="http://schemas.microsoft.com/office/powerpoint/2010/main" val="29998655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Slayt">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8C374A67-163B-4255-9DC7-1494829552C5}" type="slidenum">
              <a:rPr lang="es-ES"/>
              <a:pPr>
                <a:defRPr/>
              </a:pPr>
              <a:t>‹#›</a:t>
            </a:fld>
            <a:endParaRPr lang="es-ES"/>
          </a:p>
        </p:txBody>
      </p:sp>
    </p:spTree>
    <p:extLst>
      <p:ext uri="{BB962C8B-B14F-4D97-AF65-F5344CB8AC3E}">
        <p14:creationId xmlns:p14="http://schemas.microsoft.com/office/powerpoint/2010/main" val="3731917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aşlık ile İçerik">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575050" y="2316013"/>
            <a:ext cx="5111750" cy="3777283"/>
          </a:xfrm>
        </p:spPr>
        <p:txBody>
          <a:bodyPr/>
          <a:lstStyle>
            <a:lvl1pPr>
              <a:defRPr sz="3200">
                <a:solidFill>
                  <a:srgbClr val="3D4E84"/>
                </a:solidFill>
              </a:defRPr>
            </a:lvl1pPr>
            <a:lvl2pPr>
              <a:defRPr sz="2800">
                <a:solidFill>
                  <a:srgbClr val="3D4E84"/>
                </a:solidFill>
              </a:defRPr>
            </a:lvl2pPr>
            <a:lvl3pPr>
              <a:defRPr sz="2400">
                <a:solidFill>
                  <a:srgbClr val="3D4E84"/>
                </a:solidFill>
              </a:defRPr>
            </a:lvl3pPr>
            <a:lvl4pPr>
              <a:defRPr sz="2000">
                <a:solidFill>
                  <a:srgbClr val="3D4E84"/>
                </a:solidFill>
              </a:defRPr>
            </a:lvl4pPr>
            <a:lvl5pPr>
              <a:defRPr sz="2000">
                <a:solidFill>
                  <a:srgbClr val="3D4E84"/>
                </a:solidFill>
              </a:defRPr>
            </a:lvl5pPr>
            <a:lvl6pPr>
              <a:defRPr sz="2000"/>
            </a:lvl6pPr>
            <a:lvl7pPr>
              <a:defRPr sz="2000"/>
            </a:lvl7pPr>
            <a:lvl8pPr>
              <a:defRPr sz="2000"/>
            </a:lvl8pPr>
            <a:lvl9pPr>
              <a:defRPr sz="20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4" name="3 Marcador de texto"/>
          <p:cNvSpPr>
            <a:spLocks noGrp="1"/>
          </p:cNvSpPr>
          <p:nvPr>
            <p:ph type="body" sz="half" idx="2"/>
          </p:nvPr>
        </p:nvSpPr>
        <p:spPr>
          <a:xfrm>
            <a:off x="457200" y="2316013"/>
            <a:ext cx="3008313" cy="3777283"/>
          </a:xfrm>
        </p:spPr>
        <p:txBody>
          <a:bodyPr/>
          <a:lstStyle>
            <a:lvl1pPr marL="0" indent="0">
              <a:buNone/>
              <a:defRPr sz="1400">
                <a:solidFill>
                  <a:srgbClr val="3D4E84"/>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8" name="1 Título"/>
          <p:cNvSpPr>
            <a:spLocks noGrp="1"/>
          </p:cNvSpPr>
          <p:nvPr>
            <p:ph type="title"/>
          </p:nvPr>
        </p:nvSpPr>
        <p:spPr>
          <a:xfrm>
            <a:off x="468312" y="1308124"/>
            <a:ext cx="8208143"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5" name="Rectangle 7"/>
          <p:cNvSpPr>
            <a:spLocks noGrp="1" noChangeArrowheads="1"/>
          </p:cNvSpPr>
          <p:nvPr>
            <p:ph type="sldNum" sz="quarter" idx="10"/>
          </p:nvPr>
        </p:nvSpPr>
        <p:spPr>
          <a:ln/>
        </p:spPr>
        <p:txBody>
          <a:bodyPr/>
          <a:lstStyle>
            <a:lvl1pPr>
              <a:defRPr/>
            </a:lvl1pPr>
          </a:lstStyle>
          <a:p>
            <a:pPr>
              <a:defRPr/>
            </a:pPr>
            <a:fld id="{0E2F1565-EC27-4FED-B7F8-8AD674EB3775}" type="slidenum">
              <a:rPr lang="es-ES"/>
              <a:pPr>
                <a:defRPr/>
              </a:pPr>
              <a:t>‹#›</a:t>
            </a:fld>
            <a:endParaRPr lang="es-ES"/>
          </a:p>
        </p:txBody>
      </p:sp>
    </p:spTree>
    <p:extLst>
      <p:ext uri="{BB962C8B-B14F-4D97-AF65-F5344CB8AC3E}">
        <p14:creationId xmlns:p14="http://schemas.microsoft.com/office/powerpoint/2010/main" val="14080223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şlık ile Resim">
    <p:spTree>
      <p:nvGrpSpPr>
        <p:cNvPr id="1" name=""/>
        <p:cNvGrpSpPr/>
        <p:nvPr/>
      </p:nvGrpSpPr>
      <p:grpSpPr>
        <a:xfrm>
          <a:off x="0" y="0"/>
          <a:ext cx="0" cy="0"/>
          <a:chOff x="0" y="0"/>
          <a:chExt cx="0" cy="0"/>
        </a:xfrm>
      </p:grpSpPr>
      <p:sp>
        <p:nvSpPr>
          <p:cNvPr id="3" name="2 Marcador de posición de imagen"/>
          <p:cNvSpPr>
            <a:spLocks noGrp="1"/>
          </p:cNvSpPr>
          <p:nvPr>
            <p:ph type="pic" idx="1"/>
          </p:nvPr>
        </p:nvSpPr>
        <p:spPr>
          <a:xfrm>
            <a:off x="1763688" y="2338536"/>
            <a:ext cx="5486400" cy="289066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tr-TR" noProof="0" smtClean="0"/>
              <a:t>Drag picture to placeholder or click icon to add</a:t>
            </a:r>
            <a:endParaRPr lang="es-ES" noProof="0" dirty="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8"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5" name="Rectangle 7"/>
          <p:cNvSpPr>
            <a:spLocks noGrp="1" noChangeArrowheads="1"/>
          </p:cNvSpPr>
          <p:nvPr>
            <p:ph type="sldNum" sz="quarter" idx="10"/>
          </p:nvPr>
        </p:nvSpPr>
        <p:spPr>
          <a:ln/>
        </p:spPr>
        <p:txBody>
          <a:bodyPr/>
          <a:lstStyle>
            <a:lvl1pPr>
              <a:defRPr/>
            </a:lvl1pPr>
          </a:lstStyle>
          <a:p>
            <a:pPr>
              <a:defRPr/>
            </a:pPr>
            <a:fld id="{9D475C5A-9083-45A8-9911-77678CFBC5C5}" type="slidenum">
              <a:rPr lang="es-ES"/>
              <a:pPr>
                <a:defRPr/>
              </a:pPr>
              <a:t>‹#›</a:t>
            </a:fld>
            <a:endParaRPr lang="es-ES"/>
          </a:p>
        </p:txBody>
      </p:sp>
    </p:spTree>
    <p:extLst>
      <p:ext uri="{BB962C8B-B14F-4D97-AF65-F5344CB8AC3E}">
        <p14:creationId xmlns:p14="http://schemas.microsoft.com/office/powerpoint/2010/main" val="31745580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290638"/>
            <a:ext cx="7848600" cy="914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s-ES_tradnl" dirty="0" err="1" smtClean="0"/>
              <a:t>Contents</a:t>
            </a:r>
            <a:r>
              <a:rPr lang="es-ES_tradnl" dirty="0" smtClean="0"/>
              <a:t> of </a:t>
            </a:r>
            <a:r>
              <a:rPr lang="es-ES_tradnl" dirty="0" err="1" smtClean="0"/>
              <a:t>the</a:t>
            </a:r>
            <a:r>
              <a:rPr lang="es-ES_tradnl" dirty="0" smtClean="0"/>
              <a:t> </a:t>
            </a:r>
            <a:r>
              <a:rPr lang="es-ES_tradnl" dirty="0" err="1" smtClean="0"/>
              <a:t>document</a:t>
            </a:r>
            <a:endParaRPr lang="es-ES" dirty="0" smtClean="0"/>
          </a:p>
        </p:txBody>
      </p:sp>
      <p:sp>
        <p:nvSpPr>
          <p:cNvPr id="1031" name="Rectangle 7"/>
          <p:cNvSpPr>
            <a:spLocks noGrp="1" noChangeArrowheads="1"/>
          </p:cNvSpPr>
          <p:nvPr>
            <p:ph type="sldNum" sz="quarter" idx="4"/>
          </p:nvPr>
        </p:nvSpPr>
        <p:spPr bwMode="auto">
          <a:xfrm>
            <a:off x="4311650" y="6324600"/>
            <a:ext cx="522288"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solidFill>
                  <a:srgbClr val="3D4E84"/>
                </a:solidFill>
                <a:latin typeface="Arial" pitchFamily="34" charset="0"/>
              </a:defRPr>
            </a:lvl1pPr>
          </a:lstStyle>
          <a:p>
            <a:pPr>
              <a:defRPr/>
            </a:pPr>
            <a:fld id="{34DCDEDC-E803-48EF-A15C-FCD795D772C7}" type="slidenum">
              <a:rPr lang="es-ES"/>
              <a:pPr>
                <a:defRPr/>
              </a:pPr>
              <a:t>‹#›</a:t>
            </a:fld>
            <a:endParaRPr lang="es-ES"/>
          </a:p>
        </p:txBody>
      </p:sp>
      <p:sp>
        <p:nvSpPr>
          <p:cNvPr id="1028" name="Rectangle 9"/>
          <p:cNvSpPr>
            <a:spLocks noGrp="1" noChangeArrowheads="1"/>
          </p:cNvSpPr>
          <p:nvPr>
            <p:ph type="body" idx="1"/>
          </p:nvPr>
        </p:nvSpPr>
        <p:spPr bwMode="auto">
          <a:xfrm>
            <a:off x="533400" y="2438400"/>
            <a:ext cx="77724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Click here to edit the text or change the model</a:t>
            </a:r>
          </a:p>
          <a:p>
            <a:pPr lvl="1"/>
            <a:r>
              <a:rPr lang="es-ES" smtClean="0"/>
              <a:t>Level 2</a:t>
            </a:r>
          </a:p>
          <a:p>
            <a:pPr lvl="2"/>
            <a:r>
              <a:rPr lang="es-ES" smtClean="0"/>
              <a:t>Level 3</a:t>
            </a:r>
          </a:p>
          <a:p>
            <a:pPr lvl="3"/>
            <a:r>
              <a:rPr lang="es-ES" smtClean="0"/>
              <a:t>Level 4</a:t>
            </a:r>
          </a:p>
          <a:p>
            <a:pPr lvl="4"/>
            <a:r>
              <a:rPr lang="es-ES" smtClean="0"/>
              <a:t>Level 5</a:t>
            </a:r>
          </a:p>
          <a:p>
            <a:pPr lvl="4"/>
            <a:endParaRPr lang="es-ES" smtClean="0"/>
          </a:p>
        </p:txBody>
      </p:sp>
      <p:cxnSp>
        <p:nvCxnSpPr>
          <p:cNvPr id="1029" name="AutoShape 12"/>
          <p:cNvCxnSpPr>
            <a:cxnSpLocks noChangeShapeType="1"/>
          </p:cNvCxnSpPr>
          <p:nvPr/>
        </p:nvCxnSpPr>
        <p:spPr bwMode="auto">
          <a:xfrm flipV="1">
            <a:off x="488950" y="914400"/>
            <a:ext cx="882650" cy="152400"/>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1038" name="Line 14"/>
          <p:cNvSpPr>
            <a:spLocks noChangeShapeType="1"/>
          </p:cNvSpPr>
          <p:nvPr/>
        </p:nvSpPr>
        <p:spPr bwMode="auto">
          <a:xfrm>
            <a:off x="533400" y="5867400"/>
            <a:ext cx="8229600" cy="0"/>
          </a:xfrm>
          <a:prstGeom prst="line">
            <a:avLst/>
          </a:prstGeom>
          <a:noFill/>
          <a:ln w="9525">
            <a:noFill/>
            <a:round/>
            <a:headEnd/>
            <a:tailEnd/>
          </a:ln>
          <a:effectLst/>
        </p:spPr>
        <p:txBody>
          <a:bodyPr anchor="ctr"/>
          <a:lstStyle/>
          <a:p>
            <a:pPr algn="ctr">
              <a:defRPr/>
            </a:pPr>
            <a:endParaRPr lang="es-ES">
              <a:effectLst>
                <a:outerShdw blurRad="38100" dist="38100" dir="2700000" algn="tl">
                  <a:srgbClr val="000000">
                    <a:alpha val="43137"/>
                  </a:srgbClr>
                </a:outerShdw>
              </a:effectLst>
              <a:ea typeface="+mn-ea"/>
            </a:endParaRPr>
          </a:p>
        </p:txBody>
      </p:sp>
      <p:sp>
        <p:nvSpPr>
          <p:cNvPr id="1040" name="Line 16"/>
          <p:cNvSpPr>
            <a:spLocks noChangeShapeType="1"/>
          </p:cNvSpPr>
          <p:nvPr/>
        </p:nvSpPr>
        <p:spPr bwMode="auto">
          <a:xfrm flipV="1">
            <a:off x="533400" y="2209800"/>
            <a:ext cx="7848600" cy="76200"/>
          </a:xfrm>
          <a:prstGeom prst="line">
            <a:avLst/>
          </a:prstGeom>
          <a:noFill/>
          <a:ln w="9525">
            <a:noFill/>
            <a:round/>
            <a:headEnd/>
            <a:tailEnd/>
          </a:ln>
          <a:effectLst/>
        </p:spPr>
        <p:txBody>
          <a:bodyPr anchor="ctr"/>
          <a:lstStyle/>
          <a:p>
            <a:pPr algn="ctr">
              <a:defRPr/>
            </a:pPr>
            <a:endParaRPr lang="es-ES">
              <a:effectLst>
                <a:outerShdw blurRad="38100" dist="38100" dir="2700000" algn="tl">
                  <a:srgbClr val="000000">
                    <a:alpha val="43137"/>
                  </a:srgbClr>
                </a:outerShdw>
              </a:effectLst>
              <a:ea typeface="+mn-ea"/>
            </a:endParaRPr>
          </a:p>
        </p:txBody>
      </p:sp>
    </p:spTree>
  </p:cSld>
  <p:clrMap bg1="lt1" tx1="dk1" bg2="lt2" tx2="dk2" accent1="accent1" accent2="accent2" accent3="accent3" accent4="accent4" accent5="accent5" accent6="accent6" hlink="hlink" folHlink="folHlink"/>
  <p:sldLayoutIdLst>
    <p:sldLayoutId id="2147483917" r:id="rId1"/>
    <p:sldLayoutId id="2147483905" r:id="rId2"/>
    <p:sldLayoutId id="2147483906" r:id="rId3"/>
    <p:sldLayoutId id="2147483907" r:id="rId4"/>
    <p:sldLayoutId id="2147483908" r:id="rId5"/>
    <p:sldLayoutId id="2147483909" r:id="rId6"/>
    <p:sldLayoutId id="2147483910" r:id="rId7"/>
    <p:sldLayoutId id="2147483911" r:id="rId8"/>
    <p:sldLayoutId id="2147483912" r:id="rId9"/>
    <p:sldLayoutId id="2147483913" r:id="rId10"/>
    <p:sldLayoutId id="2147483914" r:id="rId11"/>
    <p:sldLayoutId id="2147483915" r:id="rId12"/>
    <p:sldLayoutId id="2147483916" r:id="rId13"/>
  </p:sldLayoutIdLst>
  <p:hf hdr="0" ftr="0" dt="0"/>
  <p:txStyles>
    <p:titleStyle>
      <a:lvl1pPr algn="ctr" rtl="0" eaLnBrk="0" fontAlgn="base" hangingPunct="0">
        <a:spcBef>
          <a:spcPct val="0"/>
        </a:spcBef>
        <a:spcAft>
          <a:spcPct val="0"/>
        </a:spcAft>
        <a:defRPr sz="2400" b="1">
          <a:ln w="19050">
            <a:noFill/>
            <a:prstDash val="solid"/>
          </a:ln>
          <a:solidFill>
            <a:srgbClr val="FA8716"/>
          </a:solidFill>
          <a:effectLst>
            <a:outerShdw blurRad="50000" dist="50800" dir="7500000" algn="tl">
              <a:srgbClr val="000000">
                <a:shade val="5000"/>
                <a:alpha val="35000"/>
              </a:srgbClr>
            </a:outerShdw>
          </a:effectLst>
          <a:latin typeface="+mj-lt"/>
          <a:ea typeface="MS PGothic" pitchFamily="34" charset="-128"/>
          <a:cs typeface="ＭＳ Ｐゴシック" charset="0"/>
        </a:defRPr>
      </a:lvl1pPr>
      <a:lvl2pPr algn="ctr" rtl="0" eaLnBrk="0" fontAlgn="base" hangingPunct="0">
        <a:spcBef>
          <a:spcPct val="0"/>
        </a:spcBef>
        <a:spcAft>
          <a:spcPct val="0"/>
        </a:spcAft>
        <a:defRPr sz="2400" b="1">
          <a:solidFill>
            <a:srgbClr val="FA8716"/>
          </a:solidFill>
          <a:effectLst>
            <a:outerShdw blurRad="38100" dist="38100" dir="2700000" algn="tl">
              <a:srgbClr val="000000"/>
            </a:outerShdw>
          </a:effectLst>
          <a:latin typeface="Arial" charset="0"/>
          <a:ea typeface="MS PGothic" pitchFamily="34" charset="-128"/>
          <a:cs typeface="ＭＳ Ｐゴシック" charset="0"/>
        </a:defRPr>
      </a:lvl2pPr>
      <a:lvl3pPr algn="ctr" rtl="0" eaLnBrk="0" fontAlgn="base" hangingPunct="0">
        <a:spcBef>
          <a:spcPct val="0"/>
        </a:spcBef>
        <a:spcAft>
          <a:spcPct val="0"/>
        </a:spcAft>
        <a:defRPr sz="2400" b="1">
          <a:solidFill>
            <a:srgbClr val="FA8716"/>
          </a:solidFill>
          <a:effectLst>
            <a:outerShdw blurRad="38100" dist="38100" dir="2700000" algn="tl">
              <a:srgbClr val="000000"/>
            </a:outerShdw>
          </a:effectLst>
          <a:latin typeface="Arial" charset="0"/>
          <a:ea typeface="MS PGothic" pitchFamily="34" charset="-128"/>
          <a:cs typeface="ＭＳ Ｐゴシック" charset="0"/>
        </a:defRPr>
      </a:lvl3pPr>
      <a:lvl4pPr algn="ctr" rtl="0" eaLnBrk="0" fontAlgn="base" hangingPunct="0">
        <a:spcBef>
          <a:spcPct val="0"/>
        </a:spcBef>
        <a:spcAft>
          <a:spcPct val="0"/>
        </a:spcAft>
        <a:defRPr sz="2400" b="1">
          <a:solidFill>
            <a:srgbClr val="FA8716"/>
          </a:solidFill>
          <a:effectLst>
            <a:outerShdw blurRad="38100" dist="38100" dir="2700000" algn="tl">
              <a:srgbClr val="000000"/>
            </a:outerShdw>
          </a:effectLst>
          <a:latin typeface="Arial" charset="0"/>
          <a:ea typeface="MS PGothic" pitchFamily="34" charset="-128"/>
          <a:cs typeface="ＭＳ Ｐゴシック" charset="0"/>
        </a:defRPr>
      </a:lvl4pPr>
      <a:lvl5pPr algn="ctr" rtl="0" eaLnBrk="0" fontAlgn="base" hangingPunct="0">
        <a:spcBef>
          <a:spcPct val="0"/>
        </a:spcBef>
        <a:spcAft>
          <a:spcPct val="0"/>
        </a:spcAft>
        <a:defRPr sz="2400" b="1">
          <a:solidFill>
            <a:srgbClr val="FA8716"/>
          </a:solidFill>
          <a:effectLst>
            <a:outerShdw blurRad="38100" dist="38100" dir="2700000" algn="tl">
              <a:srgbClr val="000000"/>
            </a:outerShdw>
          </a:effectLst>
          <a:latin typeface="Arial" charset="0"/>
          <a:ea typeface="MS PGothic" pitchFamily="34" charset="-128"/>
          <a:cs typeface="ＭＳ Ｐゴシック" charset="0"/>
        </a:defRPr>
      </a:lvl5pPr>
      <a:lvl6pPr marL="457200" algn="ctr" rtl="0" eaLnBrk="1" fontAlgn="base" hangingPunct="1">
        <a:spcBef>
          <a:spcPct val="0"/>
        </a:spcBef>
        <a:spcAft>
          <a:spcPct val="0"/>
        </a:spcAft>
        <a:defRPr sz="2400" b="1" u="sng">
          <a:solidFill>
            <a:srgbClr val="2A295C"/>
          </a:solidFill>
          <a:effectLst>
            <a:outerShdw blurRad="38100" dist="38100" dir="2700000" algn="tl">
              <a:srgbClr val="000000"/>
            </a:outerShdw>
          </a:effectLst>
          <a:latin typeface="Gill Sans MT" pitchFamily="34" charset="0"/>
        </a:defRPr>
      </a:lvl6pPr>
      <a:lvl7pPr marL="914400" algn="ctr" rtl="0" eaLnBrk="1" fontAlgn="base" hangingPunct="1">
        <a:spcBef>
          <a:spcPct val="0"/>
        </a:spcBef>
        <a:spcAft>
          <a:spcPct val="0"/>
        </a:spcAft>
        <a:defRPr sz="2400" b="1" u="sng">
          <a:solidFill>
            <a:srgbClr val="2A295C"/>
          </a:solidFill>
          <a:effectLst>
            <a:outerShdw blurRad="38100" dist="38100" dir="2700000" algn="tl">
              <a:srgbClr val="000000"/>
            </a:outerShdw>
          </a:effectLst>
          <a:latin typeface="Gill Sans MT" pitchFamily="34" charset="0"/>
        </a:defRPr>
      </a:lvl7pPr>
      <a:lvl8pPr marL="1371600" algn="ctr" rtl="0" eaLnBrk="1" fontAlgn="base" hangingPunct="1">
        <a:spcBef>
          <a:spcPct val="0"/>
        </a:spcBef>
        <a:spcAft>
          <a:spcPct val="0"/>
        </a:spcAft>
        <a:defRPr sz="2400" b="1" u="sng">
          <a:solidFill>
            <a:srgbClr val="2A295C"/>
          </a:solidFill>
          <a:effectLst>
            <a:outerShdw blurRad="38100" dist="38100" dir="2700000" algn="tl">
              <a:srgbClr val="000000"/>
            </a:outerShdw>
          </a:effectLst>
          <a:latin typeface="Gill Sans MT" pitchFamily="34" charset="0"/>
        </a:defRPr>
      </a:lvl8pPr>
      <a:lvl9pPr marL="1828800" algn="ctr" rtl="0" eaLnBrk="1" fontAlgn="base" hangingPunct="1">
        <a:spcBef>
          <a:spcPct val="0"/>
        </a:spcBef>
        <a:spcAft>
          <a:spcPct val="0"/>
        </a:spcAft>
        <a:defRPr sz="2400" b="1" u="sng">
          <a:solidFill>
            <a:srgbClr val="2A295C"/>
          </a:solidFill>
          <a:effectLst>
            <a:outerShdw blurRad="38100" dist="38100" dir="2700000" algn="tl">
              <a:srgbClr val="000000"/>
            </a:outerShdw>
          </a:effectLst>
          <a:latin typeface="Gill Sans MT" pitchFamily="34" charset="0"/>
        </a:defRPr>
      </a:lvl9pPr>
    </p:titleStyle>
    <p:bodyStyle>
      <a:lvl1pPr marL="342900" indent="-342900" algn="l" rtl="0" eaLnBrk="0" fontAlgn="base" hangingPunct="0">
        <a:spcBef>
          <a:spcPct val="20000"/>
        </a:spcBef>
        <a:spcAft>
          <a:spcPct val="0"/>
        </a:spcAft>
        <a:buClr>
          <a:srgbClr val="000066"/>
        </a:buClr>
        <a:buChar char="•"/>
        <a:defRPr sz="2000">
          <a:solidFill>
            <a:srgbClr val="3D4E84"/>
          </a:solidFill>
          <a:latin typeface="+mn-lt"/>
          <a:ea typeface="MS PGothic" pitchFamily="34" charset="-128"/>
          <a:cs typeface="ＭＳ Ｐゴシック" charset="0"/>
        </a:defRPr>
      </a:lvl1pPr>
      <a:lvl2pPr marL="742950" indent="-285750" algn="l" rtl="0" eaLnBrk="0" fontAlgn="base" hangingPunct="0">
        <a:spcBef>
          <a:spcPct val="20000"/>
        </a:spcBef>
        <a:spcAft>
          <a:spcPct val="0"/>
        </a:spcAft>
        <a:buClr>
          <a:srgbClr val="000066"/>
        </a:buClr>
        <a:buChar char="–"/>
        <a:defRPr>
          <a:solidFill>
            <a:srgbClr val="3D4E84"/>
          </a:solidFill>
          <a:latin typeface="+mn-lt"/>
          <a:ea typeface="MS PGothic" pitchFamily="34" charset="-128"/>
        </a:defRPr>
      </a:lvl2pPr>
      <a:lvl3pPr marL="1143000" indent="-228600" algn="l" rtl="0" eaLnBrk="0" fontAlgn="base" hangingPunct="0">
        <a:spcBef>
          <a:spcPct val="20000"/>
        </a:spcBef>
        <a:spcAft>
          <a:spcPct val="0"/>
        </a:spcAft>
        <a:buClr>
          <a:srgbClr val="000066"/>
        </a:buClr>
        <a:buChar char="•"/>
        <a:defRPr sz="1600">
          <a:solidFill>
            <a:srgbClr val="3D4E84"/>
          </a:solidFill>
          <a:latin typeface="+mn-lt"/>
          <a:ea typeface="MS PGothic" pitchFamily="34" charset="-128"/>
        </a:defRPr>
      </a:lvl3pPr>
      <a:lvl4pPr marL="1600200" indent="-228600" algn="l" rtl="0" eaLnBrk="0" fontAlgn="base" hangingPunct="0">
        <a:spcBef>
          <a:spcPct val="20000"/>
        </a:spcBef>
        <a:spcAft>
          <a:spcPct val="0"/>
        </a:spcAft>
        <a:buClr>
          <a:srgbClr val="000066"/>
        </a:buClr>
        <a:buChar char="–"/>
        <a:defRPr sz="1400">
          <a:solidFill>
            <a:srgbClr val="3D4E84"/>
          </a:solidFill>
          <a:latin typeface="+mn-lt"/>
          <a:ea typeface="MS PGothic" pitchFamily="34" charset="-128"/>
        </a:defRPr>
      </a:lvl4pPr>
      <a:lvl5pPr marL="2057400" indent="-228600" algn="l" rtl="0" eaLnBrk="0" fontAlgn="base" hangingPunct="0">
        <a:spcBef>
          <a:spcPct val="20000"/>
        </a:spcBef>
        <a:spcAft>
          <a:spcPct val="0"/>
        </a:spcAft>
        <a:buClr>
          <a:srgbClr val="000066"/>
        </a:buClr>
        <a:buChar char="»"/>
        <a:defRPr sz="1400">
          <a:solidFill>
            <a:srgbClr val="3D4E84"/>
          </a:solidFill>
          <a:latin typeface="+mn-lt"/>
          <a:ea typeface="MS PGothic" pitchFamily="34" charset="-128"/>
        </a:defRPr>
      </a:lvl5pPr>
      <a:lvl6pPr marL="2514600" indent="-228600" algn="l" rtl="0" eaLnBrk="1" fontAlgn="base" hangingPunct="1">
        <a:spcBef>
          <a:spcPct val="20000"/>
        </a:spcBef>
        <a:spcAft>
          <a:spcPct val="0"/>
        </a:spcAft>
        <a:buClr>
          <a:srgbClr val="000066"/>
        </a:buClr>
        <a:buChar char="»"/>
        <a:defRPr sz="1400">
          <a:solidFill>
            <a:srgbClr val="000066"/>
          </a:solidFill>
          <a:latin typeface="+mn-lt"/>
        </a:defRPr>
      </a:lvl6pPr>
      <a:lvl7pPr marL="2971800" indent="-228600" algn="l" rtl="0" eaLnBrk="1" fontAlgn="base" hangingPunct="1">
        <a:spcBef>
          <a:spcPct val="20000"/>
        </a:spcBef>
        <a:spcAft>
          <a:spcPct val="0"/>
        </a:spcAft>
        <a:buClr>
          <a:srgbClr val="000066"/>
        </a:buClr>
        <a:buChar char="»"/>
        <a:defRPr sz="1400">
          <a:solidFill>
            <a:srgbClr val="000066"/>
          </a:solidFill>
          <a:latin typeface="+mn-lt"/>
        </a:defRPr>
      </a:lvl7pPr>
      <a:lvl8pPr marL="3429000" indent="-228600" algn="l" rtl="0" eaLnBrk="1" fontAlgn="base" hangingPunct="1">
        <a:spcBef>
          <a:spcPct val="20000"/>
        </a:spcBef>
        <a:spcAft>
          <a:spcPct val="0"/>
        </a:spcAft>
        <a:buClr>
          <a:srgbClr val="000066"/>
        </a:buClr>
        <a:buChar char="»"/>
        <a:defRPr sz="1400">
          <a:solidFill>
            <a:srgbClr val="000066"/>
          </a:solidFill>
          <a:latin typeface="+mn-lt"/>
        </a:defRPr>
      </a:lvl8pPr>
      <a:lvl9pPr marL="3886200" indent="-228600" algn="l" rtl="0" eaLnBrk="1" fontAlgn="base" hangingPunct="1">
        <a:spcBef>
          <a:spcPct val="20000"/>
        </a:spcBef>
        <a:spcAft>
          <a:spcPct val="0"/>
        </a:spcAft>
        <a:buClr>
          <a:srgbClr val="000066"/>
        </a:buClr>
        <a:buChar char="»"/>
        <a:defRPr sz="1400">
          <a:solidFill>
            <a:srgbClr val="000066"/>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www.kadinistihdami.net/"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www.gencistihdami.net/"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kizlarinegitimi.meb.gov.tr/"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hayatboyu.meb.gov.tr/"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kip.org.tr/"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kip.org.tr/"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metek.meb.gov.tr/"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971800"/>
            <a:ext cx="8426450" cy="1897063"/>
          </a:xfrm>
        </p:spPr>
        <p:txBody>
          <a:bodyPr/>
          <a:lstStyle/>
          <a:p>
            <a:pPr algn="ctr" eaLnBrk="1" hangingPunct="1">
              <a:defRPr/>
            </a:pPr>
            <a:r>
              <a:rPr lang="tr-TR" kern="1200" dirty="0" smtClean="0">
                <a:solidFill>
                  <a:srgbClr val="FF9600"/>
                </a:solidFill>
                <a:latin typeface="Arial" pitchFamily="34" charset="0"/>
                <a:ea typeface="+mn-ea"/>
                <a:cs typeface="Arial" pitchFamily="34" charset="0"/>
              </a:rPr>
              <a:t>HRDOP IN IMPLEMENTATION</a:t>
            </a:r>
            <a:br>
              <a:rPr lang="tr-TR" kern="1200" dirty="0" smtClean="0">
                <a:solidFill>
                  <a:srgbClr val="FF9600"/>
                </a:solidFill>
                <a:latin typeface="Arial" pitchFamily="34" charset="0"/>
                <a:ea typeface="+mn-ea"/>
                <a:cs typeface="Arial" pitchFamily="34" charset="0"/>
              </a:rPr>
            </a:br>
            <a:r>
              <a:rPr lang="tr-TR" kern="1200" dirty="0" smtClean="0">
                <a:solidFill>
                  <a:srgbClr val="FF9600"/>
                </a:solidFill>
                <a:latin typeface="Arial" pitchFamily="34" charset="0"/>
                <a:ea typeface="+mn-ea"/>
                <a:cs typeface="Arial" pitchFamily="34" charset="0"/>
              </a:rPr>
              <a:t/>
            </a:r>
            <a:br>
              <a:rPr lang="tr-TR" kern="1200" dirty="0" smtClean="0">
                <a:solidFill>
                  <a:srgbClr val="FF9600"/>
                </a:solidFill>
                <a:latin typeface="Arial" pitchFamily="34" charset="0"/>
                <a:ea typeface="+mn-ea"/>
                <a:cs typeface="Arial" pitchFamily="34" charset="0"/>
              </a:rPr>
            </a:br>
            <a:r>
              <a:rPr lang="tr-TR" sz="2800" kern="1200" dirty="0" err="1" smtClean="0">
                <a:solidFill>
                  <a:srgbClr val="FF9600"/>
                </a:solidFill>
                <a:latin typeface="Arial" pitchFamily="34" charset="0"/>
                <a:ea typeface="+mn-ea"/>
                <a:cs typeface="Arial" pitchFamily="34" charset="0"/>
              </a:rPr>
              <a:t>Quick</a:t>
            </a:r>
            <a:r>
              <a:rPr lang="tr-TR" sz="2800" kern="1200" dirty="0" smtClean="0">
                <a:solidFill>
                  <a:srgbClr val="FF9600"/>
                </a:solidFill>
                <a:latin typeface="Arial" pitchFamily="34" charset="0"/>
                <a:ea typeface="+mn-ea"/>
                <a:cs typeface="Arial" pitchFamily="34" charset="0"/>
              </a:rPr>
              <a:t> </a:t>
            </a:r>
            <a:r>
              <a:rPr lang="tr-TR" sz="2800" kern="1200" dirty="0" err="1" smtClean="0">
                <a:solidFill>
                  <a:srgbClr val="FF9600"/>
                </a:solidFill>
                <a:latin typeface="Arial" pitchFamily="34" charset="0"/>
                <a:ea typeface="+mn-ea"/>
                <a:cs typeface="Arial" pitchFamily="34" charset="0"/>
              </a:rPr>
              <a:t>Summary</a:t>
            </a:r>
            <a:r>
              <a:rPr lang="tr-TR" sz="2800" kern="1200" dirty="0" smtClean="0">
                <a:solidFill>
                  <a:srgbClr val="FF9600"/>
                </a:solidFill>
                <a:latin typeface="Arial" pitchFamily="34" charset="0"/>
                <a:ea typeface="+mn-ea"/>
                <a:cs typeface="Arial" pitchFamily="34" charset="0"/>
              </a:rPr>
              <a:t> of </a:t>
            </a:r>
            <a:r>
              <a:rPr lang="tr-TR" sz="2800" kern="1200" dirty="0" err="1" smtClean="0">
                <a:solidFill>
                  <a:srgbClr val="FF9600"/>
                </a:solidFill>
                <a:latin typeface="Arial" pitchFamily="34" charset="0"/>
                <a:ea typeface="+mn-ea"/>
                <a:cs typeface="Arial" pitchFamily="34" charset="0"/>
              </a:rPr>
              <a:t>Achievements</a:t>
            </a:r>
            <a:endParaRPr lang="en-US" sz="2800" kern="1200" dirty="0">
              <a:solidFill>
                <a:srgbClr val="FF9600"/>
              </a:solidFill>
              <a:latin typeface="Arial" pitchFamily="34" charset="0"/>
              <a:ea typeface="+mn-ea"/>
              <a:cs typeface="Arial" pitchFamily="34" charset="0"/>
            </a:endParaRPr>
          </a:p>
        </p:txBody>
      </p:sp>
      <p:sp>
        <p:nvSpPr>
          <p:cNvPr id="3" name="1 Título"/>
          <p:cNvSpPr txBox="1">
            <a:spLocks/>
          </p:cNvSpPr>
          <p:nvPr/>
        </p:nvSpPr>
        <p:spPr bwMode="auto">
          <a:xfrm>
            <a:off x="2268538" y="5209223"/>
            <a:ext cx="6691312" cy="1008062"/>
          </a:xfrm>
          <a:prstGeom prst="rect">
            <a:avLst/>
          </a:prstGeom>
          <a:noFill/>
          <a:ln w="9525">
            <a:noFill/>
            <a:miter lim="800000"/>
            <a:headEnd/>
            <a:tailEnd/>
          </a:ln>
          <a:effec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algn="r" eaLnBrk="1" hangingPunct="1">
              <a:defRPr/>
            </a:pPr>
            <a:r>
              <a:rPr lang="es-ES" sz="2000" b="0" dirty="0" smtClean="0">
                <a:solidFill>
                  <a:schemeClr val="tx1"/>
                </a:solidFill>
                <a:effectLst>
                  <a:outerShdw blurRad="38100" dist="38100" dir="2700000" algn="tl">
                    <a:srgbClr val="C0C0C0"/>
                  </a:outerShdw>
                </a:effectLst>
                <a:latin typeface="Arial" pitchFamily="34" charset="0"/>
              </a:rPr>
              <a:t>Presented by</a:t>
            </a:r>
            <a:r>
              <a:rPr lang="tr-TR" sz="2000" b="0" dirty="0">
                <a:solidFill>
                  <a:schemeClr val="tx1"/>
                </a:solidFill>
                <a:effectLst>
                  <a:outerShdw blurRad="38100" dist="38100" dir="2700000" algn="tl">
                    <a:srgbClr val="C0C0C0"/>
                  </a:outerShdw>
                </a:effectLst>
                <a:latin typeface="Arial" pitchFamily="34" charset="0"/>
              </a:rPr>
              <a:t> </a:t>
            </a:r>
            <a:r>
              <a:rPr lang="tr-TR" sz="2000" b="0" dirty="0" smtClean="0">
                <a:solidFill>
                  <a:schemeClr val="tx1"/>
                </a:solidFill>
                <a:effectLst>
                  <a:outerShdw blurRad="38100" dist="38100" dir="2700000" algn="tl">
                    <a:srgbClr val="C0C0C0"/>
                  </a:outerShdw>
                </a:effectLst>
                <a:latin typeface="Arial" pitchFamily="34" charset="0"/>
              </a:rPr>
              <a:t>Project Management </a:t>
            </a:r>
            <a:r>
              <a:rPr lang="tr-TR" sz="2000" b="0" dirty="0" err="1" smtClean="0">
                <a:solidFill>
                  <a:schemeClr val="tx1"/>
                </a:solidFill>
                <a:effectLst>
                  <a:outerShdw blurRad="38100" dist="38100" dir="2700000" algn="tl">
                    <a:srgbClr val="C0C0C0"/>
                  </a:outerShdw>
                </a:effectLst>
                <a:latin typeface="Arial" pitchFamily="34" charset="0"/>
              </a:rPr>
              <a:t>Unit</a:t>
            </a:r>
            <a:endParaRPr lang="tr-TR" sz="2000" b="0" dirty="0" smtClean="0">
              <a:solidFill>
                <a:schemeClr val="tx1"/>
              </a:solidFill>
              <a:effectLst>
                <a:outerShdw blurRad="38100" dist="38100" dir="2700000" algn="tl">
                  <a:srgbClr val="C0C0C0"/>
                </a:outerShdw>
              </a:effectLst>
              <a:latin typeface="Arial" pitchFamily="34" charset="0"/>
            </a:endParaRPr>
          </a:p>
          <a:p>
            <a:pPr algn="r" eaLnBrk="1" hangingPunct="1">
              <a:defRPr/>
            </a:pPr>
            <a:endParaRPr lang="es-ES" sz="2000" b="0" dirty="0">
              <a:solidFill>
                <a:schemeClr val="tx1"/>
              </a:solidFill>
              <a:effectLst>
                <a:outerShdw blurRad="38100" dist="38100" dir="2700000" algn="tl">
                  <a:srgbClr val="C0C0C0"/>
                </a:outerShdw>
              </a:effectLst>
              <a:latin typeface="Arial" pitchFamily="34" charset="0"/>
            </a:endParaRPr>
          </a:p>
        </p:txBody>
      </p:sp>
      <p:sp>
        <p:nvSpPr>
          <p:cNvPr id="4" name="1 Título"/>
          <p:cNvSpPr txBox="1">
            <a:spLocks/>
          </p:cNvSpPr>
          <p:nvPr/>
        </p:nvSpPr>
        <p:spPr bwMode="auto">
          <a:xfrm>
            <a:off x="180975" y="6381750"/>
            <a:ext cx="8778875" cy="360363"/>
          </a:xfrm>
          <a:prstGeom prst="rect">
            <a:avLst/>
          </a:prstGeom>
          <a:noFill/>
          <a:ln w="9525">
            <a:noFill/>
            <a:miter lim="800000"/>
            <a:headEnd/>
            <a:tailEnd/>
          </a:ln>
          <a:effec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algn="ctr" eaLnBrk="1" hangingPunct="1">
              <a:defRPr/>
            </a:pPr>
            <a:r>
              <a:rPr lang="tr-TR" sz="1600" dirty="0" smtClean="0">
                <a:solidFill>
                  <a:schemeClr val="tx1"/>
                </a:solidFill>
                <a:effectLst>
                  <a:outerShdw blurRad="38100" dist="38100" dir="2700000" algn="tl">
                    <a:srgbClr val="C0C0C0"/>
                  </a:outerShdw>
                </a:effectLst>
                <a:latin typeface="Arial" pitchFamily="34" charset="0"/>
              </a:rPr>
              <a:t>22.11.2013</a:t>
            </a:r>
            <a:endParaRPr lang="es-ES" sz="1600" dirty="0">
              <a:solidFill>
                <a:schemeClr val="tx1"/>
              </a:solidFill>
              <a:effectLst>
                <a:outerShdw blurRad="38100" dist="38100" dir="2700000" algn="tl">
                  <a:srgbClr val="C0C0C0"/>
                </a:outerShdw>
              </a:effectLst>
              <a:latin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3400" y="1014413"/>
            <a:ext cx="7848600" cy="914400"/>
          </a:xfrm>
        </p:spPr>
        <p:txBody>
          <a:bodyPr/>
          <a:lstStyle/>
          <a:p>
            <a:r>
              <a:rPr lang="tr-TR" dirty="0" err="1"/>
              <a:t>Measure</a:t>
            </a:r>
            <a:r>
              <a:rPr lang="tr-TR" dirty="0"/>
              <a:t> 3</a:t>
            </a:r>
            <a:r>
              <a:rPr lang="tr-TR" dirty="0" smtClean="0"/>
              <a:t>.1</a:t>
            </a:r>
            <a:r>
              <a:rPr lang="tr-TR" sz="2000" dirty="0" smtClean="0"/>
              <a:t/>
            </a:r>
            <a:br>
              <a:rPr lang="tr-TR" sz="2000" dirty="0" smtClean="0"/>
            </a:br>
            <a:r>
              <a:rPr lang="tr-TR" sz="2000" dirty="0" smtClean="0"/>
              <a:t/>
            </a:r>
            <a:br>
              <a:rPr lang="tr-TR" sz="2000" dirty="0" smtClean="0"/>
            </a:br>
            <a:r>
              <a:rPr lang="en-US" sz="2000" dirty="0" smtClean="0">
                <a:effectLst/>
              </a:rPr>
              <a:t>Supply Contract</a:t>
            </a:r>
            <a:r>
              <a:rPr lang="tr-TR" sz="2000" dirty="0" smtClean="0">
                <a:effectLst/>
              </a:rPr>
              <a:t> </a:t>
            </a:r>
            <a:r>
              <a:rPr lang="tr-TR" sz="2000" dirty="0" err="1" smtClean="0">
                <a:effectLst/>
              </a:rPr>
              <a:t>for</a:t>
            </a:r>
            <a:r>
              <a:rPr lang="tr-TR" sz="2000" dirty="0" smtClean="0">
                <a:effectLst/>
              </a:rPr>
              <a:t> </a:t>
            </a:r>
            <a:r>
              <a:rPr lang="tr-TR" sz="2000" dirty="0" err="1" smtClean="0">
                <a:effectLst/>
              </a:rPr>
              <a:t>Promoting</a:t>
            </a:r>
            <a:r>
              <a:rPr lang="tr-TR" sz="2000" dirty="0" smtClean="0">
                <a:effectLst/>
              </a:rPr>
              <a:t> </a:t>
            </a:r>
            <a:r>
              <a:rPr lang="en-US" sz="2000" dirty="0" smtClean="0">
                <a:effectLst/>
              </a:rPr>
              <a:t>Life Long Learning</a:t>
            </a:r>
            <a:r>
              <a:rPr lang="tr-TR" sz="2000" dirty="0" smtClean="0">
                <a:effectLst/>
              </a:rPr>
              <a:t> </a:t>
            </a:r>
            <a:r>
              <a:rPr lang="tr-TR" sz="2000" dirty="0" err="1" smtClean="0">
                <a:effectLst/>
              </a:rPr>
              <a:t>Operation</a:t>
            </a:r>
            <a:endParaRPr lang="en-US" sz="2000" dirty="0"/>
          </a:p>
        </p:txBody>
      </p:sp>
      <p:sp>
        <p:nvSpPr>
          <p:cNvPr id="3" name="İçerik Yer Tutucusu 2"/>
          <p:cNvSpPr>
            <a:spLocks noGrp="1"/>
          </p:cNvSpPr>
          <p:nvPr>
            <p:ph idx="1"/>
          </p:nvPr>
        </p:nvSpPr>
        <p:spPr/>
        <p:txBody>
          <a:bodyPr/>
          <a:lstStyle/>
          <a:p>
            <a:pPr marL="0" indent="0" algn="just">
              <a:buNone/>
            </a:pPr>
            <a:endParaRPr lang="en-US" sz="1800" dirty="0" smtClean="0"/>
          </a:p>
          <a:p>
            <a:pPr marL="0" indent="0" algn="just">
              <a:buNone/>
            </a:pPr>
            <a:r>
              <a:rPr lang="en-US" sz="1800" dirty="0" smtClean="0"/>
              <a:t>Provisional acceptance procedures for the following supply contracts have been completed:</a:t>
            </a:r>
          </a:p>
          <a:p>
            <a:pPr algn="just"/>
            <a:r>
              <a:rPr lang="en-US" sz="1800" b="1" dirty="0" smtClean="0"/>
              <a:t>Lot 1: </a:t>
            </a:r>
            <a:r>
              <a:rPr lang="en-US" sz="1800" dirty="0" smtClean="0"/>
              <a:t>Office Furniture</a:t>
            </a:r>
          </a:p>
          <a:p>
            <a:pPr algn="just"/>
            <a:r>
              <a:rPr lang="en-US" sz="1800" b="1" dirty="0" smtClean="0"/>
              <a:t>Lot 2: </a:t>
            </a:r>
            <a:r>
              <a:rPr lang="en-US" sz="1800" dirty="0" smtClean="0"/>
              <a:t>IT Equipment, Hardware and Software</a:t>
            </a:r>
          </a:p>
          <a:p>
            <a:pPr marL="0" indent="0">
              <a:buNone/>
            </a:pPr>
            <a:endParaRPr lang="en-US" sz="1600"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10</a:t>
            </a:fld>
            <a:endParaRPr lang="es-ES"/>
          </a:p>
        </p:txBody>
      </p:sp>
    </p:spTree>
    <p:extLst>
      <p:ext uri="{BB962C8B-B14F-4D97-AF65-F5344CB8AC3E}">
        <p14:creationId xmlns:p14="http://schemas.microsoft.com/office/powerpoint/2010/main" val="6050289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9901" y="1290638"/>
            <a:ext cx="7848600" cy="914400"/>
          </a:xfrm>
        </p:spPr>
        <p:txBody>
          <a:bodyPr/>
          <a:lstStyle/>
          <a:p>
            <a:pPr>
              <a:defRPr/>
            </a:pPr>
            <a:r>
              <a:rPr lang="tr-TR" dirty="0" err="1"/>
              <a:t>Measure</a:t>
            </a:r>
            <a:r>
              <a:rPr lang="tr-TR" dirty="0"/>
              <a:t> </a:t>
            </a:r>
            <a:r>
              <a:rPr lang="tr-TR" dirty="0" smtClean="0"/>
              <a:t>3.2</a:t>
            </a:r>
            <a:r>
              <a:rPr lang="tr-TR" dirty="0"/>
              <a:t/>
            </a:r>
            <a:br>
              <a:rPr lang="tr-TR" dirty="0"/>
            </a:br>
            <a:r>
              <a:rPr lang="tr-TR" dirty="0"/>
              <a:t/>
            </a:r>
            <a:br>
              <a:rPr lang="tr-TR" dirty="0"/>
            </a:br>
            <a:r>
              <a:rPr lang="tr-TR" sz="2000" dirty="0" smtClean="0">
                <a:effectLst/>
              </a:rPr>
              <a:t>Technical </a:t>
            </a:r>
            <a:r>
              <a:rPr lang="tr-TR" sz="2000" dirty="0" err="1" smtClean="0">
                <a:effectLst/>
              </a:rPr>
              <a:t>Asistance</a:t>
            </a:r>
            <a:r>
              <a:rPr lang="tr-TR" sz="2000" dirty="0" smtClean="0">
                <a:effectLst/>
              </a:rPr>
              <a:t> </a:t>
            </a:r>
            <a:r>
              <a:rPr lang="tr-TR" sz="2000" dirty="0" err="1" smtClean="0">
                <a:effectLst/>
              </a:rPr>
              <a:t>for</a:t>
            </a:r>
            <a:r>
              <a:rPr lang="tr-TR" sz="2000" dirty="0" smtClean="0">
                <a:effectLst/>
              </a:rPr>
              <a:t> </a:t>
            </a:r>
            <a:r>
              <a:rPr lang="en-GB" sz="2000" dirty="0">
                <a:effectLst/>
              </a:rPr>
              <a:t>Increasing </a:t>
            </a:r>
            <a:r>
              <a:rPr lang="en-GB" sz="2000" dirty="0" smtClean="0">
                <a:effectLst/>
              </a:rPr>
              <a:t>Adapt</a:t>
            </a:r>
            <a:r>
              <a:rPr lang="tr-TR" sz="2000" dirty="0" smtClean="0">
                <a:effectLst/>
              </a:rPr>
              <a:t>a</a:t>
            </a:r>
            <a:r>
              <a:rPr lang="en-GB" sz="2000" dirty="0" err="1" smtClean="0">
                <a:effectLst/>
              </a:rPr>
              <a:t>bility</a:t>
            </a:r>
            <a:r>
              <a:rPr lang="en-GB" sz="2000" dirty="0" smtClean="0">
                <a:effectLst/>
              </a:rPr>
              <a:t> </a:t>
            </a:r>
            <a:r>
              <a:rPr lang="en-GB" sz="2000" dirty="0">
                <a:effectLst/>
              </a:rPr>
              <a:t>of Employers and Employees to the Changes in Global Economy</a:t>
            </a:r>
            <a:endParaRPr lang="en-US"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11</a:t>
            </a:fld>
            <a:endParaRPr lang="es-ES" sz="1400">
              <a:solidFill>
                <a:srgbClr val="3D4E84"/>
              </a:solidFill>
              <a:latin typeface="Arial" charset="0"/>
            </a:endParaRPr>
          </a:p>
        </p:txBody>
      </p:sp>
      <p:sp>
        <p:nvSpPr>
          <p:cNvPr id="3" name="İçerik Yer Tutucusu 2"/>
          <p:cNvSpPr>
            <a:spLocks noGrp="1"/>
          </p:cNvSpPr>
          <p:nvPr>
            <p:ph idx="1"/>
          </p:nvPr>
        </p:nvSpPr>
        <p:spPr>
          <a:xfrm>
            <a:off x="546101" y="3358931"/>
            <a:ext cx="7772400" cy="2143125"/>
          </a:xfrm>
        </p:spPr>
        <p:txBody>
          <a:bodyPr/>
          <a:lstStyle/>
          <a:p>
            <a:pPr algn="just"/>
            <a:r>
              <a:rPr lang="en-US" sz="1800" dirty="0" smtClean="0"/>
              <a:t>Completion of review of the stakeholders in the regions and the previous relevant projects</a:t>
            </a:r>
          </a:p>
          <a:p>
            <a:pPr algn="just"/>
            <a:r>
              <a:rPr lang="en-US" sz="1800" dirty="0" smtClean="0"/>
              <a:t>Preparation of the training need survey in the 15 Growth </a:t>
            </a:r>
            <a:r>
              <a:rPr lang="en-US" sz="1800" dirty="0" err="1" smtClean="0"/>
              <a:t>Centres</a:t>
            </a:r>
            <a:r>
              <a:rPr lang="en-US" sz="1800" dirty="0" smtClean="0"/>
              <a:t> </a:t>
            </a:r>
          </a:p>
          <a:p>
            <a:pPr algn="just"/>
            <a:r>
              <a:rPr lang="en-US" sz="1800" dirty="0" smtClean="0"/>
              <a:t>Designing and preparation of the best practice survey in the developed Turkish regions </a:t>
            </a:r>
          </a:p>
          <a:p>
            <a:pPr algn="just"/>
            <a:r>
              <a:rPr lang="en-US" sz="1800" dirty="0" smtClean="0"/>
              <a:t>Establishment and maintenance of website </a:t>
            </a:r>
          </a:p>
          <a:p>
            <a:pPr algn="just"/>
            <a:endParaRPr lang="en-US" sz="2400" b="1" dirty="0" smtClean="0"/>
          </a:p>
          <a:p>
            <a:pPr algn="just"/>
            <a:endParaRPr lang="en-US" sz="2400" b="1" dirty="0" smtClean="0"/>
          </a:p>
          <a:p>
            <a:pPr algn="just"/>
            <a:endParaRPr lang="en-US" sz="2400" b="1" dirty="0" smtClean="0"/>
          </a:p>
          <a:p>
            <a:pPr algn="just"/>
            <a:endParaRPr lang="en-US" sz="2400" b="1"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17119" y="2575143"/>
            <a:ext cx="985837" cy="593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71139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2000" dirty="0" err="1" smtClean="0">
                <a:effectLst/>
              </a:rPr>
              <a:t>Supply</a:t>
            </a:r>
            <a:r>
              <a:rPr lang="tr-TR" sz="2000" dirty="0" smtClean="0">
                <a:effectLst/>
              </a:rPr>
              <a:t> </a:t>
            </a:r>
            <a:r>
              <a:rPr lang="tr-TR" sz="2000" dirty="0" err="1" smtClean="0">
                <a:effectLst/>
              </a:rPr>
              <a:t>for</a:t>
            </a:r>
            <a:r>
              <a:rPr lang="tr-TR" sz="2000" dirty="0" smtClean="0">
                <a:effectLst/>
              </a:rPr>
              <a:t> </a:t>
            </a:r>
            <a:r>
              <a:rPr lang="en-GB" sz="2000" dirty="0" smtClean="0">
                <a:effectLst/>
              </a:rPr>
              <a:t>Increasing </a:t>
            </a:r>
            <a:r>
              <a:rPr lang="en-GB" sz="2000" dirty="0">
                <a:effectLst/>
              </a:rPr>
              <a:t>Adapt</a:t>
            </a:r>
            <a:r>
              <a:rPr lang="tr-TR" sz="2000" dirty="0">
                <a:effectLst/>
              </a:rPr>
              <a:t>a</a:t>
            </a:r>
            <a:r>
              <a:rPr lang="en-GB" sz="2000" dirty="0" err="1">
                <a:effectLst/>
              </a:rPr>
              <a:t>bility</a:t>
            </a:r>
            <a:r>
              <a:rPr lang="en-GB" sz="2000" dirty="0">
                <a:effectLst/>
              </a:rPr>
              <a:t> of Employers and Employees to the Changes in Global Economy</a:t>
            </a:r>
            <a:r>
              <a:rPr lang="tr-TR" sz="2000" dirty="0" smtClean="0">
                <a:effectLst/>
              </a:rPr>
              <a:t> </a:t>
            </a:r>
            <a:endParaRPr lang="en-US" sz="2000" dirty="0"/>
          </a:p>
        </p:txBody>
      </p:sp>
      <p:sp>
        <p:nvSpPr>
          <p:cNvPr id="3" name="İçerik Yer Tutucusu 2"/>
          <p:cNvSpPr>
            <a:spLocks noGrp="1"/>
          </p:cNvSpPr>
          <p:nvPr>
            <p:ph idx="1"/>
          </p:nvPr>
        </p:nvSpPr>
        <p:spPr/>
        <p:txBody>
          <a:bodyPr/>
          <a:lstStyle/>
          <a:p>
            <a:pPr marL="0" indent="0" algn="just">
              <a:buNone/>
            </a:pPr>
            <a:r>
              <a:rPr lang="en-US" sz="1800" dirty="0" smtClean="0"/>
              <a:t>Two contracts below mentioned were signed and the process of provisional acceptances are ongoing for both contracts:</a:t>
            </a:r>
          </a:p>
          <a:p>
            <a:pPr marL="0" indent="0" algn="just">
              <a:buNone/>
            </a:pPr>
            <a:r>
              <a:rPr lang="en-US" sz="1800" dirty="0" smtClean="0"/>
              <a:t>Lot 1: Office Furniture</a:t>
            </a:r>
          </a:p>
          <a:p>
            <a:pPr marL="0" indent="0" algn="just">
              <a:buNone/>
            </a:pPr>
            <a:r>
              <a:rPr lang="en-US" sz="1800" dirty="0" smtClean="0"/>
              <a:t>Lot 3: Electrical Equipment</a:t>
            </a:r>
          </a:p>
          <a:p>
            <a:pPr marL="0" indent="0" algn="just">
              <a:buNone/>
            </a:pPr>
            <a:endParaRPr lang="en-US" sz="2200"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12</a:t>
            </a:fld>
            <a:endParaRPr lang="es-ES"/>
          </a:p>
        </p:txBody>
      </p:sp>
    </p:spTree>
    <p:extLst>
      <p:ext uri="{BB962C8B-B14F-4D97-AF65-F5344CB8AC3E}">
        <p14:creationId xmlns:p14="http://schemas.microsoft.com/office/powerpoint/2010/main" val="7139528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t>Measure</a:t>
            </a:r>
            <a:r>
              <a:rPr lang="tr-TR" dirty="0"/>
              <a:t> </a:t>
            </a:r>
            <a:r>
              <a:rPr lang="tr-TR" dirty="0" smtClean="0"/>
              <a:t>3.2</a:t>
            </a:r>
            <a:br>
              <a:rPr lang="tr-TR" dirty="0" smtClean="0"/>
            </a:br>
            <a:r>
              <a:rPr lang="tr-TR" dirty="0" smtClean="0">
                <a:effectLst/>
              </a:rPr>
              <a:t/>
            </a:r>
            <a:br>
              <a:rPr lang="tr-TR" dirty="0" smtClean="0">
                <a:effectLst/>
              </a:rPr>
            </a:br>
            <a:r>
              <a:rPr lang="tr-TR" sz="2000" dirty="0" smtClean="0">
                <a:effectLst/>
              </a:rPr>
              <a:t>Technical </a:t>
            </a:r>
            <a:r>
              <a:rPr lang="tr-TR" sz="2000" dirty="0">
                <a:effectLst/>
              </a:rPr>
              <a:t>Assistance </a:t>
            </a:r>
            <a:r>
              <a:rPr lang="tr-TR" sz="2000" dirty="0" err="1">
                <a:effectLst/>
              </a:rPr>
              <a:t>for</a:t>
            </a:r>
            <a:r>
              <a:rPr lang="tr-TR" sz="2000" dirty="0">
                <a:effectLst/>
              </a:rPr>
              <a:t> </a:t>
            </a:r>
            <a:r>
              <a:rPr lang="en-GB" sz="2000" dirty="0">
                <a:effectLst/>
              </a:rPr>
              <a:t>Increasing Adapt</a:t>
            </a:r>
            <a:r>
              <a:rPr lang="tr-TR" sz="2000" dirty="0">
                <a:effectLst/>
              </a:rPr>
              <a:t>a</a:t>
            </a:r>
            <a:r>
              <a:rPr lang="en-GB" sz="2000" dirty="0" err="1">
                <a:effectLst/>
              </a:rPr>
              <a:t>bility</a:t>
            </a:r>
            <a:r>
              <a:rPr lang="en-GB" sz="2000" dirty="0">
                <a:effectLst/>
              </a:rPr>
              <a:t> of Employers and </a:t>
            </a:r>
            <a:r>
              <a:rPr lang="en-GB" sz="2000" dirty="0" smtClean="0">
                <a:effectLst/>
              </a:rPr>
              <a:t>Employees</a:t>
            </a:r>
            <a:r>
              <a:rPr lang="tr-TR" sz="2000" dirty="0" smtClean="0">
                <a:effectLst/>
              </a:rPr>
              <a:t> in </a:t>
            </a:r>
            <a:r>
              <a:rPr lang="tr-TR" sz="2000" dirty="0" err="1" smtClean="0">
                <a:effectLst/>
              </a:rPr>
              <a:t>Tourism</a:t>
            </a:r>
            <a:r>
              <a:rPr lang="tr-TR" sz="2000" dirty="0" smtClean="0">
                <a:effectLst/>
              </a:rPr>
              <a:t> </a:t>
            </a:r>
            <a:r>
              <a:rPr lang="tr-TR" sz="2000" dirty="0" err="1" smtClean="0">
                <a:effectLst/>
              </a:rPr>
              <a:t>Sector</a:t>
            </a:r>
            <a:endParaRPr lang="tr-TR" sz="2000" dirty="0"/>
          </a:p>
        </p:txBody>
      </p:sp>
      <p:sp>
        <p:nvSpPr>
          <p:cNvPr id="3" name="İçerik Yer Tutucusu 2"/>
          <p:cNvSpPr>
            <a:spLocks noGrp="1"/>
          </p:cNvSpPr>
          <p:nvPr>
            <p:ph idx="1"/>
          </p:nvPr>
        </p:nvSpPr>
        <p:spPr/>
        <p:txBody>
          <a:bodyPr/>
          <a:lstStyle/>
          <a:p>
            <a:endParaRPr lang="tr-TR" dirty="0" smtClean="0"/>
          </a:p>
          <a:p>
            <a:pPr marL="0" indent="0" algn="just">
              <a:buNone/>
            </a:pPr>
            <a:r>
              <a:rPr lang="en-US" dirty="0" smtClean="0"/>
              <a:t>The </a:t>
            </a:r>
            <a:r>
              <a:rPr lang="en-US" dirty="0" smtClean="0"/>
              <a:t>global-price contract has been signed on 04.11.2013. After selection of the key experts commencement date will be determined by the Project Manager and the implementation phase will start subsequently.</a:t>
            </a:r>
            <a:endParaRPr lang="en-US"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13</a:t>
            </a:fld>
            <a:endParaRPr lang="es-ES"/>
          </a:p>
        </p:txBody>
      </p:sp>
    </p:spTree>
    <p:extLst>
      <p:ext uri="{BB962C8B-B14F-4D97-AF65-F5344CB8AC3E}">
        <p14:creationId xmlns:p14="http://schemas.microsoft.com/office/powerpoint/2010/main" val="5644490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3400" y="1266826"/>
            <a:ext cx="7848600" cy="914400"/>
          </a:xfrm>
        </p:spPr>
        <p:txBody>
          <a:bodyPr/>
          <a:lstStyle/>
          <a:p>
            <a:pPr>
              <a:defRPr/>
            </a:pPr>
            <a:r>
              <a:rPr lang="tr-TR" sz="2000" dirty="0" err="1" smtClean="0">
                <a:effectLst/>
              </a:rPr>
              <a:t>Supply</a:t>
            </a:r>
            <a:r>
              <a:rPr lang="tr-TR" sz="2000" dirty="0" smtClean="0"/>
              <a:t> </a:t>
            </a:r>
            <a:r>
              <a:rPr lang="tr-TR" sz="2000" dirty="0" err="1" smtClean="0">
                <a:effectLst/>
              </a:rPr>
              <a:t>for</a:t>
            </a:r>
            <a:r>
              <a:rPr lang="tr-TR" sz="2000" dirty="0" smtClean="0">
                <a:effectLst/>
              </a:rPr>
              <a:t> </a:t>
            </a:r>
            <a:r>
              <a:rPr lang="en-GB" sz="2000" dirty="0">
                <a:effectLst/>
              </a:rPr>
              <a:t>Increasing </a:t>
            </a:r>
            <a:r>
              <a:rPr lang="en-GB" sz="2000" dirty="0" smtClean="0">
                <a:effectLst/>
              </a:rPr>
              <a:t>Adapt</a:t>
            </a:r>
            <a:r>
              <a:rPr lang="tr-TR" sz="2000" dirty="0" smtClean="0">
                <a:effectLst/>
              </a:rPr>
              <a:t>a</a:t>
            </a:r>
            <a:r>
              <a:rPr lang="en-GB" sz="2000" dirty="0" err="1" smtClean="0">
                <a:effectLst/>
              </a:rPr>
              <a:t>bility</a:t>
            </a:r>
            <a:r>
              <a:rPr lang="en-GB" sz="2000" dirty="0" smtClean="0">
                <a:effectLst/>
              </a:rPr>
              <a:t> </a:t>
            </a:r>
            <a:r>
              <a:rPr lang="en-GB" sz="2000" dirty="0">
                <a:effectLst/>
              </a:rPr>
              <a:t>of Employers and Employees </a:t>
            </a:r>
            <a:r>
              <a:rPr lang="en-GB" sz="2000" dirty="0" smtClean="0">
                <a:effectLst/>
              </a:rPr>
              <a:t>in</a:t>
            </a:r>
            <a:r>
              <a:rPr lang="tr-TR" sz="2000" dirty="0" smtClean="0">
                <a:effectLst/>
              </a:rPr>
              <a:t> </a:t>
            </a:r>
            <a:r>
              <a:rPr lang="tr-TR" sz="2000" dirty="0" err="1" smtClean="0">
                <a:effectLst/>
              </a:rPr>
              <a:t>Tourism</a:t>
            </a:r>
            <a:r>
              <a:rPr lang="tr-TR" sz="2000" dirty="0" smtClean="0">
                <a:effectLst/>
              </a:rPr>
              <a:t> </a:t>
            </a:r>
            <a:r>
              <a:rPr lang="tr-TR" sz="2000" dirty="0" err="1" smtClean="0">
                <a:effectLst/>
              </a:rPr>
              <a:t>Sector</a:t>
            </a:r>
            <a:endParaRPr lang="en-US"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14</a:t>
            </a:fld>
            <a:endParaRPr lang="es-ES" sz="1400">
              <a:solidFill>
                <a:srgbClr val="3D4E84"/>
              </a:solidFill>
              <a:latin typeface="Arial" charset="0"/>
            </a:endParaRPr>
          </a:p>
        </p:txBody>
      </p:sp>
      <p:sp>
        <p:nvSpPr>
          <p:cNvPr id="3" name="İçerik Yer Tutucusu 2"/>
          <p:cNvSpPr>
            <a:spLocks noGrp="1"/>
          </p:cNvSpPr>
          <p:nvPr>
            <p:ph idx="1"/>
          </p:nvPr>
        </p:nvSpPr>
        <p:spPr>
          <a:xfrm>
            <a:off x="533400" y="2695575"/>
            <a:ext cx="7772400" cy="2057400"/>
          </a:xfrm>
        </p:spPr>
        <p:txBody>
          <a:bodyPr/>
          <a:lstStyle/>
          <a:p>
            <a:pPr marL="0" indent="0" algn="just">
              <a:buNone/>
            </a:pPr>
            <a:r>
              <a:rPr lang="tr-TR" sz="1800" dirty="0"/>
              <a:t>P</a:t>
            </a:r>
            <a:r>
              <a:rPr lang="en-US" sz="1800" dirty="0" err="1" smtClean="0"/>
              <a:t>rovisional</a:t>
            </a:r>
            <a:r>
              <a:rPr lang="en-US" sz="1800" dirty="0" smtClean="0"/>
              <a:t> acceptance procedures </a:t>
            </a:r>
            <a:r>
              <a:rPr lang="tr-TR" sz="1800" dirty="0" err="1" smtClean="0"/>
              <a:t>have</a:t>
            </a:r>
            <a:r>
              <a:rPr lang="tr-TR" sz="1800" dirty="0" smtClean="0"/>
              <a:t> </a:t>
            </a:r>
            <a:r>
              <a:rPr lang="tr-TR" sz="1800" dirty="0" err="1" smtClean="0"/>
              <a:t>been</a:t>
            </a:r>
            <a:r>
              <a:rPr lang="tr-TR" sz="1800" dirty="0" smtClean="0"/>
              <a:t> </a:t>
            </a:r>
            <a:r>
              <a:rPr lang="tr-TR" sz="1800" dirty="0" err="1" smtClean="0"/>
              <a:t>completed</a:t>
            </a:r>
            <a:r>
              <a:rPr lang="en-US" sz="1800" dirty="0" smtClean="0"/>
              <a:t>.</a:t>
            </a:r>
          </a:p>
          <a:p>
            <a:pPr marL="0" indent="0" algn="just">
              <a:buNone/>
            </a:pPr>
            <a:endParaRPr lang="en-US" sz="1800" dirty="0" smtClean="0"/>
          </a:p>
          <a:p>
            <a:pPr marL="0" indent="0" algn="just">
              <a:buNone/>
            </a:pPr>
            <a:r>
              <a:rPr lang="en-US" sz="1800" b="1" dirty="0" smtClean="0"/>
              <a:t>Lot 1: </a:t>
            </a:r>
            <a:r>
              <a:rPr lang="en-US" sz="1800" dirty="0" smtClean="0"/>
              <a:t>Information, Technologies, Electrical and Electronic Equipment</a:t>
            </a:r>
          </a:p>
          <a:p>
            <a:pPr algn="just"/>
            <a:endParaRPr lang="en-US" sz="1800" dirty="0" smtClean="0"/>
          </a:p>
          <a:p>
            <a:pPr algn="just"/>
            <a:endParaRPr lang="en-US" sz="2400" dirty="0" smtClean="0"/>
          </a:p>
          <a:p>
            <a:pPr algn="just"/>
            <a:endParaRPr lang="en-US" sz="2400" b="1" dirty="0"/>
          </a:p>
        </p:txBody>
      </p:sp>
    </p:spTree>
    <p:extLst>
      <p:ext uri="{BB962C8B-B14F-4D97-AF65-F5344CB8AC3E}">
        <p14:creationId xmlns:p14="http://schemas.microsoft.com/office/powerpoint/2010/main" val="12619692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9901" y="1290638"/>
            <a:ext cx="7848600" cy="914400"/>
          </a:xfrm>
        </p:spPr>
        <p:txBody>
          <a:bodyPr/>
          <a:lstStyle/>
          <a:p>
            <a:pPr>
              <a:defRPr/>
            </a:pPr>
            <a:r>
              <a:rPr lang="tr-TR" dirty="0" err="1"/>
              <a:t>Measure</a:t>
            </a:r>
            <a:r>
              <a:rPr lang="tr-TR" dirty="0"/>
              <a:t> </a:t>
            </a:r>
            <a:r>
              <a:rPr lang="tr-TR" dirty="0" smtClean="0"/>
              <a:t>3.2</a:t>
            </a:r>
            <a:br>
              <a:rPr lang="tr-TR" dirty="0" smtClean="0"/>
            </a:br>
            <a:r>
              <a:rPr lang="tr-TR" sz="2000" dirty="0" smtClean="0"/>
              <a:t/>
            </a:r>
            <a:br>
              <a:rPr lang="tr-TR" sz="2000" dirty="0" smtClean="0"/>
            </a:br>
            <a:r>
              <a:rPr lang="tr-TR" sz="2000" dirty="0" err="1" smtClean="0">
                <a:effectLst/>
              </a:rPr>
              <a:t>Supply</a:t>
            </a:r>
            <a:r>
              <a:rPr lang="tr-TR" sz="2000" dirty="0" smtClean="0"/>
              <a:t> </a:t>
            </a:r>
            <a:r>
              <a:rPr lang="tr-TR" sz="2000" dirty="0" err="1" smtClean="0">
                <a:effectLst/>
              </a:rPr>
              <a:t>for</a:t>
            </a:r>
            <a:r>
              <a:rPr lang="tr-TR" sz="2000" dirty="0" smtClean="0">
                <a:effectLst/>
              </a:rPr>
              <a:t> </a:t>
            </a:r>
            <a:r>
              <a:rPr lang="en-GB" sz="2000" dirty="0">
                <a:effectLst/>
              </a:rPr>
              <a:t>Increasing </a:t>
            </a:r>
            <a:r>
              <a:rPr lang="en-GB" sz="2000" dirty="0" smtClean="0">
                <a:effectLst/>
              </a:rPr>
              <a:t>Adapt</a:t>
            </a:r>
            <a:r>
              <a:rPr lang="tr-TR" sz="2000" dirty="0" smtClean="0">
                <a:effectLst/>
              </a:rPr>
              <a:t>a</a:t>
            </a:r>
            <a:r>
              <a:rPr lang="en-GB" sz="2000" dirty="0" err="1" smtClean="0">
                <a:effectLst/>
              </a:rPr>
              <a:t>bility</a:t>
            </a:r>
            <a:r>
              <a:rPr lang="en-GB" sz="2000" dirty="0" smtClean="0">
                <a:effectLst/>
              </a:rPr>
              <a:t> </a:t>
            </a:r>
            <a:r>
              <a:rPr lang="en-GB" sz="2000" dirty="0">
                <a:effectLst/>
              </a:rPr>
              <a:t>of </a:t>
            </a:r>
            <a:r>
              <a:rPr lang="tr-TR" sz="2000" dirty="0" err="1" smtClean="0">
                <a:effectLst/>
              </a:rPr>
              <a:t>Tradesmen</a:t>
            </a:r>
            <a:r>
              <a:rPr lang="tr-TR" sz="2000" dirty="0" smtClean="0">
                <a:effectLst/>
              </a:rPr>
              <a:t> </a:t>
            </a:r>
            <a:r>
              <a:rPr lang="tr-TR" sz="2000" dirty="0" err="1" smtClean="0">
                <a:effectLst/>
              </a:rPr>
              <a:t>and</a:t>
            </a:r>
            <a:r>
              <a:rPr lang="tr-TR" sz="2000" dirty="0" smtClean="0">
                <a:effectLst/>
              </a:rPr>
              <a:t> </a:t>
            </a:r>
            <a:r>
              <a:rPr lang="tr-TR" sz="2000" dirty="0" err="1" smtClean="0">
                <a:effectLst/>
              </a:rPr>
              <a:t>Craftsmen</a:t>
            </a:r>
            <a:endParaRPr lang="en-US"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15</a:t>
            </a:fld>
            <a:endParaRPr lang="es-ES" sz="1400">
              <a:solidFill>
                <a:srgbClr val="3D4E84"/>
              </a:solidFill>
              <a:latin typeface="Arial" charset="0"/>
            </a:endParaRPr>
          </a:p>
        </p:txBody>
      </p:sp>
      <p:sp>
        <p:nvSpPr>
          <p:cNvPr id="3" name="İçerik Yer Tutucusu 2"/>
          <p:cNvSpPr>
            <a:spLocks noGrp="1"/>
          </p:cNvSpPr>
          <p:nvPr>
            <p:ph idx="1"/>
          </p:nvPr>
        </p:nvSpPr>
        <p:spPr>
          <a:xfrm>
            <a:off x="533400" y="2695575"/>
            <a:ext cx="7772400" cy="2057400"/>
          </a:xfrm>
        </p:spPr>
        <p:txBody>
          <a:bodyPr/>
          <a:lstStyle/>
          <a:p>
            <a:pPr marL="0" indent="0" algn="just">
              <a:buNone/>
            </a:pPr>
            <a:r>
              <a:rPr lang="tr-TR" sz="1800" dirty="0" err="1" smtClean="0"/>
              <a:t>Procedures</a:t>
            </a:r>
            <a:r>
              <a:rPr lang="tr-TR" sz="1800" dirty="0" smtClean="0"/>
              <a:t> </a:t>
            </a:r>
            <a:r>
              <a:rPr lang="tr-TR" sz="1800" dirty="0" err="1" smtClean="0"/>
              <a:t>regarding</a:t>
            </a:r>
            <a:r>
              <a:rPr lang="tr-TR" sz="1800" dirty="0" smtClean="0"/>
              <a:t> </a:t>
            </a:r>
            <a:r>
              <a:rPr lang="tr-TR" sz="1800" dirty="0"/>
              <a:t>d</a:t>
            </a:r>
            <a:r>
              <a:rPr lang="en-US" sz="1800" dirty="0" err="1" smtClean="0"/>
              <a:t>elivery</a:t>
            </a:r>
            <a:r>
              <a:rPr lang="en-US" sz="1800" dirty="0" smtClean="0"/>
              <a:t>, installation</a:t>
            </a:r>
            <a:r>
              <a:rPr lang="tr-TR" sz="1800" dirty="0" smtClean="0"/>
              <a:t>,</a:t>
            </a:r>
            <a:r>
              <a:rPr lang="en-US" sz="1800" dirty="0" smtClean="0"/>
              <a:t> putting into operation, inspection and testing of the equipment</a:t>
            </a:r>
            <a:r>
              <a:rPr lang="tr-TR" sz="1800" dirty="0" smtClean="0"/>
              <a:t>s</a:t>
            </a:r>
            <a:r>
              <a:rPr lang="en-US" sz="1800" dirty="0" smtClean="0"/>
              <a:t> are ongoing.</a:t>
            </a:r>
          </a:p>
          <a:p>
            <a:pPr marL="0" indent="0" algn="just">
              <a:buNone/>
            </a:pPr>
            <a:endParaRPr lang="en-US" sz="1800" dirty="0" smtClean="0"/>
          </a:p>
          <a:p>
            <a:pPr marL="0" indent="0" algn="just">
              <a:buNone/>
            </a:pPr>
            <a:r>
              <a:rPr lang="en-US" sz="1800" b="1" dirty="0" smtClean="0"/>
              <a:t>Lot 1: </a:t>
            </a:r>
            <a:r>
              <a:rPr lang="tr-TR" sz="1800" dirty="0" smtClean="0"/>
              <a:t>Office </a:t>
            </a:r>
            <a:r>
              <a:rPr lang="tr-TR" sz="1800" dirty="0" err="1" smtClean="0"/>
              <a:t>Furniture</a:t>
            </a:r>
            <a:endParaRPr lang="tr-TR" sz="1800" dirty="0" smtClean="0"/>
          </a:p>
          <a:p>
            <a:pPr marL="0" indent="0" algn="just">
              <a:buNone/>
            </a:pPr>
            <a:r>
              <a:rPr lang="tr-TR" sz="1800" b="1" dirty="0" smtClean="0"/>
              <a:t>Lot 2:</a:t>
            </a:r>
            <a:r>
              <a:rPr lang="tr-TR" sz="1800" dirty="0" smtClean="0"/>
              <a:t> IT </a:t>
            </a:r>
            <a:r>
              <a:rPr lang="tr-TR" sz="1800" dirty="0" err="1" smtClean="0"/>
              <a:t>Equipment</a:t>
            </a:r>
            <a:endParaRPr lang="tr-TR" sz="1800" dirty="0" smtClean="0"/>
          </a:p>
          <a:p>
            <a:pPr marL="0" indent="0" algn="just">
              <a:buNone/>
            </a:pPr>
            <a:r>
              <a:rPr lang="tr-TR" sz="1800" b="1" dirty="0" smtClean="0"/>
              <a:t>Lot 3:</a:t>
            </a:r>
            <a:r>
              <a:rPr lang="tr-TR" sz="1800" dirty="0" smtClean="0"/>
              <a:t> </a:t>
            </a:r>
            <a:r>
              <a:rPr lang="tr-TR" sz="1800" dirty="0" err="1" smtClean="0"/>
              <a:t>Woodwork</a:t>
            </a:r>
            <a:r>
              <a:rPr lang="tr-TR" sz="1800" dirty="0" smtClean="0"/>
              <a:t> </a:t>
            </a:r>
            <a:r>
              <a:rPr lang="tr-TR" sz="1800" dirty="0" err="1" smtClean="0"/>
              <a:t>Equipment</a:t>
            </a:r>
            <a:endParaRPr lang="tr-TR" sz="1800" dirty="0" smtClean="0"/>
          </a:p>
          <a:p>
            <a:pPr marL="0" indent="0" algn="just">
              <a:buNone/>
            </a:pPr>
            <a:r>
              <a:rPr lang="tr-TR" sz="1800" b="1" dirty="0" smtClean="0"/>
              <a:t>Lot 4:</a:t>
            </a:r>
            <a:r>
              <a:rPr lang="tr-TR" sz="1800" dirty="0" smtClean="0"/>
              <a:t> </a:t>
            </a:r>
            <a:r>
              <a:rPr lang="tr-TR" sz="1800" dirty="0" err="1" smtClean="0"/>
              <a:t>Industrial</a:t>
            </a:r>
            <a:r>
              <a:rPr lang="tr-TR" sz="1800" dirty="0" smtClean="0"/>
              <a:t> Cooking </a:t>
            </a:r>
            <a:r>
              <a:rPr lang="tr-TR" sz="1800" dirty="0" err="1" smtClean="0"/>
              <a:t>Equipment</a:t>
            </a:r>
            <a:endParaRPr lang="en-US" sz="1800" dirty="0" smtClean="0"/>
          </a:p>
          <a:p>
            <a:pPr algn="just"/>
            <a:endParaRPr lang="en-US" sz="1800" dirty="0" smtClean="0"/>
          </a:p>
          <a:p>
            <a:pPr algn="just"/>
            <a:endParaRPr lang="en-US" sz="2400" dirty="0" smtClean="0"/>
          </a:p>
          <a:p>
            <a:pPr algn="just"/>
            <a:endParaRPr lang="en-US" sz="2400" b="1" dirty="0"/>
          </a:p>
        </p:txBody>
      </p:sp>
    </p:spTree>
    <p:extLst>
      <p:ext uri="{BB962C8B-B14F-4D97-AF65-F5344CB8AC3E}">
        <p14:creationId xmlns:p14="http://schemas.microsoft.com/office/powerpoint/2010/main" val="26275392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2" y="1209675"/>
            <a:ext cx="8066087" cy="952500"/>
          </a:xfrm>
        </p:spPr>
        <p:txBody>
          <a:bodyPr/>
          <a:lstStyle/>
          <a:p>
            <a:pPr>
              <a:defRPr/>
            </a:pPr>
            <a:r>
              <a:rPr lang="tr-TR" dirty="0" err="1"/>
              <a:t>Measure</a:t>
            </a:r>
            <a:r>
              <a:rPr lang="tr-TR" dirty="0"/>
              <a:t> </a:t>
            </a:r>
            <a:r>
              <a:rPr lang="tr-TR" dirty="0" smtClean="0"/>
              <a:t>5.1 </a:t>
            </a:r>
            <a:br>
              <a:rPr lang="tr-TR" dirty="0" smtClean="0"/>
            </a:br>
            <a:r>
              <a:rPr lang="tr-TR" dirty="0" smtClean="0"/>
              <a:t/>
            </a:r>
            <a:br>
              <a:rPr lang="tr-TR" dirty="0" smtClean="0"/>
            </a:br>
            <a:r>
              <a:rPr lang="tr-TR" sz="2000" dirty="0" smtClean="0">
                <a:effectLst/>
              </a:rPr>
              <a:t>Technical Assistance </a:t>
            </a:r>
            <a:r>
              <a:rPr lang="tr-TR" sz="2000" dirty="0" err="1" smtClean="0">
                <a:effectLst/>
              </a:rPr>
              <a:t>for</a:t>
            </a:r>
            <a:r>
              <a:rPr lang="tr-TR" sz="2000" dirty="0" smtClean="0">
                <a:effectLst/>
              </a:rPr>
              <a:t> </a:t>
            </a:r>
            <a:r>
              <a:rPr lang="tr-TR" sz="2000" dirty="0" err="1" smtClean="0">
                <a:effectLst/>
              </a:rPr>
              <a:t>Implementation</a:t>
            </a:r>
            <a:r>
              <a:rPr lang="tr-TR" sz="2000" dirty="0" smtClean="0">
                <a:effectLst/>
              </a:rPr>
              <a:t> of Human </a:t>
            </a:r>
            <a:r>
              <a:rPr lang="tr-TR" sz="2000" dirty="0" err="1" smtClean="0">
                <a:effectLst/>
              </a:rPr>
              <a:t>Resources</a:t>
            </a:r>
            <a:r>
              <a:rPr lang="tr-TR" sz="2000" dirty="0" smtClean="0">
                <a:effectLst/>
              </a:rPr>
              <a:t> Development </a:t>
            </a:r>
            <a:r>
              <a:rPr lang="tr-TR" sz="2000" dirty="0" err="1" smtClean="0">
                <a:effectLst/>
              </a:rPr>
              <a:t>Operational</a:t>
            </a:r>
            <a:r>
              <a:rPr lang="tr-TR" sz="2000" dirty="0" smtClean="0">
                <a:effectLst/>
              </a:rPr>
              <a:t> Programme </a:t>
            </a:r>
            <a:endParaRPr lang="tr-TR"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16</a:t>
            </a:fld>
            <a:endParaRPr lang="es-ES" sz="1400">
              <a:solidFill>
                <a:srgbClr val="3D4E84"/>
              </a:solidFill>
              <a:latin typeface="Arial" charset="0"/>
            </a:endParaRPr>
          </a:p>
        </p:txBody>
      </p:sp>
      <p:sp>
        <p:nvSpPr>
          <p:cNvPr id="3" name="İçerik Yer Tutucusu 2"/>
          <p:cNvSpPr>
            <a:spLocks noGrp="1"/>
          </p:cNvSpPr>
          <p:nvPr>
            <p:ph idx="1"/>
          </p:nvPr>
        </p:nvSpPr>
        <p:spPr>
          <a:xfrm>
            <a:off x="533399" y="2476500"/>
            <a:ext cx="8000999" cy="3762375"/>
          </a:xfrm>
        </p:spPr>
        <p:txBody>
          <a:bodyPr/>
          <a:lstStyle/>
          <a:p>
            <a:pPr marL="342900" lvl="1" indent="-342900" algn="just">
              <a:buFontTx/>
              <a:buChar char="•"/>
            </a:pPr>
            <a:r>
              <a:rPr lang="tr-TR" dirty="0" err="1"/>
              <a:t>Extension</a:t>
            </a:r>
            <a:r>
              <a:rPr lang="tr-TR" dirty="0"/>
              <a:t> of </a:t>
            </a:r>
            <a:r>
              <a:rPr lang="tr-TR" dirty="0" err="1"/>
              <a:t>the</a:t>
            </a:r>
            <a:r>
              <a:rPr lang="tr-TR" dirty="0"/>
              <a:t> </a:t>
            </a:r>
            <a:r>
              <a:rPr lang="tr-TR" dirty="0" err="1"/>
              <a:t>project</a:t>
            </a:r>
            <a:r>
              <a:rPr lang="tr-TR" dirty="0"/>
              <a:t> </a:t>
            </a:r>
            <a:r>
              <a:rPr lang="tr-TR" dirty="0" err="1"/>
              <a:t>for</a:t>
            </a:r>
            <a:r>
              <a:rPr lang="tr-TR" dirty="0"/>
              <a:t> 9 </a:t>
            </a:r>
            <a:r>
              <a:rPr lang="tr-TR" dirty="0" err="1"/>
              <a:t>months</a:t>
            </a:r>
            <a:r>
              <a:rPr lang="tr-TR" dirty="0"/>
              <a:t> </a:t>
            </a:r>
          </a:p>
          <a:p>
            <a:pPr algn="just"/>
            <a:r>
              <a:rPr lang="en-US" sz="1800" dirty="0"/>
              <a:t>Delivery of the following trainings;</a:t>
            </a:r>
          </a:p>
          <a:p>
            <a:pPr lvl="1" algn="just"/>
            <a:r>
              <a:rPr lang="en-US" dirty="0" err="1"/>
              <a:t>Introduct</a:t>
            </a:r>
            <a:r>
              <a:rPr lang="tr-TR" dirty="0" err="1"/>
              <a:t>ory</a:t>
            </a:r>
            <a:r>
              <a:rPr lang="en-US" dirty="0"/>
              <a:t> trainings for newly recruited staff</a:t>
            </a:r>
          </a:p>
          <a:p>
            <a:pPr lvl="1" algn="just"/>
            <a:r>
              <a:rPr lang="en-US" dirty="0"/>
              <a:t>Irregularities, internal control and risk management</a:t>
            </a:r>
          </a:p>
          <a:p>
            <a:pPr lvl="1" algn="just"/>
            <a:r>
              <a:rPr lang="en-US" dirty="0"/>
              <a:t>Grant and framework evaluation, tender evaluation</a:t>
            </a:r>
          </a:p>
          <a:p>
            <a:pPr lvl="1" algn="just"/>
            <a:r>
              <a:rPr lang="tr-TR" dirty="0" err="1"/>
              <a:t>Hybrid</a:t>
            </a:r>
            <a:r>
              <a:rPr lang="tr-TR" dirty="0"/>
              <a:t> </a:t>
            </a:r>
            <a:r>
              <a:rPr lang="tr-TR" dirty="0" err="1"/>
              <a:t>Tendering</a:t>
            </a:r>
            <a:endParaRPr lang="en-US" dirty="0"/>
          </a:p>
          <a:p>
            <a:pPr lvl="1" algn="just"/>
            <a:r>
              <a:rPr lang="en-US" dirty="0"/>
              <a:t>Eligibility of expenditures and rules of payment process</a:t>
            </a:r>
          </a:p>
          <a:p>
            <a:pPr lvl="1" algn="just"/>
            <a:r>
              <a:rPr lang="en-US" dirty="0"/>
              <a:t>Financial planning and expenditure verification</a:t>
            </a:r>
            <a:endParaRPr lang="tr-TR" dirty="0"/>
          </a:p>
          <a:p>
            <a:pPr lvl="1" algn="just"/>
            <a:r>
              <a:rPr lang="tr-TR" dirty="0"/>
              <a:t>Advanced Budget Evaluation</a:t>
            </a:r>
          </a:p>
          <a:p>
            <a:pPr lvl="1" algn="just"/>
            <a:r>
              <a:rPr lang="tr-TR" dirty="0" err="1"/>
              <a:t>Simplified</a:t>
            </a:r>
            <a:r>
              <a:rPr lang="tr-TR" dirty="0"/>
              <a:t> </a:t>
            </a:r>
            <a:r>
              <a:rPr lang="tr-TR" dirty="0" err="1"/>
              <a:t>cost</a:t>
            </a:r>
            <a:r>
              <a:rPr lang="tr-TR" dirty="0"/>
              <a:t> </a:t>
            </a:r>
            <a:r>
              <a:rPr lang="tr-TR" dirty="0" err="1"/>
              <a:t>option</a:t>
            </a:r>
            <a:endParaRPr lang="tr-TR" dirty="0"/>
          </a:p>
          <a:p>
            <a:pPr marL="914400" lvl="2" indent="0" algn="just">
              <a:buNone/>
            </a:pPr>
            <a:r>
              <a:rPr lang="tr-TR" dirty="0"/>
              <a:t>	</a:t>
            </a:r>
            <a:endParaRPr lang="en-US" dirty="0" smtClean="0"/>
          </a:p>
          <a:p>
            <a:pPr lvl="1" algn="just"/>
            <a:endParaRPr lang="en-US"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2" y="1290638"/>
            <a:ext cx="8066087" cy="914400"/>
          </a:xfrm>
        </p:spPr>
        <p:txBody>
          <a:bodyPr/>
          <a:lstStyle/>
          <a:p>
            <a:pPr>
              <a:defRPr/>
            </a:pPr>
            <a:r>
              <a:rPr lang="tr-TR" sz="2000" dirty="0" smtClean="0">
                <a:effectLst/>
              </a:rPr>
              <a:t>Technical Assistance </a:t>
            </a:r>
            <a:r>
              <a:rPr lang="tr-TR" sz="2000" dirty="0" err="1" smtClean="0">
                <a:effectLst/>
              </a:rPr>
              <a:t>for</a:t>
            </a:r>
            <a:r>
              <a:rPr lang="tr-TR" sz="2000" dirty="0" smtClean="0">
                <a:effectLst/>
              </a:rPr>
              <a:t> </a:t>
            </a:r>
            <a:r>
              <a:rPr lang="tr-TR" sz="2000" dirty="0" err="1" smtClean="0">
                <a:effectLst/>
              </a:rPr>
              <a:t>Implementation</a:t>
            </a:r>
            <a:r>
              <a:rPr lang="tr-TR" sz="2000" dirty="0" smtClean="0">
                <a:effectLst/>
              </a:rPr>
              <a:t> of Human </a:t>
            </a:r>
            <a:r>
              <a:rPr lang="tr-TR" sz="2000" dirty="0" err="1" smtClean="0">
                <a:effectLst/>
              </a:rPr>
              <a:t>Resources</a:t>
            </a:r>
            <a:r>
              <a:rPr lang="tr-TR" sz="2000" dirty="0" smtClean="0">
                <a:effectLst/>
              </a:rPr>
              <a:t> Development </a:t>
            </a:r>
            <a:r>
              <a:rPr lang="tr-TR" sz="2000" dirty="0" err="1" smtClean="0">
                <a:effectLst/>
              </a:rPr>
              <a:t>Operational</a:t>
            </a:r>
            <a:r>
              <a:rPr lang="tr-TR" sz="2000" dirty="0" smtClean="0">
                <a:effectLst/>
              </a:rPr>
              <a:t> Programme (2) </a:t>
            </a:r>
            <a:endParaRPr lang="tr-TR"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17</a:t>
            </a:fld>
            <a:endParaRPr lang="es-ES" sz="1400">
              <a:solidFill>
                <a:srgbClr val="3D4E84"/>
              </a:solidFill>
              <a:latin typeface="Arial" charset="0"/>
            </a:endParaRPr>
          </a:p>
        </p:txBody>
      </p:sp>
      <p:sp>
        <p:nvSpPr>
          <p:cNvPr id="3" name="İçerik Yer Tutucusu 2"/>
          <p:cNvSpPr>
            <a:spLocks noGrp="1"/>
          </p:cNvSpPr>
          <p:nvPr>
            <p:ph idx="1"/>
          </p:nvPr>
        </p:nvSpPr>
        <p:spPr>
          <a:xfrm>
            <a:off x="533399" y="2438400"/>
            <a:ext cx="8001000" cy="3638550"/>
          </a:xfrm>
        </p:spPr>
        <p:txBody>
          <a:bodyPr/>
          <a:lstStyle/>
          <a:p>
            <a:pPr algn="just"/>
            <a:r>
              <a:rPr lang="en-US" sz="1800" dirty="0"/>
              <a:t>Completion of the study visits in order to give an insight on funds management of the country visited and allowing for the members of each unit in IPA MD to exchange experiences on below areas;</a:t>
            </a:r>
          </a:p>
          <a:p>
            <a:pPr lvl="1" algn="just"/>
            <a:r>
              <a:rPr lang="en-US" dirty="0">
                <a:sym typeface="Wingdings" pitchFamily="2" charset="2"/>
              </a:rPr>
              <a:t>Program management and procurement process</a:t>
            </a:r>
          </a:p>
          <a:p>
            <a:pPr lvl="1" algn="just"/>
            <a:r>
              <a:rPr lang="en-US" dirty="0">
                <a:sym typeface="Wingdings" pitchFamily="2" charset="2"/>
              </a:rPr>
              <a:t>Project management</a:t>
            </a:r>
          </a:p>
          <a:p>
            <a:pPr lvl="1" algn="just"/>
            <a:r>
              <a:rPr lang="en-US" dirty="0">
                <a:sym typeface="Wingdings" pitchFamily="2" charset="2"/>
              </a:rPr>
              <a:t>Financial management</a:t>
            </a:r>
          </a:p>
          <a:p>
            <a:pPr lvl="1" algn="just"/>
            <a:r>
              <a:rPr lang="en-US" dirty="0">
                <a:sym typeface="Wingdings" pitchFamily="2" charset="2"/>
              </a:rPr>
              <a:t>Quality assurance and coordination processes</a:t>
            </a:r>
          </a:p>
          <a:p>
            <a:pPr lvl="1" algn="just"/>
            <a:r>
              <a:rPr lang="en-US" dirty="0">
                <a:sym typeface="Wingdings" pitchFamily="2" charset="2"/>
              </a:rPr>
              <a:t>IT applications</a:t>
            </a:r>
            <a:endParaRPr lang="en-US" dirty="0"/>
          </a:p>
          <a:p>
            <a:pPr algn="just"/>
            <a:r>
              <a:rPr lang="en-US" sz="1800" dirty="0"/>
              <a:t>Establishment and Improvement of </a:t>
            </a:r>
            <a:r>
              <a:rPr lang="tr-TR" sz="1800" dirty="0"/>
              <a:t>G-MIS </a:t>
            </a:r>
            <a:r>
              <a:rPr lang="tr-TR" sz="1800" dirty="0" err="1"/>
              <a:t>and</a:t>
            </a:r>
            <a:r>
              <a:rPr lang="tr-TR" sz="1800" dirty="0"/>
              <a:t> </a:t>
            </a:r>
            <a:r>
              <a:rPr lang="en-US" sz="1800" dirty="0" smtClean="0"/>
              <a:t>MIS</a:t>
            </a:r>
            <a:endParaRPr lang="tr-TR" sz="1800" dirty="0"/>
          </a:p>
          <a:p>
            <a:pPr algn="just"/>
            <a:r>
              <a:rPr lang="tr-TR" sz="1800" dirty="0"/>
              <a:t>Full time </a:t>
            </a:r>
            <a:r>
              <a:rPr lang="tr-TR" sz="1800" dirty="0" err="1"/>
              <a:t>consultancy</a:t>
            </a:r>
            <a:r>
              <a:rPr lang="tr-TR" sz="1800" dirty="0"/>
              <a:t> </a:t>
            </a:r>
            <a:r>
              <a:rPr lang="tr-TR" sz="1800" dirty="0" err="1"/>
              <a:t>support</a:t>
            </a:r>
            <a:r>
              <a:rPr lang="tr-TR" sz="1800" dirty="0"/>
              <a:t> </a:t>
            </a:r>
            <a:r>
              <a:rPr lang="tr-TR" sz="1800" dirty="0" err="1"/>
              <a:t>to</a:t>
            </a:r>
            <a:r>
              <a:rPr lang="tr-TR" sz="1800" dirty="0"/>
              <a:t> İKGPRO </a:t>
            </a:r>
          </a:p>
          <a:p>
            <a:pPr algn="just"/>
            <a:r>
              <a:rPr lang="en-US" sz="1800" dirty="0"/>
              <a:t>Evaluation of HRD OP process </a:t>
            </a:r>
            <a:r>
              <a:rPr lang="tr-TR" sz="1800" dirty="0"/>
              <a:t>is </a:t>
            </a:r>
            <a:r>
              <a:rPr lang="tr-TR" sz="1800" dirty="0" smtClean="0"/>
              <a:t>on-</a:t>
            </a:r>
            <a:r>
              <a:rPr lang="tr-TR" sz="1800" dirty="0" err="1" smtClean="0"/>
              <a:t>going</a:t>
            </a:r>
            <a:endParaRPr lang="en-US" sz="1800" dirty="0"/>
          </a:p>
          <a:p>
            <a:pPr algn="just"/>
            <a:endParaRPr lang="en-US" dirty="0"/>
          </a:p>
        </p:txBody>
      </p:sp>
    </p:spTree>
    <p:extLst>
      <p:ext uri="{BB962C8B-B14F-4D97-AF65-F5344CB8AC3E}">
        <p14:creationId xmlns:p14="http://schemas.microsoft.com/office/powerpoint/2010/main" val="25160585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sz="2000" dirty="0">
                <a:effectLst/>
              </a:rPr>
              <a:t>Supply Contract</a:t>
            </a:r>
            <a:r>
              <a:rPr lang="tr-TR" sz="2000" dirty="0">
                <a:effectLst/>
              </a:rPr>
              <a:t> </a:t>
            </a:r>
            <a:r>
              <a:rPr lang="tr-TR" sz="2000" dirty="0" err="1" smtClean="0">
                <a:effectLst/>
              </a:rPr>
              <a:t>for</a:t>
            </a:r>
            <a:r>
              <a:rPr lang="tr-TR" sz="2000" dirty="0" smtClean="0">
                <a:effectLst/>
              </a:rPr>
              <a:t> </a:t>
            </a:r>
            <a:r>
              <a:rPr lang="tr-TR" sz="2000" dirty="0" err="1">
                <a:effectLst/>
              </a:rPr>
              <a:t>Implementation</a:t>
            </a:r>
            <a:r>
              <a:rPr lang="tr-TR" sz="2000" dirty="0">
                <a:effectLst/>
              </a:rPr>
              <a:t> of Human </a:t>
            </a:r>
            <a:r>
              <a:rPr lang="tr-TR" sz="2000" dirty="0" err="1">
                <a:effectLst/>
              </a:rPr>
              <a:t>Resources</a:t>
            </a:r>
            <a:r>
              <a:rPr lang="tr-TR" sz="2000" dirty="0">
                <a:effectLst/>
              </a:rPr>
              <a:t> Development </a:t>
            </a:r>
            <a:r>
              <a:rPr lang="tr-TR" sz="2000" dirty="0" err="1">
                <a:effectLst/>
              </a:rPr>
              <a:t>Operational</a:t>
            </a:r>
            <a:r>
              <a:rPr lang="tr-TR" sz="2000" dirty="0">
                <a:effectLst/>
              </a:rPr>
              <a:t> </a:t>
            </a:r>
            <a:r>
              <a:rPr lang="tr-TR" sz="2000" dirty="0" smtClean="0">
                <a:effectLst/>
              </a:rPr>
              <a:t>Programme</a:t>
            </a:r>
            <a:endParaRPr lang="en-GB" sz="2000" dirty="0"/>
          </a:p>
        </p:txBody>
      </p:sp>
      <p:sp>
        <p:nvSpPr>
          <p:cNvPr id="3" name="İçerik Yer Tutucusu 2"/>
          <p:cNvSpPr>
            <a:spLocks noGrp="1"/>
          </p:cNvSpPr>
          <p:nvPr>
            <p:ph idx="1"/>
          </p:nvPr>
        </p:nvSpPr>
        <p:spPr/>
        <p:txBody>
          <a:bodyPr/>
          <a:lstStyle/>
          <a:p>
            <a:pPr marL="0" indent="0" algn="just">
              <a:buNone/>
            </a:pPr>
            <a:r>
              <a:rPr lang="en-US" sz="1800" dirty="0"/>
              <a:t>The project has been finalized by issuing the final acceptance certificates. Dates of the final acceptances are as follows:</a:t>
            </a:r>
          </a:p>
          <a:p>
            <a:pPr algn="just"/>
            <a:r>
              <a:rPr lang="en-US" sz="1800" dirty="0"/>
              <a:t>Lot 1 – 07.05.2013</a:t>
            </a:r>
          </a:p>
          <a:p>
            <a:pPr algn="just"/>
            <a:r>
              <a:rPr lang="en-US" sz="1800" dirty="0"/>
              <a:t>Lot 2 – 15.05.2013</a:t>
            </a:r>
          </a:p>
          <a:p>
            <a:pPr algn="just"/>
            <a:r>
              <a:rPr lang="en-US" sz="1800" dirty="0"/>
              <a:t>Lot 3 and Lot 5 – 08.05.2013</a:t>
            </a:r>
          </a:p>
          <a:p>
            <a:pPr algn="just"/>
            <a:r>
              <a:rPr lang="en-US" sz="1800" dirty="0"/>
              <a:t>Lot 4 – final acceptance procedures are ongoing</a:t>
            </a:r>
          </a:p>
          <a:p>
            <a:pPr algn="just"/>
            <a:r>
              <a:rPr lang="en-US" sz="1800" dirty="0"/>
              <a:t>Lot 6 – 05.04.2013</a:t>
            </a:r>
          </a:p>
          <a:p>
            <a:pPr algn="just"/>
            <a:endParaRPr lang="en-US" sz="1800"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18</a:t>
            </a:fld>
            <a:endParaRPr lang="es-ES"/>
          </a:p>
        </p:txBody>
      </p:sp>
    </p:spTree>
    <p:extLst>
      <p:ext uri="{BB962C8B-B14F-4D97-AF65-F5344CB8AC3E}">
        <p14:creationId xmlns:p14="http://schemas.microsoft.com/office/powerpoint/2010/main" val="3344132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2" y="1290638"/>
            <a:ext cx="8066087" cy="1014412"/>
          </a:xfrm>
        </p:spPr>
        <p:txBody>
          <a:bodyPr/>
          <a:lstStyle/>
          <a:p>
            <a:pPr>
              <a:defRPr/>
            </a:pPr>
            <a:r>
              <a:rPr lang="tr-TR" dirty="0" err="1"/>
              <a:t>Measure</a:t>
            </a:r>
            <a:r>
              <a:rPr lang="tr-TR" dirty="0"/>
              <a:t> </a:t>
            </a:r>
            <a:r>
              <a:rPr lang="tr-TR" dirty="0" smtClean="0"/>
              <a:t>5.2-5.3</a:t>
            </a:r>
            <a:br>
              <a:rPr lang="tr-TR" dirty="0" smtClean="0"/>
            </a:br>
            <a:r>
              <a:rPr lang="tr-TR" dirty="0" smtClean="0"/>
              <a:t> </a:t>
            </a:r>
            <a:br>
              <a:rPr lang="tr-TR" dirty="0" smtClean="0"/>
            </a:br>
            <a:r>
              <a:rPr lang="tr-TR" sz="2000" dirty="0" smtClean="0">
                <a:effectLst/>
              </a:rPr>
              <a:t>Technical Assistance </a:t>
            </a:r>
            <a:r>
              <a:rPr lang="tr-TR" sz="2000" dirty="0" err="1" smtClean="0">
                <a:effectLst/>
              </a:rPr>
              <a:t>for</a:t>
            </a:r>
            <a:r>
              <a:rPr lang="tr-TR" sz="2000" dirty="0" smtClean="0">
                <a:effectLst/>
              </a:rPr>
              <a:t> </a:t>
            </a:r>
            <a:r>
              <a:rPr lang="tr-TR" sz="2000" dirty="0" err="1" smtClean="0">
                <a:effectLst/>
              </a:rPr>
              <a:t>Potential</a:t>
            </a:r>
            <a:r>
              <a:rPr lang="tr-TR" sz="2000" dirty="0" smtClean="0">
                <a:effectLst/>
              </a:rPr>
              <a:t> </a:t>
            </a:r>
            <a:r>
              <a:rPr lang="tr-TR" sz="2000" dirty="0" err="1" smtClean="0">
                <a:effectLst/>
              </a:rPr>
              <a:t>Operational</a:t>
            </a:r>
            <a:r>
              <a:rPr lang="tr-TR" sz="2000" dirty="0" smtClean="0">
                <a:effectLst/>
              </a:rPr>
              <a:t> and Grant </a:t>
            </a:r>
            <a:r>
              <a:rPr lang="tr-TR" sz="2000" dirty="0" err="1" smtClean="0">
                <a:effectLst/>
              </a:rPr>
              <a:t>Beneficiaries</a:t>
            </a:r>
            <a:r>
              <a:rPr lang="tr-TR" sz="2000" dirty="0" smtClean="0">
                <a:effectLst/>
              </a:rPr>
              <a:t>, Information and </a:t>
            </a:r>
            <a:r>
              <a:rPr lang="tr-TR" sz="2000" dirty="0" err="1" smtClean="0">
                <a:effectLst/>
              </a:rPr>
              <a:t>Publicity</a:t>
            </a:r>
            <a:r>
              <a:rPr lang="tr-TR" sz="2000" dirty="0" smtClean="0">
                <a:effectLst/>
              </a:rPr>
              <a:t> </a:t>
            </a:r>
            <a:endParaRPr lang="tr-TR"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19</a:t>
            </a:fld>
            <a:endParaRPr lang="es-ES" sz="1400">
              <a:solidFill>
                <a:srgbClr val="3D4E84"/>
              </a:solidFill>
              <a:latin typeface="Arial" charset="0"/>
            </a:endParaRPr>
          </a:p>
        </p:txBody>
      </p:sp>
      <p:sp>
        <p:nvSpPr>
          <p:cNvPr id="3" name="İçerik Yer Tutucusu 2"/>
          <p:cNvSpPr>
            <a:spLocks noGrp="1"/>
          </p:cNvSpPr>
          <p:nvPr>
            <p:ph idx="1"/>
          </p:nvPr>
        </p:nvSpPr>
        <p:spPr>
          <a:xfrm>
            <a:off x="533399" y="2438399"/>
            <a:ext cx="8000999" cy="3686175"/>
          </a:xfrm>
        </p:spPr>
        <p:txBody>
          <a:bodyPr/>
          <a:lstStyle/>
          <a:p>
            <a:endParaRPr lang="en-US" sz="1800" dirty="0" smtClean="0"/>
          </a:p>
          <a:p>
            <a:r>
              <a:rPr lang="tr-TR" sz="1800" dirty="0" err="1"/>
              <a:t>Extension</a:t>
            </a:r>
            <a:r>
              <a:rPr lang="tr-TR" sz="1800" dirty="0"/>
              <a:t> of </a:t>
            </a:r>
            <a:r>
              <a:rPr lang="tr-TR" sz="1800" dirty="0" err="1"/>
              <a:t>the</a:t>
            </a:r>
            <a:r>
              <a:rPr lang="tr-TR" sz="1800" dirty="0"/>
              <a:t> Project </a:t>
            </a:r>
            <a:r>
              <a:rPr lang="tr-TR" sz="1800" dirty="0" err="1"/>
              <a:t>for</a:t>
            </a:r>
            <a:r>
              <a:rPr lang="tr-TR" sz="1800" dirty="0"/>
              <a:t> 9 </a:t>
            </a:r>
            <a:r>
              <a:rPr lang="tr-TR" sz="1800" dirty="0" err="1"/>
              <a:t>months</a:t>
            </a:r>
            <a:endParaRPr lang="en-US" sz="1800" dirty="0"/>
          </a:p>
          <a:p>
            <a:pPr algn="just"/>
            <a:r>
              <a:rPr lang="en-US" sz="1800" dirty="0"/>
              <a:t>Revision of HRD OP Mainstreaming Strategy in line with the comments and feedback of the HRD OS Units and Beneficiaries.</a:t>
            </a:r>
          </a:p>
          <a:p>
            <a:pPr algn="just"/>
            <a:r>
              <a:rPr lang="en-US" sz="1800" dirty="0"/>
              <a:t>Delivery of an introductory training and Concept Note training</a:t>
            </a:r>
            <a:r>
              <a:rPr lang="tr-TR" sz="1800" dirty="0"/>
              <a:t> </a:t>
            </a:r>
            <a:r>
              <a:rPr lang="tr-TR" sz="1800" dirty="0" err="1"/>
              <a:t>to</a:t>
            </a:r>
            <a:r>
              <a:rPr lang="tr-TR" sz="1800" dirty="0"/>
              <a:t> Roma People</a:t>
            </a:r>
          </a:p>
          <a:p>
            <a:pPr algn="just"/>
            <a:r>
              <a:rPr lang="en-US" sz="1800" dirty="0"/>
              <a:t>Delivery of Training and Direct Expert Support regarding OIS, </a:t>
            </a:r>
            <a:r>
              <a:rPr lang="en-US" sz="1800" dirty="0" err="1"/>
              <a:t>ToR</a:t>
            </a:r>
            <a:r>
              <a:rPr lang="en-US" sz="1800" dirty="0"/>
              <a:t>, Grant Guideline, Operation and Project preparation</a:t>
            </a:r>
            <a:r>
              <a:rPr lang="tr-TR" sz="1800" dirty="0"/>
              <a:t> </a:t>
            </a:r>
            <a:r>
              <a:rPr lang="en-US" sz="1800" dirty="0"/>
              <a:t>to Operation Beneficiaries and Operating Structures</a:t>
            </a:r>
          </a:p>
          <a:p>
            <a:pPr algn="just"/>
            <a:r>
              <a:rPr lang="tr-TR" sz="1800" dirty="0"/>
              <a:t>PRE-II  </a:t>
            </a:r>
            <a:r>
              <a:rPr lang="tr-TR" sz="1800" dirty="0" err="1"/>
              <a:t>and</a:t>
            </a:r>
            <a:r>
              <a:rPr lang="tr-TR" sz="1800" dirty="0"/>
              <a:t> PYE-II </a:t>
            </a:r>
            <a:r>
              <a:rPr lang="tr-TR" sz="1800" dirty="0" err="1"/>
              <a:t>Concept</a:t>
            </a:r>
            <a:r>
              <a:rPr lang="tr-TR" sz="1800" dirty="0"/>
              <a:t> </a:t>
            </a:r>
            <a:r>
              <a:rPr lang="tr-TR" sz="1800" dirty="0" err="1"/>
              <a:t>Note</a:t>
            </a:r>
            <a:r>
              <a:rPr lang="tr-TR" sz="1800" dirty="0"/>
              <a:t> </a:t>
            </a:r>
            <a:r>
              <a:rPr lang="tr-TR" sz="1800" dirty="0" err="1"/>
              <a:t>and</a:t>
            </a:r>
            <a:r>
              <a:rPr lang="tr-TR" sz="1800" dirty="0"/>
              <a:t> Full Application </a:t>
            </a:r>
            <a:r>
              <a:rPr lang="tr-TR" sz="1800" dirty="0" err="1"/>
              <a:t>Trainings</a:t>
            </a:r>
            <a:endParaRPr lang="tr-TR" sz="1800" dirty="0"/>
          </a:p>
          <a:p>
            <a:pPr algn="just"/>
            <a:r>
              <a:rPr lang="tr-TR" sz="1800" dirty="0" err="1" smtClean="0"/>
              <a:t>Conducting</a:t>
            </a:r>
            <a:r>
              <a:rPr lang="tr-TR" sz="1800" dirty="0" smtClean="0"/>
              <a:t> of </a:t>
            </a:r>
            <a:r>
              <a:rPr lang="tr-TR" sz="1800" dirty="0" err="1"/>
              <a:t>s</a:t>
            </a:r>
            <a:r>
              <a:rPr lang="tr-TR" sz="1800" dirty="0" err="1" smtClean="0"/>
              <a:t>tudy</a:t>
            </a:r>
            <a:r>
              <a:rPr lang="tr-TR" sz="1800" dirty="0" smtClean="0"/>
              <a:t> </a:t>
            </a:r>
            <a:r>
              <a:rPr lang="tr-TR" sz="1800" dirty="0" err="1" smtClean="0"/>
              <a:t>visit</a:t>
            </a:r>
            <a:r>
              <a:rPr lang="tr-TR" sz="1800" dirty="0" smtClean="0"/>
              <a:t> </a:t>
            </a:r>
            <a:r>
              <a:rPr lang="tr-TR" sz="1800" dirty="0" err="1"/>
              <a:t>to</a:t>
            </a:r>
            <a:r>
              <a:rPr lang="tr-TR" sz="1800" dirty="0"/>
              <a:t> </a:t>
            </a:r>
            <a:r>
              <a:rPr lang="tr-TR" sz="1800" dirty="0" err="1"/>
              <a:t>Denmark</a:t>
            </a:r>
            <a:r>
              <a:rPr lang="tr-TR" sz="1800" dirty="0"/>
              <a:t> </a:t>
            </a:r>
            <a:r>
              <a:rPr lang="tr-TR" sz="1800" dirty="0" err="1"/>
              <a:t>about</a:t>
            </a:r>
            <a:r>
              <a:rPr lang="tr-TR" sz="1800" dirty="0"/>
              <a:t> Life </a:t>
            </a:r>
            <a:r>
              <a:rPr lang="tr-TR" sz="1800" dirty="0" err="1"/>
              <a:t>Long</a:t>
            </a:r>
            <a:r>
              <a:rPr lang="tr-TR" sz="1800" dirty="0"/>
              <a:t> Learning </a:t>
            </a:r>
            <a:r>
              <a:rPr lang="tr-TR" sz="1800" dirty="0" err="1"/>
              <a:t>and</a:t>
            </a:r>
            <a:r>
              <a:rPr lang="tr-TR" sz="1800" dirty="0"/>
              <a:t> </a:t>
            </a:r>
            <a:r>
              <a:rPr lang="tr-TR" sz="1800" dirty="0" err="1"/>
              <a:t>Adaptability</a:t>
            </a:r>
            <a:r>
              <a:rPr lang="tr-TR" sz="1800" dirty="0"/>
              <a:t> of </a:t>
            </a:r>
            <a:r>
              <a:rPr lang="tr-TR" sz="1800" dirty="0" err="1"/>
              <a:t>Employers</a:t>
            </a:r>
            <a:r>
              <a:rPr lang="tr-TR" sz="1800" dirty="0"/>
              <a:t> </a:t>
            </a:r>
            <a:r>
              <a:rPr lang="tr-TR" sz="1800" dirty="0" err="1"/>
              <a:t>and</a:t>
            </a:r>
            <a:r>
              <a:rPr lang="tr-TR" sz="1800" dirty="0"/>
              <a:t> </a:t>
            </a:r>
            <a:r>
              <a:rPr lang="tr-TR" sz="1800" dirty="0" err="1"/>
              <a:t>Employees</a:t>
            </a:r>
            <a:endParaRPr lang="tr-TR" sz="1800" dirty="0"/>
          </a:p>
          <a:p>
            <a:endParaRPr lang="en-US" sz="1800" dirty="0" smtClean="0"/>
          </a:p>
          <a:p>
            <a:endParaRPr lang="en-US" sz="1800" dirty="0" smtClean="0"/>
          </a:p>
          <a:p>
            <a:endParaRPr lang="en-US" sz="1800" dirty="0" smtClean="0"/>
          </a:p>
          <a:p>
            <a:endParaRPr lang="en-US" sz="1800" dirty="0" smtClean="0"/>
          </a:p>
          <a:p>
            <a:endParaRPr lang="en-US" sz="1800" dirty="0" smtClean="0"/>
          </a:p>
          <a:p>
            <a:pPr lvl="1"/>
            <a:endParaRPr lang="en-US" sz="1600" dirty="0"/>
          </a:p>
        </p:txBody>
      </p:sp>
    </p:spTree>
    <p:extLst>
      <p:ext uri="{BB962C8B-B14F-4D97-AF65-F5344CB8AC3E}">
        <p14:creationId xmlns:p14="http://schemas.microsoft.com/office/powerpoint/2010/main" val="19602394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3900" y="3213100"/>
            <a:ext cx="7731126" cy="1655763"/>
          </a:xfrm>
        </p:spPr>
        <p:txBody>
          <a:bodyPr/>
          <a:lstStyle/>
          <a:p>
            <a:pPr algn="ctr" eaLnBrk="1" hangingPunct="1">
              <a:defRPr/>
            </a:pPr>
            <a:r>
              <a:rPr lang="tr-TR" dirty="0" err="1" smtClean="0">
                <a:effectLst/>
              </a:rPr>
              <a:t>Achieved</a:t>
            </a:r>
            <a:r>
              <a:rPr lang="tr-TR" dirty="0" smtClean="0">
                <a:effectLst/>
              </a:rPr>
              <a:t> </a:t>
            </a:r>
            <a:r>
              <a:rPr lang="tr-TR" dirty="0" err="1" smtClean="0">
                <a:effectLst/>
              </a:rPr>
              <a:t>Cornerstones</a:t>
            </a:r>
            <a:r>
              <a:rPr lang="tr-TR" dirty="0" smtClean="0">
                <a:effectLst/>
              </a:rPr>
              <a:t> </a:t>
            </a:r>
            <a:r>
              <a:rPr lang="tr-TR" dirty="0" err="1" smtClean="0">
                <a:effectLst/>
              </a:rPr>
              <a:t>via</a:t>
            </a:r>
            <a:r>
              <a:rPr lang="tr-TR" dirty="0" smtClean="0">
                <a:effectLst/>
              </a:rPr>
              <a:t> O</a:t>
            </a:r>
            <a:r>
              <a:rPr lang="en-GB" dirty="0" err="1" smtClean="0">
                <a:effectLst/>
              </a:rPr>
              <a:t>ngoing</a:t>
            </a:r>
            <a:r>
              <a:rPr lang="en-GB" dirty="0" smtClean="0">
                <a:effectLst/>
              </a:rPr>
              <a:t> </a:t>
            </a:r>
            <a:r>
              <a:rPr lang="tr-TR" dirty="0">
                <a:effectLst/>
              </a:rPr>
              <a:t>O</a:t>
            </a:r>
            <a:r>
              <a:rPr lang="en-GB" dirty="0" err="1" smtClean="0">
                <a:effectLst/>
              </a:rPr>
              <a:t>perations</a:t>
            </a:r>
            <a:endParaRPr lang="en-US" kern="1200" dirty="0">
              <a:solidFill>
                <a:srgbClr val="FF9600"/>
              </a:solidFill>
              <a:latin typeface="Arial" pitchFamily="34" charset="0"/>
              <a:ea typeface="+mn-ea"/>
              <a:cs typeface="Arial" pitchFamily="34" charset="0"/>
            </a:endParaRPr>
          </a:p>
        </p:txBody>
      </p:sp>
    </p:spTree>
    <p:extLst>
      <p:ext uri="{BB962C8B-B14F-4D97-AF65-F5344CB8AC3E}">
        <p14:creationId xmlns:p14="http://schemas.microsoft.com/office/powerpoint/2010/main" val="41327812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2" y="1290637"/>
            <a:ext cx="8066087" cy="1071563"/>
          </a:xfrm>
        </p:spPr>
        <p:txBody>
          <a:bodyPr/>
          <a:lstStyle/>
          <a:p>
            <a:pPr>
              <a:defRPr/>
            </a:pPr>
            <a:r>
              <a:rPr lang="tr-TR" sz="2000" dirty="0">
                <a:effectLst/>
              </a:rPr>
              <a:t>Technical Assistance </a:t>
            </a:r>
            <a:r>
              <a:rPr lang="tr-TR" sz="2000" dirty="0" err="1">
                <a:effectLst/>
              </a:rPr>
              <a:t>for</a:t>
            </a:r>
            <a:r>
              <a:rPr lang="tr-TR" sz="2000" dirty="0">
                <a:effectLst/>
              </a:rPr>
              <a:t> </a:t>
            </a:r>
            <a:r>
              <a:rPr lang="tr-TR" sz="2000" dirty="0" err="1">
                <a:effectLst/>
              </a:rPr>
              <a:t>Potential</a:t>
            </a:r>
            <a:r>
              <a:rPr lang="tr-TR" sz="2000" dirty="0">
                <a:effectLst/>
              </a:rPr>
              <a:t> </a:t>
            </a:r>
            <a:r>
              <a:rPr lang="tr-TR" sz="2000" dirty="0" err="1">
                <a:effectLst/>
              </a:rPr>
              <a:t>Operational</a:t>
            </a:r>
            <a:r>
              <a:rPr lang="tr-TR" sz="2000" dirty="0">
                <a:effectLst/>
              </a:rPr>
              <a:t> and Grant </a:t>
            </a:r>
            <a:r>
              <a:rPr lang="tr-TR" sz="2000" dirty="0" err="1">
                <a:effectLst/>
              </a:rPr>
              <a:t>Beneficiaries</a:t>
            </a:r>
            <a:r>
              <a:rPr lang="tr-TR" sz="2000" dirty="0">
                <a:effectLst/>
              </a:rPr>
              <a:t>, Information </a:t>
            </a:r>
            <a:r>
              <a:rPr lang="tr-TR" sz="2000" dirty="0" err="1">
                <a:effectLst/>
              </a:rPr>
              <a:t>and</a:t>
            </a:r>
            <a:r>
              <a:rPr lang="tr-TR" sz="2000" dirty="0">
                <a:effectLst/>
              </a:rPr>
              <a:t> </a:t>
            </a:r>
            <a:r>
              <a:rPr lang="tr-TR" sz="2000" dirty="0" err="1" smtClean="0">
                <a:effectLst/>
              </a:rPr>
              <a:t>Publicity</a:t>
            </a:r>
            <a:r>
              <a:rPr lang="tr-TR" sz="2000" dirty="0" smtClean="0">
                <a:effectLst/>
              </a:rPr>
              <a:t> (2)</a:t>
            </a:r>
            <a:endParaRPr lang="tr-TR"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20</a:t>
            </a:fld>
            <a:endParaRPr lang="es-ES" sz="1400">
              <a:solidFill>
                <a:srgbClr val="3D4E84"/>
              </a:solidFill>
              <a:latin typeface="Arial" charset="0"/>
            </a:endParaRPr>
          </a:p>
        </p:txBody>
      </p:sp>
      <p:sp>
        <p:nvSpPr>
          <p:cNvPr id="3" name="İçerik Yer Tutucusu 2"/>
          <p:cNvSpPr>
            <a:spLocks noGrp="1"/>
          </p:cNvSpPr>
          <p:nvPr>
            <p:ph idx="1"/>
          </p:nvPr>
        </p:nvSpPr>
        <p:spPr>
          <a:xfrm>
            <a:off x="533399" y="2362200"/>
            <a:ext cx="8201026" cy="3648075"/>
          </a:xfrm>
        </p:spPr>
        <p:txBody>
          <a:bodyPr/>
          <a:lstStyle/>
          <a:p>
            <a:pPr algn="just"/>
            <a:r>
              <a:rPr lang="en-US" sz="1800" dirty="0"/>
              <a:t>Organization of Info Days in more than twenty cities regarding HRD OP Grant Scheme, EU funds and EU Institutions</a:t>
            </a:r>
          </a:p>
          <a:p>
            <a:pPr algn="just"/>
            <a:r>
              <a:rPr lang="en-US" sz="1800" dirty="0"/>
              <a:t>Delivery of ‘Information and Visibility’ training to all potential OBs</a:t>
            </a:r>
          </a:p>
          <a:p>
            <a:pPr algn="just"/>
            <a:r>
              <a:rPr lang="en-US" sz="1800" dirty="0"/>
              <a:t>Organization of Awareness raising activities for the launch of the Call for Operations and also for the launch operation of YURTKUR</a:t>
            </a:r>
          </a:p>
          <a:p>
            <a:pPr algn="just"/>
            <a:r>
              <a:rPr lang="en-US" sz="1800" dirty="0"/>
              <a:t>Publication and distribution of HRD OP </a:t>
            </a:r>
            <a:r>
              <a:rPr lang="tr-TR" sz="1800" dirty="0" err="1"/>
              <a:t>Achievement</a:t>
            </a:r>
            <a:r>
              <a:rPr lang="tr-TR" sz="1800" dirty="0"/>
              <a:t> </a:t>
            </a:r>
            <a:r>
              <a:rPr lang="tr-TR" sz="1800" dirty="0" err="1"/>
              <a:t>Book</a:t>
            </a:r>
            <a:r>
              <a:rPr lang="tr-TR" sz="1800" dirty="0"/>
              <a:t> </a:t>
            </a:r>
            <a:r>
              <a:rPr lang="tr-TR" sz="1800" dirty="0" err="1"/>
              <a:t>and</a:t>
            </a:r>
            <a:r>
              <a:rPr lang="tr-TR" sz="1800" dirty="0"/>
              <a:t> HRD OP </a:t>
            </a:r>
            <a:r>
              <a:rPr lang="tr-TR" sz="1800" dirty="0" err="1"/>
              <a:t>information</a:t>
            </a:r>
            <a:r>
              <a:rPr lang="tr-TR" sz="1800" dirty="0"/>
              <a:t> </a:t>
            </a:r>
            <a:r>
              <a:rPr lang="tr-TR" sz="1800" dirty="0" err="1"/>
              <a:t>booklet</a:t>
            </a:r>
            <a:r>
              <a:rPr lang="tr-TR" sz="1800" dirty="0"/>
              <a:t> </a:t>
            </a:r>
            <a:r>
              <a:rPr lang="tr-TR" sz="1800" dirty="0" err="1"/>
              <a:t>to</a:t>
            </a:r>
            <a:r>
              <a:rPr lang="tr-TR" sz="1800" dirty="0"/>
              <a:t> 20.000 </a:t>
            </a:r>
            <a:r>
              <a:rPr lang="tr-TR" sz="1800" dirty="0" err="1" smtClean="0"/>
              <a:t>students</a:t>
            </a:r>
            <a:endParaRPr lang="en-US" sz="1800" dirty="0"/>
          </a:p>
          <a:p>
            <a:pPr algn="just"/>
            <a:r>
              <a:rPr lang="en-US" sz="1800" dirty="0"/>
              <a:t>Utilization of ‘Media monitoring’ for our project activities to ensure capturing all occasions where project related news appear in newspapers, TV, radios, etc.</a:t>
            </a:r>
            <a:endParaRPr lang="tr-TR" sz="1800" dirty="0"/>
          </a:p>
          <a:p>
            <a:pPr algn="just"/>
            <a:r>
              <a:rPr lang="tr-TR" sz="1800" dirty="0"/>
              <a:t>HRD OP </a:t>
            </a:r>
            <a:r>
              <a:rPr lang="tr-TR" sz="1800" dirty="0" err="1"/>
              <a:t>Promotional</a:t>
            </a:r>
            <a:r>
              <a:rPr lang="tr-TR" sz="1800" dirty="0"/>
              <a:t> Film is </a:t>
            </a:r>
            <a:r>
              <a:rPr lang="tr-TR" sz="1800" dirty="0" err="1" smtClean="0"/>
              <a:t>ongoing</a:t>
            </a:r>
            <a:endParaRPr lang="en-US" sz="1800" dirty="0"/>
          </a:p>
        </p:txBody>
      </p:sp>
    </p:spTree>
    <p:extLst>
      <p:ext uri="{BB962C8B-B14F-4D97-AF65-F5344CB8AC3E}">
        <p14:creationId xmlns:p14="http://schemas.microsoft.com/office/powerpoint/2010/main" val="29617475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943226"/>
            <a:ext cx="8235951" cy="1925638"/>
          </a:xfrm>
        </p:spPr>
        <p:txBody>
          <a:bodyPr/>
          <a:lstStyle/>
          <a:p>
            <a:pPr lvl="0" algn="ctr" eaLnBrk="1" hangingPunct="1">
              <a:defRPr/>
            </a:pPr>
            <a:r>
              <a:rPr lang="tr-TR" dirty="0">
                <a:effectLst/>
              </a:rPr>
              <a:t>	</a:t>
            </a:r>
            <a:r>
              <a:rPr lang="tr-TR" dirty="0" err="1" smtClean="0">
                <a:effectLst/>
              </a:rPr>
              <a:t>Highlights</a:t>
            </a:r>
            <a:r>
              <a:rPr lang="tr-TR" dirty="0" smtClean="0">
                <a:effectLst/>
              </a:rPr>
              <a:t> in</a:t>
            </a:r>
            <a:r>
              <a:rPr lang="en-GB" dirty="0" smtClean="0">
                <a:effectLst/>
              </a:rPr>
              <a:t> </a:t>
            </a:r>
            <a:r>
              <a:rPr lang="tr-TR" dirty="0" smtClean="0">
                <a:effectLst/>
              </a:rPr>
              <a:t>R</a:t>
            </a:r>
            <a:r>
              <a:rPr lang="en-GB" dirty="0" err="1" smtClean="0">
                <a:effectLst/>
              </a:rPr>
              <a:t>ecentl</a:t>
            </a:r>
            <a:r>
              <a:rPr lang="tr-TR" dirty="0">
                <a:effectLst/>
              </a:rPr>
              <a:t>y</a:t>
            </a:r>
            <a:r>
              <a:rPr lang="tr-TR" dirty="0" smtClean="0">
                <a:effectLst/>
              </a:rPr>
              <a:t> </a:t>
            </a:r>
            <a:r>
              <a:rPr lang="tr-TR" dirty="0">
                <a:effectLst/>
              </a:rPr>
              <a:t>C</a:t>
            </a:r>
            <a:r>
              <a:rPr lang="en-GB" dirty="0" err="1" smtClean="0">
                <a:effectLst/>
              </a:rPr>
              <a:t>ompleted</a:t>
            </a:r>
            <a:r>
              <a:rPr lang="en-GB" dirty="0" smtClean="0">
                <a:effectLst/>
              </a:rPr>
              <a:t> </a:t>
            </a:r>
            <a:r>
              <a:rPr lang="tr-TR" dirty="0" smtClean="0">
                <a:effectLst/>
              </a:rPr>
              <a:t>    O</a:t>
            </a:r>
            <a:r>
              <a:rPr lang="en-GB" dirty="0" err="1" smtClean="0">
                <a:effectLst/>
              </a:rPr>
              <a:t>perations</a:t>
            </a:r>
            <a:r>
              <a:rPr lang="en-GB" dirty="0" smtClean="0">
                <a:effectLst/>
              </a:rPr>
              <a:t>  </a:t>
            </a:r>
            <a:r>
              <a:rPr lang="en-GB" dirty="0">
                <a:effectLst/>
              </a:rPr>
              <a:t/>
            </a:r>
            <a:br>
              <a:rPr lang="en-GB" dirty="0">
                <a:effectLst/>
              </a:rPr>
            </a:br>
            <a:endParaRPr lang="en-US" kern="1200" dirty="0">
              <a:solidFill>
                <a:srgbClr val="FF9600"/>
              </a:solidFill>
              <a:latin typeface="Arial" pitchFamily="34" charset="0"/>
              <a:ea typeface="+mn-ea"/>
              <a:cs typeface="Arial" pitchFamily="34" charset="0"/>
            </a:endParaRPr>
          </a:p>
        </p:txBody>
      </p:sp>
      <p:sp>
        <p:nvSpPr>
          <p:cNvPr id="4" name="1 Título"/>
          <p:cNvSpPr txBox="1">
            <a:spLocks/>
          </p:cNvSpPr>
          <p:nvPr/>
        </p:nvSpPr>
        <p:spPr bwMode="auto">
          <a:xfrm>
            <a:off x="180975" y="6381750"/>
            <a:ext cx="8778875" cy="360363"/>
          </a:xfrm>
          <a:prstGeom prst="rect">
            <a:avLst/>
          </a:prstGeom>
          <a:noFill/>
          <a:ln w="9525">
            <a:noFill/>
            <a:miter lim="800000"/>
            <a:headEnd/>
            <a:tailEnd/>
          </a:ln>
          <a:effec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algn="ctr" eaLnBrk="1" hangingPunct="1">
              <a:defRPr/>
            </a:pPr>
            <a:endParaRPr lang="es-ES" sz="1600" dirty="0">
              <a:solidFill>
                <a:schemeClr val="tx1"/>
              </a:solidFill>
              <a:effectLst>
                <a:outerShdw blurRad="38100" dist="38100" dir="2700000" algn="tl">
                  <a:srgbClr val="C0C0C0"/>
                </a:outerShdw>
              </a:effectLst>
              <a:latin typeface="Arial" pitchFamily="34" charset="0"/>
            </a:endParaRPr>
          </a:p>
        </p:txBody>
      </p:sp>
    </p:spTree>
    <p:extLst>
      <p:ext uri="{BB962C8B-B14F-4D97-AF65-F5344CB8AC3E}">
        <p14:creationId xmlns:p14="http://schemas.microsoft.com/office/powerpoint/2010/main" val="24534297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92126" y="1052513"/>
            <a:ext cx="7848600" cy="914400"/>
          </a:xfrm>
        </p:spPr>
        <p:txBody>
          <a:bodyPr/>
          <a:lstStyle/>
          <a:p>
            <a:pPr>
              <a:defRPr/>
            </a:pPr>
            <a:r>
              <a:rPr lang="tr-TR" dirty="0" err="1"/>
              <a:t>Measure</a:t>
            </a:r>
            <a:r>
              <a:rPr lang="tr-TR" dirty="0"/>
              <a:t> </a:t>
            </a:r>
            <a:r>
              <a:rPr lang="tr-TR" dirty="0" smtClean="0"/>
              <a:t>1.1</a:t>
            </a:r>
            <a:br>
              <a:rPr lang="tr-TR" dirty="0" smtClean="0"/>
            </a:br>
            <a:r>
              <a:rPr lang="tr-TR" dirty="0" smtClean="0"/>
              <a:t/>
            </a:r>
            <a:br>
              <a:rPr lang="tr-TR" dirty="0" smtClean="0"/>
            </a:br>
            <a:r>
              <a:rPr lang="tr-TR" sz="2000" dirty="0" smtClean="0">
                <a:effectLst/>
              </a:rPr>
              <a:t>Technical </a:t>
            </a:r>
            <a:r>
              <a:rPr lang="tr-TR" sz="2000" dirty="0">
                <a:effectLst/>
              </a:rPr>
              <a:t>Assistance </a:t>
            </a:r>
            <a:r>
              <a:rPr lang="tr-TR" sz="2000" dirty="0" err="1">
                <a:effectLst/>
              </a:rPr>
              <a:t>for</a:t>
            </a:r>
            <a:r>
              <a:rPr lang="tr-TR" sz="2000" dirty="0">
                <a:effectLst/>
              </a:rPr>
              <a:t> </a:t>
            </a:r>
            <a:r>
              <a:rPr lang="tr-TR" sz="2000" dirty="0" err="1">
                <a:effectLst/>
              </a:rPr>
              <a:t>Promoting</a:t>
            </a:r>
            <a:r>
              <a:rPr lang="tr-TR" sz="2000" dirty="0">
                <a:effectLst/>
              </a:rPr>
              <a:t> </a:t>
            </a:r>
            <a:r>
              <a:rPr lang="tr-TR" sz="2000" dirty="0" err="1" smtClean="0">
                <a:effectLst/>
              </a:rPr>
              <a:t>Women</a:t>
            </a:r>
            <a:r>
              <a:rPr lang="tr-TR" sz="2000" dirty="0" smtClean="0">
                <a:effectLst/>
              </a:rPr>
              <a:t> </a:t>
            </a:r>
            <a:r>
              <a:rPr lang="tr-TR" sz="2000" dirty="0" err="1" smtClean="0">
                <a:effectLst/>
              </a:rPr>
              <a:t>Employment</a:t>
            </a:r>
            <a:endParaRPr lang="en-US"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22</a:t>
            </a:fld>
            <a:endParaRPr lang="es-ES" sz="1400">
              <a:solidFill>
                <a:srgbClr val="3D4E84"/>
              </a:solidFill>
              <a:latin typeface="Arial" charset="0"/>
            </a:endParaRPr>
          </a:p>
        </p:txBody>
      </p:sp>
      <p:sp>
        <p:nvSpPr>
          <p:cNvPr id="3" name="İçerik Yer Tutucusu 2"/>
          <p:cNvSpPr>
            <a:spLocks noGrp="1"/>
          </p:cNvSpPr>
          <p:nvPr>
            <p:ph idx="1"/>
          </p:nvPr>
        </p:nvSpPr>
        <p:spPr>
          <a:xfrm>
            <a:off x="544513" y="2819400"/>
            <a:ext cx="7772400" cy="3429000"/>
          </a:xfrm>
        </p:spPr>
        <p:txBody>
          <a:bodyPr/>
          <a:lstStyle/>
          <a:p>
            <a:pPr algn="just"/>
            <a:r>
              <a:rPr lang="en-US" sz="1800" dirty="0" smtClean="0"/>
              <a:t>The </a:t>
            </a:r>
            <a:r>
              <a:rPr lang="en-US" sz="1800" dirty="0"/>
              <a:t>most successful one of the newly developed methods was women job clubs. Job clubs provide intensive motivation and support for longer-term unemployed people. </a:t>
            </a:r>
            <a:r>
              <a:rPr lang="tr-TR" sz="1800" dirty="0" err="1" smtClean="0"/>
              <a:t>After</a:t>
            </a:r>
            <a:r>
              <a:rPr lang="tr-TR" sz="1800" dirty="0" smtClean="0"/>
              <a:t> 3 </a:t>
            </a:r>
            <a:r>
              <a:rPr lang="tr-TR" sz="1800" dirty="0" err="1" smtClean="0"/>
              <a:t>weeks</a:t>
            </a:r>
            <a:r>
              <a:rPr lang="tr-TR" sz="1800" dirty="0" smtClean="0"/>
              <a:t> of </a:t>
            </a:r>
            <a:r>
              <a:rPr lang="tr-TR" sz="1800" dirty="0" err="1" smtClean="0"/>
              <a:t>involving</a:t>
            </a:r>
            <a:r>
              <a:rPr lang="tr-TR" sz="1800" dirty="0" smtClean="0"/>
              <a:t> in </a:t>
            </a:r>
            <a:r>
              <a:rPr lang="tr-TR" sz="1800" dirty="0" err="1" smtClean="0"/>
              <a:t>the</a:t>
            </a:r>
            <a:r>
              <a:rPr lang="tr-TR" sz="1800" dirty="0" smtClean="0"/>
              <a:t> </a:t>
            </a:r>
            <a:r>
              <a:rPr lang="tr-TR" sz="1800" dirty="0" err="1" smtClean="0"/>
              <a:t>clubs</a:t>
            </a:r>
            <a:r>
              <a:rPr lang="tr-TR" sz="1800" dirty="0" smtClean="0"/>
              <a:t>, 60 % of </a:t>
            </a:r>
            <a:r>
              <a:rPr lang="tr-TR" sz="1800" dirty="0" err="1" smtClean="0"/>
              <a:t>the</a:t>
            </a:r>
            <a:r>
              <a:rPr lang="tr-TR" sz="1800" dirty="0" smtClean="0"/>
              <a:t> </a:t>
            </a:r>
            <a:r>
              <a:rPr lang="tr-TR" sz="1800" dirty="0" err="1" smtClean="0"/>
              <a:t>participants</a:t>
            </a:r>
            <a:r>
              <a:rPr lang="tr-TR" sz="1800" dirty="0" smtClean="0"/>
              <a:t> </a:t>
            </a:r>
            <a:r>
              <a:rPr lang="tr-TR" sz="1800" dirty="0" err="1" smtClean="0"/>
              <a:t>received</a:t>
            </a:r>
            <a:r>
              <a:rPr lang="tr-TR" sz="1800" dirty="0" smtClean="0"/>
              <a:t> a </a:t>
            </a:r>
            <a:r>
              <a:rPr lang="tr-TR" sz="1800" dirty="0" err="1" smtClean="0"/>
              <a:t>job</a:t>
            </a:r>
            <a:r>
              <a:rPr lang="tr-TR" sz="1800" dirty="0" smtClean="0"/>
              <a:t> </a:t>
            </a:r>
            <a:r>
              <a:rPr lang="tr-TR" sz="1800" dirty="0" err="1" smtClean="0"/>
              <a:t>offer</a:t>
            </a:r>
            <a:r>
              <a:rPr lang="tr-TR" sz="1800" dirty="0" smtClean="0"/>
              <a:t> </a:t>
            </a:r>
            <a:r>
              <a:rPr lang="tr-TR" sz="1800" dirty="0" err="1" smtClean="0"/>
              <a:t>and</a:t>
            </a:r>
            <a:r>
              <a:rPr lang="tr-TR" sz="1800" dirty="0" smtClean="0"/>
              <a:t> %50 of </a:t>
            </a:r>
            <a:r>
              <a:rPr lang="tr-TR" sz="1800" dirty="0" err="1" smtClean="0"/>
              <a:t>the</a:t>
            </a:r>
            <a:r>
              <a:rPr lang="tr-TR" sz="1800" dirty="0" smtClean="0"/>
              <a:t> </a:t>
            </a:r>
            <a:r>
              <a:rPr lang="tr-TR" sz="1800" dirty="0" err="1" smtClean="0"/>
              <a:t>participants</a:t>
            </a:r>
            <a:r>
              <a:rPr lang="tr-TR" sz="1800" dirty="0" smtClean="0"/>
              <a:t> has </a:t>
            </a:r>
            <a:r>
              <a:rPr lang="tr-TR" sz="1800" dirty="0" err="1" smtClean="0"/>
              <a:t>started</a:t>
            </a:r>
            <a:r>
              <a:rPr lang="tr-TR" sz="1800" dirty="0" smtClean="0"/>
              <a:t> </a:t>
            </a:r>
            <a:r>
              <a:rPr lang="tr-TR" sz="1800" dirty="0" err="1" smtClean="0"/>
              <a:t>to</a:t>
            </a:r>
            <a:r>
              <a:rPr lang="tr-TR" sz="1800" dirty="0" smtClean="0"/>
              <a:t> </a:t>
            </a:r>
            <a:r>
              <a:rPr lang="tr-TR" sz="1800" dirty="0" err="1" smtClean="0"/>
              <a:t>work</a:t>
            </a:r>
            <a:r>
              <a:rPr lang="tr-TR" sz="1800" dirty="0" smtClean="0"/>
              <a:t>.</a:t>
            </a:r>
          </a:p>
          <a:p>
            <a:pPr algn="just"/>
            <a:r>
              <a:rPr lang="en-US" sz="1800" dirty="0"/>
              <a:t>Client Referral </a:t>
            </a:r>
            <a:r>
              <a:rPr lang="en-US" sz="1800" dirty="0" smtClean="0"/>
              <a:t>Network </a:t>
            </a:r>
            <a:r>
              <a:rPr lang="en-US" sz="1800" dirty="0"/>
              <a:t>was developed as the most relevant ALMP model for overcoming multiple obstacles for female labor force participation. </a:t>
            </a:r>
            <a:r>
              <a:rPr lang="en-US" sz="1800" dirty="0" smtClean="0"/>
              <a:t>Several </a:t>
            </a:r>
            <a:r>
              <a:rPr lang="en-US" sz="1800" dirty="0"/>
              <a:t>seminars were organized for İŞKUR staff and relevant partner institutions to present, improve and develop the model. Model was tested through trainings and services delivered to women target groups. </a:t>
            </a:r>
            <a:endParaRPr lang="en-GB" sz="1800" dirty="0"/>
          </a:p>
          <a:p>
            <a:pPr marL="1371600" lvl="3" indent="0">
              <a:buNone/>
            </a:pPr>
            <a:r>
              <a:rPr lang="tr-TR" sz="1200" dirty="0" smtClean="0"/>
              <a:t>	           </a:t>
            </a:r>
            <a:r>
              <a:rPr lang="tr-TR" sz="1800" dirty="0" smtClean="0">
                <a:hlinkClick r:id="rId2"/>
              </a:rPr>
              <a:t>www.kadinistihdami.net</a:t>
            </a:r>
            <a:r>
              <a:rPr lang="tr-TR" sz="1800" dirty="0" smtClean="0"/>
              <a:t> </a:t>
            </a:r>
          </a:p>
          <a:p>
            <a:endParaRPr lang="tr-TR" sz="1800" b="1" dirty="0"/>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33814" y="2147888"/>
            <a:ext cx="695170"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89524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76250" y="1033463"/>
            <a:ext cx="7848600" cy="914400"/>
          </a:xfrm>
        </p:spPr>
        <p:txBody>
          <a:bodyPr/>
          <a:lstStyle/>
          <a:p>
            <a:pPr>
              <a:defRPr/>
            </a:pPr>
            <a:r>
              <a:rPr lang="tr-TR" dirty="0" err="1" smtClean="0">
                <a:effectLst>
                  <a:outerShdw blurRad="38100" dist="38100" dir="2700000" algn="tl">
                    <a:srgbClr val="000000">
                      <a:alpha val="43137"/>
                    </a:srgbClr>
                  </a:outerShdw>
                </a:effectLst>
              </a:rPr>
              <a:t>Measure</a:t>
            </a:r>
            <a:r>
              <a:rPr lang="tr-TR" dirty="0" smtClean="0">
                <a:effectLst>
                  <a:outerShdw blurRad="38100" dist="38100" dir="2700000" algn="tl">
                    <a:srgbClr val="000000">
                      <a:alpha val="43137"/>
                    </a:srgbClr>
                  </a:outerShdw>
                </a:effectLst>
              </a:rPr>
              <a:t> 1.2</a:t>
            </a:r>
            <a:r>
              <a:rPr lang="tr-TR" sz="2000" dirty="0" smtClean="0">
                <a:effectLst/>
              </a:rPr>
              <a:t/>
            </a:r>
            <a:br>
              <a:rPr lang="tr-TR" sz="2000" dirty="0" smtClean="0">
                <a:effectLst/>
              </a:rPr>
            </a:br>
            <a:r>
              <a:rPr lang="tr-TR" sz="2000" dirty="0" smtClean="0">
                <a:effectLst/>
              </a:rPr>
              <a:t/>
            </a:r>
            <a:br>
              <a:rPr lang="tr-TR" sz="2000" dirty="0" smtClean="0">
                <a:effectLst/>
              </a:rPr>
            </a:br>
            <a:r>
              <a:rPr lang="tr-TR" sz="2000" dirty="0" smtClean="0">
                <a:effectLst/>
              </a:rPr>
              <a:t>Technical Assistance </a:t>
            </a:r>
            <a:r>
              <a:rPr lang="tr-TR" sz="2000" dirty="0" err="1" smtClean="0">
                <a:effectLst/>
              </a:rPr>
              <a:t>for</a:t>
            </a:r>
            <a:r>
              <a:rPr lang="tr-TR" sz="2000" dirty="0" smtClean="0">
                <a:effectLst/>
              </a:rPr>
              <a:t> </a:t>
            </a:r>
            <a:r>
              <a:rPr lang="tr-TR" sz="2000" dirty="0" err="1" smtClean="0">
                <a:effectLst/>
              </a:rPr>
              <a:t>Promoting</a:t>
            </a:r>
            <a:r>
              <a:rPr lang="tr-TR" sz="2000" dirty="0" smtClean="0">
                <a:effectLst/>
              </a:rPr>
              <a:t> </a:t>
            </a:r>
            <a:r>
              <a:rPr lang="tr-TR" sz="2000" dirty="0" err="1" smtClean="0">
                <a:effectLst/>
              </a:rPr>
              <a:t>Youth</a:t>
            </a:r>
            <a:r>
              <a:rPr lang="tr-TR" sz="2000" dirty="0" smtClean="0">
                <a:effectLst/>
              </a:rPr>
              <a:t> </a:t>
            </a:r>
            <a:r>
              <a:rPr lang="tr-TR" sz="2000" dirty="0" err="1" smtClean="0">
                <a:effectLst/>
              </a:rPr>
              <a:t>Employment</a:t>
            </a:r>
            <a:endParaRPr lang="en-US"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23</a:t>
            </a:fld>
            <a:endParaRPr lang="es-ES" sz="1400">
              <a:solidFill>
                <a:srgbClr val="3D4E84"/>
              </a:solidFill>
              <a:latin typeface="Arial" charset="0"/>
            </a:endParaRPr>
          </a:p>
        </p:txBody>
      </p:sp>
      <p:sp>
        <p:nvSpPr>
          <p:cNvPr id="3" name="İçerik Yer Tutucusu 2"/>
          <p:cNvSpPr>
            <a:spLocks noGrp="1"/>
          </p:cNvSpPr>
          <p:nvPr>
            <p:ph idx="1"/>
          </p:nvPr>
        </p:nvSpPr>
        <p:spPr>
          <a:xfrm>
            <a:off x="533400" y="3086100"/>
            <a:ext cx="7772400" cy="3429000"/>
          </a:xfrm>
        </p:spPr>
        <p:txBody>
          <a:bodyPr/>
          <a:lstStyle/>
          <a:p>
            <a:pPr algn="just"/>
            <a:r>
              <a:rPr lang="tr-TR" sz="1800" dirty="0" err="1" smtClean="0"/>
              <a:t>The</a:t>
            </a:r>
            <a:r>
              <a:rPr lang="tr-TR" sz="1800" dirty="0" smtClean="0"/>
              <a:t> </a:t>
            </a:r>
            <a:r>
              <a:rPr lang="tr-TR" sz="1800" dirty="0" err="1" smtClean="0"/>
              <a:t>most</a:t>
            </a:r>
            <a:r>
              <a:rPr lang="tr-TR" sz="1800" dirty="0" smtClean="0"/>
              <a:t> </a:t>
            </a:r>
            <a:r>
              <a:rPr lang="tr-TR" sz="1800" dirty="0" err="1" smtClean="0"/>
              <a:t>successful</a:t>
            </a:r>
            <a:r>
              <a:rPr lang="tr-TR" sz="1800" dirty="0" smtClean="0"/>
              <a:t> </a:t>
            </a:r>
            <a:r>
              <a:rPr lang="tr-TR" sz="1800" dirty="0" err="1" smtClean="0"/>
              <a:t>activity</a:t>
            </a:r>
            <a:r>
              <a:rPr lang="tr-TR" sz="1800" dirty="0" smtClean="0"/>
              <a:t> of </a:t>
            </a:r>
            <a:r>
              <a:rPr lang="tr-TR" sz="1800" dirty="0" err="1" smtClean="0"/>
              <a:t>the</a:t>
            </a:r>
            <a:r>
              <a:rPr lang="tr-TR" sz="1800" dirty="0" smtClean="0"/>
              <a:t> </a:t>
            </a:r>
            <a:r>
              <a:rPr lang="tr-TR" sz="1800" dirty="0" err="1" smtClean="0"/>
              <a:t>project</a:t>
            </a:r>
            <a:r>
              <a:rPr lang="tr-TR" sz="1800" dirty="0" smtClean="0"/>
              <a:t> is </a:t>
            </a:r>
            <a:r>
              <a:rPr lang="en-US" sz="1800" dirty="0" smtClean="0"/>
              <a:t>the «Youth Entrepreneurship Support Model</a:t>
            </a:r>
            <a:r>
              <a:rPr lang="tr-TR" sz="1800" dirty="0" smtClean="0"/>
              <a:t> (YES Model)</a:t>
            </a:r>
            <a:r>
              <a:rPr lang="en-US" sz="1800" dirty="0" smtClean="0"/>
              <a:t>»</a:t>
            </a:r>
            <a:r>
              <a:rPr lang="tr-TR" sz="1800" dirty="0" smtClean="0"/>
              <a:t>. </a:t>
            </a:r>
            <a:r>
              <a:rPr lang="tr-TR" sz="1800" dirty="0" err="1" smtClean="0"/>
              <a:t>The</a:t>
            </a:r>
            <a:r>
              <a:rPr lang="tr-TR" sz="1800" dirty="0" smtClean="0"/>
              <a:t> </a:t>
            </a:r>
            <a:r>
              <a:rPr lang="tr-TR" sz="1800" dirty="0" err="1" smtClean="0"/>
              <a:t>protocol</a:t>
            </a:r>
            <a:r>
              <a:rPr lang="tr-TR" sz="1800" dirty="0" smtClean="0"/>
              <a:t> is </a:t>
            </a:r>
            <a:r>
              <a:rPr lang="tr-TR" sz="1800" dirty="0" err="1" smtClean="0"/>
              <a:t>signed</a:t>
            </a:r>
            <a:r>
              <a:rPr lang="tr-TR" sz="1800" dirty="0" smtClean="0"/>
              <a:t> </a:t>
            </a:r>
            <a:r>
              <a:rPr lang="tr-TR" sz="1800" dirty="0" err="1" smtClean="0"/>
              <a:t>with</a:t>
            </a:r>
            <a:r>
              <a:rPr lang="tr-TR" sz="1800" dirty="0" smtClean="0"/>
              <a:t> 20 </a:t>
            </a:r>
            <a:r>
              <a:rPr lang="tr-TR" sz="1800" dirty="0" err="1" smtClean="0"/>
              <a:t>institutions</a:t>
            </a:r>
            <a:r>
              <a:rPr lang="tr-TR" sz="1800" dirty="0" smtClean="0"/>
              <a:t> in </a:t>
            </a:r>
            <a:r>
              <a:rPr lang="tr-TR" sz="1800" dirty="0" err="1" smtClean="0"/>
              <a:t>order</a:t>
            </a:r>
            <a:r>
              <a:rPr lang="tr-TR" sz="1800" dirty="0" smtClean="0"/>
              <a:t> </a:t>
            </a:r>
            <a:r>
              <a:rPr lang="tr-TR" sz="1800" dirty="0" err="1" smtClean="0"/>
              <a:t>to</a:t>
            </a:r>
            <a:r>
              <a:rPr lang="tr-TR" sz="1800" dirty="0" smtClean="0"/>
              <a:t> </a:t>
            </a:r>
            <a:r>
              <a:rPr lang="tr-TR" sz="1800" dirty="0" err="1" smtClean="0"/>
              <a:t>implement</a:t>
            </a:r>
            <a:r>
              <a:rPr lang="tr-TR" sz="1800" dirty="0" smtClean="0"/>
              <a:t> </a:t>
            </a:r>
            <a:r>
              <a:rPr lang="tr-TR" sz="1800" dirty="0" err="1" smtClean="0"/>
              <a:t>the</a:t>
            </a:r>
            <a:r>
              <a:rPr lang="tr-TR" sz="1800" dirty="0" smtClean="0"/>
              <a:t> </a:t>
            </a:r>
            <a:r>
              <a:rPr lang="tr-TR" sz="1800" dirty="0" err="1" smtClean="0"/>
              <a:t>services</a:t>
            </a:r>
            <a:r>
              <a:rPr lang="tr-TR" sz="1800" dirty="0" smtClean="0"/>
              <a:t> </a:t>
            </a:r>
            <a:r>
              <a:rPr lang="tr-TR" sz="1800" dirty="0" err="1" smtClean="0"/>
              <a:t>envisaged</a:t>
            </a:r>
            <a:r>
              <a:rPr lang="tr-TR" sz="1800" dirty="0" smtClean="0"/>
              <a:t> </a:t>
            </a:r>
            <a:r>
              <a:rPr lang="tr-TR" sz="1800" dirty="0" err="1" smtClean="0"/>
              <a:t>under</a:t>
            </a:r>
            <a:r>
              <a:rPr lang="tr-TR" sz="1800" dirty="0" smtClean="0"/>
              <a:t> </a:t>
            </a:r>
            <a:r>
              <a:rPr lang="tr-TR" sz="1800" dirty="0" err="1" smtClean="0"/>
              <a:t>this</a:t>
            </a:r>
            <a:r>
              <a:rPr lang="tr-TR" sz="1800" dirty="0" smtClean="0"/>
              <a:t> model. </a:t>
            </a:r>
            <a:r>
              <a:rPr lang="en-US" sz="1800" dirty="0"/>
              <a:t>YES </a:t>
            </a:r>
            <a:r>
              <a:rPr lang="en-US" sz="1800" dirty="0" smtClean="0"/>
              <a:t>Model</a:t>
            </a:r>
            <a:r>
              <a:rPr lang="tr-TR" sz="1800" dirty="0" smtClean="0"/>
              <a:t> is</a:t>
            </a:r>
            <a:r>
              <a:rPr lang="en-US" sz="1800" dirty="0" smtClean="0"/>
              <a:t> </a:t>
            </a:r>
            <a:r>
              <a:rPr lang="en-US" sz="1800" dirty="0"/>
              <a:t>designed with four SERVICE </a:t>
            </a:r>
            <a:r>
              <a:rPr lang="en-US" sz="1800" dirty="0" smtClean="0"/>
              <a:t>AREAS: </a:t>
            </a:r>
            <a:r>
              <a:rPr lang="en-US" sz="1800" dirty="0"/>
              <a:t>“Promotion and Orienteering Area and Awareness Raising Activities</a:t>
            </a:r>
            <a:r>
              <a:rPr lang="en-US" sz="1800" dirty="0" smtClean="0"/>
              <a:t>”</a:t>
            </a:r>
            <a:r>
              <a:rPr lang="tr-TR" sz="1800" dirty="0" smtClean="0"/>
              <a:t>, </a:t>
            </a:r>
            <a:r>
              <a:rPr lang="en-US" sz="1800" dirty="0" smtClean="0"/>
              <a:t>“Pre-feasibility </a:t>
            </a:r>
            <a:r>
              <a:rPr lang="en-US" sz="1800" dirty="0"/>
              <a:t>Check and Evaluation of The Business Idea</a:t>
            </a:r>
            <a:r>
              <a:rPr lang="en-US" sz="1800" dirty="0" smtClean="0"/>
              <a:t>”</a:t>
            </a:r>
            <a:r>
              <a:rPr lang="tr-TR" sz="1800" dirty="0" smtClean="0"/>
              <a:t>, </a:t>
            </a:r>
            <a:r>
              <a:rPr lang="en-US" sz="1800" dirty="0" smtClean="0"/>
              <a:t>“Support </a:t>
            </a:r>
            <a:r>
              <a:rPr lang="en-US" sz="1800" dirty="0"/>
              <a:t>of the Business Plan &amp; Project ” and the “Business Set-Up And Business Financial Development Supports”.</a:t>
            </a:r>
            <a:endParaRPr lang="en-US" sz="1800" dirty="0" smtClean="0"/>
          </a:p>
          <a:p>
            <a:pPr algn="just"/>
            <a:endParaRPr lang="tr-TR" sz="1800" dirty="0" smtClean="0"/>
          </a:p>
          <a:p>
            <a:pPr marL="0" lvl="2" indent="0" algn="ctr">
              <a:buNone/>
            </a:pPr>
            <a:endParaRPr lang="tr-TR" sz="1800" dirty="0">
              <a:hlinkClick r:id="rId2"/>
            </a:endParaRPr>
          </a:p>
          <a:p>
            <a:pPr marL="0" lvl="2" indent="0" algn="ctr">
              <a:buNone/>
            </a:pPr>
            <a:r>
              <a:rPr lang="tr-TR" sz="1800" dirty="0" smtClean="0">
                <a:hlinkClick r:id="rId2"/>
              </a:rPr>
              <a:t>http</a:t>
            </a:r>
            <a:r>
              <a:rPr lang="tr-TR" sz="1800" dirty="0">
                <a:hlinkClick r:id="rId2"/>
              </a:rPr>
              <a:t>://www.gencistihdami.net</a:t>
            </a:r>
            <a:r>
              <a:rPr lang="tr-TR" sz="1800" dirty="0"/>
              <a:t> </a:t>
            </a:r>
            <a:endParaRPr lang="en-US" sz="1800" dirty="0"/>
          </a:p>
          <a:p>
            <a:pPr algn="just"/>
            <a:endParaRPr lang="en-US" sz="1800" dirty="0" smtClean="0"/>
          </a:p>
          <a:p>
            <a:pPr marL="914400" lvl="2" indent="0" algn="just">
              <a:buNone/>
            </a:pPr>
            <a:r>
              <a:rPr lang="tr-TR" sz="2000" dirty="0"/>
              <a:t>	</a:t>
            </a:r>
            <a:endParaRPr lang="en-US" sz="1800" dirty="0" smtClean="0"/>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2055" y="2209980"/>
            <a:ext cx="833437" cy="523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6679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057276"/>
            <a:ext cx="7848600" cy="409574"/>
          </a:xfrm>
        </p:spPr>
        <p:txBody>
          <a:bodyPr/>
          <a:lstStyle/>
          <a:p>
            <a:pPr>
              <a:defRPr/>
            </a:pPr>
            <a:r>
              <a:rPr lang="tr-TR" dirty="0" err="1"/>
              <a:t>Measure</a:t>
            </a:r>
            <a:r>
              <a:rPr lang="tr-TR" dirty="0"/>
              <a:t> 2.1</a:t>
            </a:r>
            <a:endParaRPr lang="en-US" dirty="0"/>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24</a:t>
            </a:fld>
            <a:endParaRPr lang="es-ES" sz="1400">
              <a:solidFill>
                <a:srgbClr val="3D4E84"/>
              </a:solidFill>
              <a:latin typeface="Arial" charset="0"/>
            </a:endParaRPr>
          </a:p>
        </p:txBody>
      </p:sp>
      <p:sp>
        <p:nvSpPr>
          <p:cNvPr id="3" name="İçerik Yer Tutucusu 2"/>
          <p:cNvSpPr>
            <a:spLocks noGrp="1"/>
          </p:cNvSpPr>
          <p:nvPr>
            <p:ph idx="1"/>
          </p:nvPr>
        </p:nvSpPr>
        <p:spPr>
          <a:xfrm>
            <a:off x="468313" y="3014043"/>
            <a:ext cx="7772400" cy="3429000"/>
          </a:xfrm>
        </p:spPr>
        <p:txBody>
          <a:bodyPr/>
          <a:lstStyle/>
          <a:p>
            <a:pPr marL="0" indent="0" algn="just">
              <a:buNone/>
            </a:pPr>
            <a:r>
              <a:rPr lang="tr-TR" sz="1800" dirty="0" err="1" smtClean="0"/>
              <a:t>The</a:t>
            </a:r>
            <a:r>
              <a:rPr lang="tr-TR" sz="1800" dirty="0" smtClean="0"/>
              <a:t> </a:t>
            </a:r>
            <a:r>
              <a:rPr lang="tr-TR" sz="1800" dirty="0" err="1" smtClean="0"/>
              <a:t>most</a:t>
            </a:r>
            <a:r>
              <a:rPr lang="tr-TR" sz="1800" dirty="0" smtClean="0"/>
              <a:t> </a:t>
            </a:r>
            <a:r>
              <a:rPr lang="tr-TR" sz="1800" dirty="0" err="1" smtClean="0"/>
              <a:t>important</a:t>
            </a:r>
            <a:r>
              <a:rPr lang="tr-TR" sz="1800" dirty="0" smtClean="0"/>
              <a:t> </a:t>
            </a:r>
            <a:r>
              <a:rPr lang="tr-TR" sz="1800" dirty="0" err="1" smtClean="0"/>
              <a:t>activities</a:t>
            </a:r>
            <a:r>
              <a:rPr lang="tr-TR" sz="1800" dirty="0" smtClean="0"/>
              <a:t> of </a:t>
            </a:r>
            <a:r>
              <a:rPr lang="tr-TR" sz="1800" dirty="0" err="1" smtClean="0"/>
              <a:t>the</a:t>
            </a:r>
            <a:r>
              <a:rPr lang="tr-TR" sz="1800" dirty="0" smtClean="0"/>
              <a:t> </a:t>
            </a:r>
            <a:r>
              <a:rPr lang="tr-TR" sz="1800" dirty="0" err="1" smtClean="0"/>
              <a:t>project</a:t>
            </a:r>
            <a:r>
              <a:rPr lang="tr-TR" sz="1800" dirty="0" smtClean="0"/>
              <a:t> </a:t>
            </a:r>
            <a:r>
              <a:rPr lang="tr-TR" sz="1800" dirty="0" err="1" smtClean="0"/>
              <a:t>were</a:t>
            </a:r>
            <a:r>
              <a:rPr lang="tr-TR" sz="1800" dirty="0" smtClean="0"/>
              <a:t>:</a:t>
            </a:r>
          </a:p>
          <a:p>
            <a:pPr algn="just"/>
            <a:r>
              <a:rPr lang="tr-TR" sz="1800" dirty="0" err="1" smtClean="0"/>
              <a:t>Providing</a:t>
            </a:r>
            <a:r>
              <a:rPr lang="tr-TR" sz="1800" dirty="0" smtClean="0"/>
              <a:t> </a:t>
            </a:r>
            <a:r>
              <a:rPr lang="en-US" sz="1800" dirty="0" smtClean="0"/>
              <a:t>the </a:t>
            </a:r>
            <a:r>
              <a:rPr lang="en-US" sz="1800" dirty="0"/>
              <a:t>incentives to girls such as boots, coats, school bags, stationery equipment for </a:t>
            </a:r>
            <a:r>
              <a:rPr lang="en-US" sz="1800" dirty="0" smtClean="0"/>
              <a:t>2000 </a:t>
            </a:r>
            <a:r>
              <a:rPr lang="en-US" sz="1800" dirty="0"/>
              <a:t>children</a:t>
            </a:r>
          </a:p>
          <a:p>
            <a:pPr algn="just"/>
            <a:r>
              <a:rPr lang="en-US" sz="1800" dirty="0"/>
              <a:t>Conducting face to face interviews (house visits) to at least </a:t>
            </a:r>
            <a:r>
              <a:rPr lang="tr-TR" sz="1800" dirty="0"/>
              <a:t>(final </a:t>
            </a:r>
            <a:r>
              <a:rPr lang="tr-TR" sz="1800" dirty="0" err="1"/>
              <a:t>target</a:t>
            </a:r>
            <a:r>
              <a:rPr lang="tr-TR" sz="1800" dirty="0"/>
              <a:t>) </a:t>
            </a:r>
            <a:r>
              <a:rPr lang="en-US" sz="1800" dirty="0"/>
              <a:t>3.200 families in 16 pilot provinces by the trained teachers</a:t>
            </a:r>
            <a:endParaRPr lang="tr-TR" sz="1800" dirty="0"/>
          </a:p>
          <a:p>
            <a:pPr algn="just"/>
            <a:r>
              <a:rPr lang="tr-TR" sz="1800" dirty="0" err="1" smtClean="0"/>
              <a:t>Conducting</a:t>
            </a:r>
            <a:r>
              <a:rPr lang="tr-TR" sz="1800" dirty="0" smtClean="0"/>
              <a:t> </a:t>
            </a:r>
            <a:r>
              <a:rPr lang="en-US" sz="1800" dirty="0" smtClean="0"/>
              <a:t>trainings for 180 </a:t>
            </a:r>
            <a:r>
              <a:rPr lang="en-US" sz="1800" dirty="0" err="1" smtClean="0"/>
              <a:t>formator</a:t>
            </a:r>
            <a:r>
              <a:rPr lang="en-US" sz="1800" dirty="0" smtClean="0"/>
              <a:t> teachers about the psychological guidance</a:t>
            </a:r>
            <a:endParaRPr lang="tr-TR" sz="1800" dirty="0" smtClean="0"/>
          </a:p>
          <a:p>
            <a:pPr marL="0" indent="0" algn="just">
              <a:buNone/>
            </a:pPr>
            <a:endParaRPr lang="en-US" sz="1600" dirty="0"/>
          </a:p>
          <a:p>
            <a:pPr algn="just"/>
            <a:endParaRPr lang="en-US" sz="1600" dirty="0" smtClean="0"/>
          </a:p>
          <a:p>
            <a:pPr marL="0" indent="0" algn="just">
              <a:buNone/>
            </a:pPr>
            <a:r>
              <a:rPr lang="tr-TR" sz="1800" dirty="0" smtClean="0"/>
              <a:t>		        </a:t>
            </a:r>
            <a:r>
              <a:rPr lang="en-US" sz="1800" dirty="0" smtClean="0">
                <a:hlinkClick r:id="rId2"/>
              </a:rPr>
              <a:t>http</a:t>
            </a:r>
            <a:r>
              <a:rPr lang="en-US" sz="1800" dirty="0">
                <a:hlinkClick r:id="rId2"/>
              </a:rPr>
              <a:t>://</a:t>
            </a:r>
            <a:r>
              <a:rPr lang="en-US" sz="1800" dirty="0" smtClean="0">
                <a:hlinkClick r:id="rId2"/>
              </a:rPr>
              <a:t>kizlarinegitimi.meb.gov.tr</a:t>
            </a:r>
            <a:r>
              <a:rPr lang="tr-TR" sz="1800" dirty="0" smtClean="0"/>
              <a:t> </a:t>
            </a:r>
            <a:endParaRPr lang="en-US" sz="1800" dirty="0" smtClean="0"/>
          </a:p>
          <a:p>
            <a:pPr algn="just"/>
            <a:endParaRPr lang="en-US" sz="2400" dirty="0" smtClean="0"/>
          </a:p>
          <a:p>
            <a:pPr algn="just"/>
            <a:endParaRPr lang="en-US" sz="2400" b="1" dirty="0"/>
          </a:p>
        </p:txBody>
      </p:sp>
      <p:sp>
        <p:nvSpPr>
          <p:cNvPr id="4" name="Dikdörtgen 3"/>
          <p:cNvSpPr/>
          <p:nvPr/>
        </p:nvSpPr>
        <p:spPr>
          <a:xfrm>
            <a:off x="381000" y="1544568"/>
            <a:ext cx="8040688" cy="707886"/>
          </a:xfrm>
          <a:prstGeom prst="rect">
            <a:avLst/>
          </a:prstGeom>
        </p:spPr>
        <p:txBody>
          <a:bodyPr wrap="square">
            <a:spAutoFit/>
          </a:bodyPr>
          <a:lstStyle/>
          <a:p>
            <a:pPr algn="ctr"/>
            <a:r>
              <a:rPr lang="tr-TR" sz="2000" dirty="0">
                <a:ln w="18415" cmpd="sng">
                  <a:noFill/>
                  <a:prstDash val="solid"/>
                </a:ln>
                <a:solidFill>
                  <a:schemeClr val="accent3"/>
                </a:solidFill>
                <a:latin typeface="+mj-lt"/>
                <a:cs typeface="ＭＳ Ｐゴシック" charset="0"/>
              </a:rPr>
              <a:t>Technical Assistance </a:t>
            </a:r>
            <a:r>
              <a:rPr lang="tr-TR" sz="2000" dirty="0" err="1">
                <a:ln w="18415" cmpd="sng">
                  <a:noFill/>
                  <a:prstDash val="solid"/>
                </a:ln>
                <a:solidFill>
                  <a:schemeClr val="accent3"/>
                </a:solidFill>
                <a:latin typeface="+mj-lt"/>
                <a:cs typeface="ＭＳ Ｐゴシック" charset="0"/>
              </a:rPr>
              <a:t>for</a:t>
            </a:r>
            <a:r>
              <a:rPr lang="tr-TR" sz="2000" dirty="0">
                <a:ln w="18415" cmpd="sng">
                  <a:noFill/>
                  <a:prstDash val="solid"/>
                </a:ln>
                <a:solidFill>
                  <a:schemeClr val="accent3"/>
                </a:solidFill>
                <a:latin typeface="+mj-lt"/>
                <a:cs typeface="ＭＳ Ｐゴシック" charset="0"/>
              </a:rPr>
              <a:t> </a:t>
            </a:r>
            <a:r>
              <a:rPr lang="tr-TR" sz="2000" dirty="0" err="1">
                <a:ln w="18415" cmpd="sng">
                  <a:noFill/>
                  <a:prstDash val="solid"/>
                </a:ln>
                <a:solidFill>
                  <a:schemeClr val="accent3"/>
                </a:solidFill>
                <a:latin typeface="+mj-lt"/>
                <a:cs typeface="ＭＳ Ｐゴシック" charset="0"/>
              </a:rPr>
              <a:t>Increasing</a:t>
            </a:r>
            <a:r>
              <a:rPr lang="tr-TR" sz="2000" dirty="0">
                <a:ln w="18415" cmpd="sng">
                  <a:noFill/>
                  <a:prstDash val="solid"/>
                </a:ln>
                <a:solidFill>
                  <a:schemeClr val="accent3"/>
                </a:solidFill>
                <a:latin typeface="+mj-lt"/>
                <a:cs typeface="ＭＳ Ｐゴシック" charset="0"/>
              </a:rPr>
              <a:t> </a:t>
            </a:r>
            <a:r>
              <a:rPr lang="tr-TR" sz="2000" dirty="0" err="1">
                <a:ln w="18415" cmpd="sng">
                  <a:noFill/>
                  <a:prstDash val="solid"/>
                </a:ln>
                <a:solidFill>
                  <a:schemeClr val="accent3"/>
                </a:solidFill>
                <a:latin typeface="+mj-lt"/>
                <a:cs typeface="ＭＳ Ｐゴシック" charset="0"/>
              </a:rPr>
              <a:t>Enrollment</a:t>
            </a:r>
            <a:r>
              <a:rPr lang="tr-TR" sz="2000" dirty="0">
                <a:ln w="18415" cmpd="sng">
                  <a:noFill/>
                  <a:prstDash val="solid"/>
                </a:ln>
                <a:solidFill>
                  <a:schemeClr val="accent3"/>
                </a:solidFill>
                <a:latin typeface="+mj-lt"/>
                <a:cs typeface="ＭＳ Ｐゴシック" charset="0"/>
              </a:rPr>
              <a:t> </a:t>
            </a:r>
            <a:r>
              <a:rPr lang="tr-TR" sz="2000" dirty="0" err="1">
                <a:ln w="18415" cmpd="sng">
                  <a:noFill/>
                  <a:prstDash val="solid"/>
                </a:ln>
                <a:solidFill>
                  <a:schemeClr val="accent3"/>
                </a:solidFill>
                <a:latin typeface="+mj-lt"/>
                <a:cs typeface="ＭＳ Ｐゴシック" charset="0"/>
              </a:rPr>
              <a:t>Rates</a:t>
            </a:r>
            <a:r>
              <a:rPr lang="tr-TR" sz="2000" dirty="0">
                <a:ln w="18415" cmpd="sng">
                  <a:noFill/>
                  <a:prstDash val="solid"/>
                </a:ln>
                <a:solidFill>
                  <a:schemeClr val="accent3"/>
                </a:solidFill>
                <a:latin typeface="+mj-lt"/>
                <a:cs typeface="ＭＳ Ｐゴシック" charset="0"/>
              </a:rPr>
              <a:t> </a:t>
            </a:r>
            <a:r>
              <a:rPr lang="tr-TR" sz="2000" dirty="0" err="1">
                <a:ln w="18415" cmpd="sng">
                  <a:noFill/>
                  <a:prstDash val="solid"/>
                </a:ln>
                <a:solidFill>
                  <a:schemeClr val="accent3"/>
                </a:solidFill>
                <a:latin typeface="+mj-lt"/>
                <a:cs typeface="ＭＳ Ｐゴシック" charset="0"/>
              </a:rPr>
              <a:t>Especially</a:t>
            </a:r>
            <a:r>
              <a:rPr lang="tr-TR" sz="2000" dirty="0">
                <a:ln w="18415" cmpd="sng">
                  <a:noFill/>
                  <a:prstDash val="solid"/>
                </a:ln>
                <a:solidFill>
                  <a:schemeClr val="accent3"/>
                </a:solidFill>
                <a:latin typeface="+mj-lt"/>
                <a:cs typeface="ＭＳ Ｐゴシック" charset="0"/>
              </a:rPr>
              <a:t> </a:t>
            </a:r>
            <a:r>
              <a:rPr lang="tr-TR" sz="2000" dirty="0" err="1">
                <a:ln w="18415" cmpd="sng">
                  <a:noFill/>
                  <a:prstDash val="solid"/>
                </a:ln>
                <a:solidFill>
                  <a:schemeClr val="accent3"/>
                </a:solidFill>
                <a:latin typeface="+mj-lt"/>
                <a:cs typeface="ＭＳ Ｐゴシック" charset="0"/>
              </a:rPr>
              <a:t>for</a:t>
            </a:r>
            <a:r>
              <a:rPr lang="tr-TR" sz="2000" dirty="0">
                <a:ln w="18415" cmpd="sng">
                  <a:noFill/>
                  <a:prstDash val="solid"/>
                </a:ln>
                <a:solidFill>
                  <a:schemeClr val="accent3"/>
                </a:solidFill>
                <a:latin typeface="+mj-lt"/>
                <a:cs typeface="ＭＳ Ｐゴシック" charset="0"/>
              </a:rPr>
              <a:t> </a:t>
            </a:r>
            <a:r>
              <a:rPr lang="tr-TR" sz="2000" dirty="0" err="1">
                <a:ln w="18415" cmpd="sng">
                  <a:noFill/>
                  <a:prstDash val="solid"/>
                </a:ln>
                <a:solidFill>
                  <a:schemeClr val="accent3"/>
                </a:solidFill>
                <a:latin typeface="+mj-lt"/>
                <a:cs typeface="ＭＳ Ｐゴシック" charset="0"/>
              </a:rPr>
              <a:t>Girls</a:t>
            </a:r>
            <a:endParaRPr lang="en-US" sz="2000" dirty="0">
              <a:ln w="18415" cmpd="sng">
                <a:noFill/>
                <a:prstDash val="solid"/>
              </a:ln>
              <a:solidFill>
                <a:schemeClr val="accent3"/>
              </a:solidFill>
              <a:latin typeface="+mj-lt"/>
              <a:cs typeface="ＭＳ Ｐゴシック" charset="0"/>
            </a:endParaRPr>
          </a:p>
        </p:txBody>
      </p:sp>
      <p:pic>
        <p:nvPicPr>
          <p:cNvPr id="3075" name="Picture 3" descr="C:\Users\huseyin.tangurek\AppData\Local\Microsoft\Windows\Temporary Internet Files\Content.Outlook\Y8779218\image001 (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7778" y="2319129"/>
            <a:ext cx="741356" cy="6065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02954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dirty="0" err="1"/>
              <a:t>Measure</a:t>
            </a:r>
            <a:r>
              <a:rPr lang="tr-TR" dirty="0"/>
              <a:t> </a:t>
            </a:r>
            <a:r>
              <a:rPr lang="tr-TR" dirty="0" smtClean="0"/>
              <a:t>3.1</a:t>
            </a:r>
            <a:r>
              <a:rPr lang="tr-TR" dirty="0"/>
              <a:t/>
            </a:r>
            <a:br>
              <a:rPr lang="tr-TR" dirty="0"/>
            </a:br>
            <a:r>
              <a:rPr lang="tr-TR" dirty="0" smtClean="0"/>
              <a:t/>
            </a:r>
            <a:br>
              <a:rPr lang="tr-TR" dirty="0" smtClean="0"/>
            </a:br>
            <a:r>
              <a:rPr lang="tr-TR" sz="2000" dirty="0" smtClean="0">
                <a:effectLst/>
              </a:rPr>
              <a:t>Technical </a:t>
            </a:r>
            <a:r>
              <a:rPr lang="tr-TR" sz="2000" dirty="0">
                <a:effectLst/>
              </a:rPr>
              <a:t>Assistance </a:t>
            </a:r>
            <a:r>
              <a:rPr lang="tr-TR" sz="2000" dirty="0" err="1">
                <a:effectLst/>
              </a:rPr>
              <a:t>for</a:t>
            </a:r>
            <a:r>
              <a:rPr lang="tr-TR" sz="2000" dirty="0">
                <a:effectLst/>
              </a:rPr>
              <a:t> </a:t>
            </a:r>
            <a:r>
              <a:rPr lang="tr-TR" sz="2000" dirty="0" err="1" smtClean="0">
                <a:effectLst/>
              </a:rPr>
              <a:t>Promoting</a:t>
            </a:r>
            <a:r>
              <a:rPr lang="tr-TR" sz="2000" dirty="0" smtClean="0">
                <a:effectLst/>
              </a:rPr>
              <a:t> </a:t>
            </a:r>
            <a:r>
              <a:rPr lang="en-US" sz="2000" dirty="0" smtClean="0">
                <a:effectLst/>
              </a:rPr>
              <a:t>Life Long Learning</a:t>
            </a:r>
            <a:r>
              <a:rPr lang="tr-TR" sz="2000" dirty="0" smtClean="0">
                <a:effectLst/>
              </a:rPr>
              <a:t> </a:t>
            </a:r>
            <a:endParaRPr lang="en-US"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25</a:t>
            </a:fld>
            <a:endParaRPr lang="es-ES" sz="1400">
              <a:solidFill>
                <a:srgbClr val="3D4E84"/>
              </a:solidFill>
              <a:latin typeface="Arial" charset="0"/>
            </a:endParaRPr>
          </a:p>
        </p:txBody>
      </p:sp>
      <p:sp>
        <p:nvSpPr>
          <p:cNvPr id="3" name="İçerik Yer Tutucusu 2"/>
          <p:cNvSpPr>
            <a:spLocks noGrp="1"/>
          </p:cNvSpPr>
          <p:nvPr>
            <p:ph idx="1"/>
          </p:nvPr>
        </p:nvSpPr>
        <p:spPr>
          <a:xfrm>
            <a:off x="533400" y="2952750"/>
            <a:ext cx="7772400" cy="2847975"/>
          </a:xfrm>
        </p:spPr>
        <p:txBody>
          <a:bodyPr/>
          <a:lstStyle/>
          <a:p>
            <a:pPr marL="0" indent="0" algn="just">
              <a:buNone/>
            </a:pPr>
            <a:r>
              <a:rPr lang="tr-TR" sz="1800" dirty="0" err="1"/>
              <a:t>The</a:t>
            </a:r>
            <a:r>
              <a:rPr lang="tr-TR" sz="1800" dirty="0"/>
              <a:t> </a:t>
            </a:r>
            <a:r>
              <a:rPr lang="tr-TR" sz="1800" dirty="0" err="1"/>
              <a:t>most</a:t>
            </a:r>
            <a:r>
              <a:rPr lang="tr-TR" sz="1800" dirty="0"/>
              <a:t> </a:t>
            </a:r>
            <a:r>
              <a:rPr lang="tr-TR" sz="1800" dirty="0" err="1"/>
              <a:t>important</a:t>
            </a:r>
            <a:r>
              <a:rPr lang="tr-TR" sz="1800" dirty="0"/>
              <a:t> </a:t>
            </a:r>
            <a:r>
              <a:rPr lang="tr-TR" sz="1800" dirty="0" err="1"/>
              <a:t>activities</a:t>
            </a:r>
            <a:r>
              <a:rPr lang="tr-TR" sz="1800" dirty="0"/>
              <a:t> of </a:t>
            </a:r>
            <a:r>
              <a:rPr lang="tr-TR" sz="1800" dirty="0" err="1"/>
              <a:t>the</a:t>
            </a:r>
            <a:r>
              <a:rPr lang="tr-TR" sz="1800" dirty="0"/>
              <a:t> </a:t>
            </a:r>
            <a:r>
              <a:rPr lang="tr-TR" sz="1800" dirty="0" err="1"/>
              <a:t>project</a:t>
            </a:r>
            <a:r>
              <a:rPr lang="tr-TR" sz="1800" dirty="0"/>
              <a:t> </a:t>
            </a:r>
            <a:r>
              <a:rPr lang="tr-TR" sz="1800" dirty="0" err="1"/>
              <a:t>were</a:t>
            </a:r>
            <a:r>
              <a:rPr lang="tr-TR" sz="1800" dirty="0"/>
              <a:t>:</a:t>
            </a:r>
          </a:p>
          <a:p>
            <a:pPr lvl="0"/>
            <a:r>
              <a:rPr lang="en-GB" sz="1800" dirty="0" smtClean="0"/>
              <a:t>A </a:t>
            </a:r>
            <a:r>
              <a:rPr lang="en-GB" sz="1800" dirty="0" smtClean="0"/>
              <a:t>Policy </a:t>
            </a:r>
            <a:r>
              <a:rPr lang="en-GB" sz="1800" dirty="0"/>
              <a:t>Paper, covering all aspects of lifelong learning </a:t>
            </a:r>
            <a:r>
              <a:rPr lang="en-GB" sz="1800" dirty="0" smtClean="0"/>
              <a:t>policy</a:t>
            </a:r>
            <a:endParaRPr lang="tr-TR" sz="1800" dirty="0"/>
          </a:p>
          <a:p>
            <a:pPr lvl="0"/>
            <a:r>
              <a:rPr lang="en-GB" sz="1800" dirty="0"/>
              <a:t>A draft Law on Coordination of Lifelong </a:t>
            </a:r>
            <a:r>
              <a:rPr lang="en-GB" sz="1800" dirty="0" smtClean="0"/>
              <a:t>Learning</a:t>
            </a:r>
            <a:endParaRPr lang="tr-TR" sz="1800" dirty="0"/>
          </a:p>
          <a:p>
            <a:pPr lvl="0"/>
            <a:r>
              <a:rPr lang="en-GB" sz="1800" dirty="0"/>
              <a:t>A draft National Strategy and Action Plan, 2014 – </a:t>
            </a:r>
            <a:r>
              <a:rPr lang="en-GB" sz="1800" dirty="0" smtClean="0"/>
              <a:t>2018</a:t>
            </a:r>
            <a:endParaRPr lang="tr-TR" sz="1800" dirty="0"/>
          </a:p>
          <a:p>
            <a:pPr lvl="0"/>
            <a:r>
              <a:rPr lang="en-GB" sz="1800" dirty="0"/>
              <a:t>43 Provincial Lifelong Learning Action </a:t>
            </a:r>
            <a:r>
              <a:rPr lang="en-GB" sz="1800" dirty="0" smtClean="0"/>
              <a:t>Plans</a:t>
            </a:r>
            <a:endParaRPr lang="tr-TR" sz="1800" dirty="0"/>
          </a:p>
          <a:p>
            <a:pPr lvl="0"/>
            <a:r>
              <a:rPr lang="en-GB" sz="1800" dirty="0"/>
              <a:t>An RPL Framework document, five sets of RPL Operational Guidelines and an RPL Implementation </a:t>
            </a:r>
            <a:r>
              <a:rPr lang="en-GB" sz="1800" dirty="0" smtClean="0"/>
              <a:t>Plan</a:t>
            </a:r>
            <a:endParaRPr lang="tr-TR" sz="1800" dirty="0"/>
          </a:p>
          <a:p>
            <a:pPr lvl="0"/>
            <a:r>
              <a:rPr lang="en-GB" sz="1800" dirty="0"/>
              <a:t>Protocols with TOBB, TİSK and TÜSİAD providing workplace training for 900 </a:t>
            </a:r>
            <a:r>
              <a:rPr lang="en-GB" sz="1800" dirty="0" smtClean="0"/>
              <a:t>teachers</a:t>
            </a:r>
            <a:endParaRPr lang="tr-TR" sz="1800" dirty="0"/>
          </a:p>
          <a:p>
            <a:pPr marL="0" indent="0" algn="ctr">
              <a:buNone/>
            </a:pPr>
            <a:r>
              <a:rPr lang="tr-TR" sz="1800" dirty="0">
                <a:hlinkClick r:id="rId2"/>
              </a:rPr>
              <a:t>http://hayatboyu.meb.gov.tr</a:t>
            </a:r>
            <a:r>
              <a:rPr lang="tr-TR" sz="1800" dirty="0"/>
              <a:t> </a:t>
            </a:r>
            <a:endParaRPr lang="en-US" sz="1800" dirty="0"/>
          </a:p>
          <a:p>
            <a:pPr marL="0" indent="0" algn="just">
              <a:buNone/>
            </a:pPr>
            <a:endParaRPr lang="en-US" b="1" dirty="0" smtClean="0"/>
          </a:p>
          <a:p>
            <a:pPr marL="0" lvl="0" indent="0" algn="just">
              <a:buNone/>
            </a:pPr>
            <a:r>
              <a:rPr lang="tr-TR" sz="1800" dirty="0" smtClean="0"/>
              <a:t>                     </a:t>
            </a:r>
          </a:p>
          <a:p>
            <a:pPr marL="0" indent="0" algn="just">
              <a:buNone/>
            </a:pPr>
            <a:endParaRPr lang="tr-TR" sz="1800" dirty="0" smtClean="0"/>
          </a:p>
          <a:p>
            <a:pPr marL="0" indent="0" algn="just">
              <a:buNone/>
            </a:pPr>
            <a:endParaRPr lang="tr-TR" sz="1800" dirty="0"/>
          </a:p>
          <a:p>
            <a:pPr marL="0" indent="0" algn="just">
              <a:buNone/>
            </a:pPr>
            <a:endParaRPr lang="tr-TR" sz="1800" dirty="0" smtClean="0"/>
          </a:p>
          <a:p>
            <a:pPr marL="0" indent="0" algn="just">
              <a:buNone/>
            </a:pPr>
            <a:endParaRPr lang="tr-TR" sz="1800" dirty="0"/>
          </a:p>
          <a:p>
            <a:pPr marL="0" indent="0" algn="just">
              <a:buNone/>
            </a:pPr>
            <a:r>
              <a:rPr lang="tr-TR" sz="1800" dirty="0" smtClean="0"/>
              <a:t>		</a:t>
            </a:r>
          </a:p>
          <a:p>
            <a:pPr marL="0" indent="0" algn="just">
              <a:buNone/>
            </a:pPr>
            <a:r>
              <a:rPr lang="tr-TR" sz="1800" dirty="0"/>
              <a:t>	</a:t>
            </a:r>
            <a:r>
              <a:rPr lang="tr-TR" sz="1800" dirty="0" smtClean="0"/>
              <a:t>	</a:t>
            </a:r>
            <a:endParaRPr lang="en-US" sz="1800" dirty="0" smtClean="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3419" y="2507455"/>
            <a:ext cx="916461" cy="42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26331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057275"/>
            <a:ext cx="7848600" cy="1314450"/>
          </a:xfrm>
        </p:spPr>
        <p:txBody>
          <a:bodyPr/>
          <a:lstStyle/>
          <a:p>
            <a:r>
              <a:rPr lang="tr-TR" dirty="0" err="1" smtClean="0"/>
              <a:t>Measure</a:t>
            </a:r>
            <a:r>
              <a:rPr lang="tr-TR" dirty="0" smtClean="0"/>
              <a:t> 4.1</a:t>
            </a:r>
            <a:br>
              <a:rPr lang="tr-TR" dirty="0" smtClean="0"/>
            </a:br>
            <a:r>
              <a:rPr lang="tr-TR" sz="2000" dirty="0" err="1" smtClean="0">
                <a:effectLst/>
              </a:rPr>
              <a:t>Facilitating</a:t>
            </a:r>
            <a:r>
              <a:rPr lang="tr-TR" sz="2000" dirty="0" smtClean="0">
                <a:effectLst/>
              </a:rPr>
              <a:t> Access of </a:t>
            </a:r>
            <a:r>
              <a:rPr lang="tr-TR" sz="2000" dirty="0" err="1" smtClean="0">
                <a:effectLst/>
              </a:rPr>
              <a:t>Disadvantaged</a:t>
            </a:r>
            <a:r>
              <a:rPr lang="tr-TR" sz="2000" dirty="0" smtClean="0">
                <a:effectLst/>
              </a:rPr>
              <a:t> </a:t>
            </a:r>
            <a:r>
              <a:rPr lang="tr-TR" sz="2000" dirty="0" err="1" smtClean="0">
                <a:effectLst/>
              </a:rPr>
              <a:t>Higher</a:t>
            </a:r>
            <a:r>
              <a:rPr lang="tr-TR" sz="2000" dirty="0" smtClean="0">
                <a:effectLst/>
              </a:rPr>
              <a:t> </a:t>
            </a:r>
            <a:r>
              <a:rPr lang="tr-TR" sz="2000" dirty="0" err="1" smtClean="0">
                <a:effectLst/>
              </a:rPr>
              <a:t>Education</a:t>
            </a:r>
            <a:r>
              <a:rPr lang="tr-TR" sz="2000" dirty="0" smtClean="0">
                <a:effectLst/>
              </a:rPr>
              <a:t> </a:t>
            </a:r>
            <a:r>
              <a:rPr lang="tr-TR" sz="2000" dirty="0" err="1" smtClean="0">
                <a:effectLst/>
              </a:rPr>
              <a:t>Students</a:t>
            </a:r>
            <a:r>
              <a:rPr lang="tr-TR" sz="2000" dirty="0" smtClean="0">
                <a:effectLst/>
              </a:rPr>
              <a:t> </a:t>
            </a:r>
            <a:r>
              <a:rPr lang="tr-TR" sz="2000" dirty="0" err="1" smtClean="0">
                <a:effectLst/>
              </a:rPr>
              <a:t>to</a:t>
            </a:r>
            <a:r>
              <a:rPr lang="tr-TR" sz="2000" dirty="0" smtClean="0">
                <a:effectLst/>
              </a:rPr>
              <a:t> </a:t>
            </a:r>
            <a:r>
              <a:rPr lang="tr-TR" sz="2000" dirty="0" err="1" smtClean="0">
                <a:effectLst/>
              </a:rPr>
              <a:t>Labour</a:t>
            </a:r>
            <a:r>
              <a:rPr lang="tr-TR" sz="2000" dirty="0" smtClean="0">
                <a:effectLst/>
              </a:rPr>
              <a:t> Market </a:t>
            </a:r>
            <a:r>
              <a:rPr lang="tr-TR" sz="2000" dirty="0" err="1" smtClean="0">
                <a:effectLst/>
              </a:rPr>
              <a:t>Including</a:t>
            </a:r>
            <a:r>
              <a:rPr lang="tr-TR" sz="2000" dirty="0" smtClean="0">
                <a:effectLst/>
              </a:rPr>
              <a:t> </a:t>
            </a:r>
            <a:r>
              <a:rPr lang="tr-TR" sz="2000" dirty="0" err="1" smtClean="0">
                <a:effectLst/>
              </a:rPr>
              <a:t>Scholarship</a:t>
            </a:r>
            <a:r>
              <a:rPr lang="tr-TR" sz="2000" dirty="0" smtClean="0">
                <a:effectLst/>
              </a:rPr>
              <a:t> </a:t>
            </a:r>
            <a:r>
              <a:rPr lang="tr-TR" sz="2000" dirty="0" err="1" smtClean="0">
                <a:effectLst/>
              </a:rPr>
              <a:t>Support</a:t>
            </a:r>
            <a:endParaRPr lang="tr-TR" sz="2000" dirty="0">
              <a:effectLst/>
            </a:endParaRPr>
          </a:p>
        </p:txBody>
      </p:sp>
      <p:sp>
        <p:nvSpPr>
          <p:cNvPr id="3" name="İçerik Yer Tutucusu 2"/>
          <p:cNvSpPr>
            <a:spLocks noGrp="1"/>
          </p:cNvSpPr>
          <p:nvPr>
            <p:ph idx="1"/>
          </p:nvPr>
        </p:nvSpPr>
        <p:spPr/>
        <p:txBody>
          <a:bodyPr/>
          <a:lstStyle/>
          <a:p>
            <a:pPr algn="just"/>
            <a:r>
              <a:rPr lang="en-GB" dirty="0"/>
              <a:t>20.000 Higher Education Students (</a:t>
            </a:r>
            <a:r>
              <a:rPr lang="en-GB" dirty="0" smtClean="0"/>
              <a:t>10</a:t>
            </a:r>
            <a:r>
              <a:rPr lang="tr-TR" dirty="0" smtClean="0"/>
              <a:t>.</a:t>
            </a:r>
            <a:r>
              <a:rPr lang="en-GB" dirty="0" smtClean="0"/>
              <a:t>000 </a:t>
            </a:r>
            <a:r>
              <a:rPr lang="en-GB" dirty="0"/>
              <a:t>male and </a:t>
            </a:r>
            <a:r>
              <a:rPr lang="en-GB" dirty="0" smtClean="0"/>
              <a:t>10</a:t>
            </a:r>
            <a:r>
              <a:rPr lang="tr-TR" dirty="0" smtClean="0"/>
              <a:t>.</a:t>
            </a:r>
            <a:r>
              <a:rPr lang="en-GB" dirty="0" smtClean="0"/>
              <a:t>000 </a:t>
            </a:r>
            <a:r>
              <a:rPr lang="en-GB" dirty="0"/>
              <a:t>female) received </a:t>
            </a:r>
            <a:r>
              <a:rPr lang="en-GB" dirty="0" smtClean="0"/>
              <a:t>scholarship</a:t>
            </a:r>
            <a:r>
              <a:rPr lang="tr-TR" dirty="0" smtClean="0"/>
              <a:t> in 2012-2013 </a:t>
            </a:r>
            <a:r>
              <a:rPr lang="tr-TR" dirty="0" err="1"/>
              <a:t>a</a:t>
            </a:r>
            <a:r>
              <a:rPr lang="tr-TR" dirty="0" err="1" smtClean="0"/>
              <a:t>cademic</a:t>
            </a:r>
            <a:r>
              <a:rPr lang="tr-TR" dirty="0" smtClean="0"/>
              <a:t> </a:t>
            </a:r>
            <a:r>
              <a:rPr lang="tr-TR" dirty="0" err="1"/>
              <a:t>y</a:t>
            </a:r>
            <a:r>
              <a:rPr lang="tr-TR" dirty="0" err="1" smtClean="0"/>
              <a:t>ear</a:t>
            </a:r>
            <a:r>
              <a:rPr lang="tr-TR" dirty="0" smtClean="0"/>
              <a:t>.</a:t>
            </a:r>
            <a:r>
              <a:rPr lang="en-GB" dirty="0" smtClean="0"/>
              <a:t> </a:t>
            </a:r>
            <a:endParaRPr lang="tr-TR" dirty="0" smtClean="0"/>
          </a:p>
          <a:p>
            <a:pPr algn="just"/>
            <a:r>
              <a:rPr lang="en-GB" dirty="0" smtClean="0"/>
              <a:t>Each </a:t>
            </a:r>
            <a:r>
              <a:rPr lang="en-GB" dirty="0"/>
              <a:t>student was paid 2080 Turkish Liras for 8 months</a:t>
            </a:r>
            <a:r>
              <a:rPr lang="en-GB" dirty="0" smtClean="0"/>
              <a:t>.</a:t>
            </a:r>
            <a:endParaRPr lang="tr-TR" dirty="0" smtClean="0"/>
          </a:p>
          <a:p>
            <a:pPr algn="just"/>
            <a:r>
              <a:rPr lang="tr-TR" dirty="0"/>
              <a:t>D</a:t>
            </a:r>
            <a:r>
              <a:rPr lang="en-GB" dirty="0" err="1" smtClean="0"/>
              <a:t>isplaced</a:t>
            </a:r>
            <a:r>
              <a:rPr lang="en-GB" dirty="0" smtClean="0"/>
              <a:t> </a:t>
            </a:r>
            <a:r>
              <a:rPr lang="en-GB" dirty="0"/>
              <a:t>students from their villages because of terrorism, students in their last credit year who are in poverty or at risk of poverty and selected as eligible scholarship recipients but could not receive scholarship due to the limited budget of DG CHI and orphans. </a:t>
            </a:r>
            <a:endParaRPr lang="tr-TR" dirty="0" smtClean="0"/>
          </a:p>
          <a:p>
            <a:pPr algn="just"/>
            <a:r>
              <a:rPr lang="tr-TR" dirty="0" smtClean="0"/>
              <a:t>13.000 </a:t>
            </a:r>
            <a:r>
              <a:rPr lang="tr-TR" dirty="0" err="1" smtClean="0"/>
              <a:t>Higher</a:t>
            </a:r>
            <a:r>
              <a:rPr lang="tr-TR" dirty="0" smtClean="0"/>
              <a:t> </a:t>
            </a:r>
            <a:r>
              <a:rPr lang="tr-TR" dirty="0" err="1" smtClean="0"/>
              <a:t>Education</a:t>
            </a:r>
            <a:r>
              <a:rPr lang="tr-TR" dirty="0" smtClean="0"/>
              <a:t> </a:t>
            </a:r>
            <a:r>
              <a:rPr lang="tr-TR" dirty="0" err="1" smtClean="0"/>
              <a:t>Students</a:t>
            </a:r>
            <a:r>
              <a:rPr lang="tr-TR" dirty="0" smtClean="0"/>
              <a:t> (6.500 </a:t>
            </a:r>
            <a:r>
              <a:rPr lang="tr-TR" dirty="0" err="1" smtClean="0"/>
              <a:t>male</a:t>
            </a:r>
            <a:r>
              <a:rPr lang="tr-TR" dirty="0" smtClean="0"/>
              <a:t> </a:t>
            </a:r>
            <a:r>
              <a:rPr lang="tr-TR" dirty="0" err="1" smtClean="0"/>
              <a:t>and</a:t>
            </a:r>
            <a:r>
              <a:rPr lang="tr-TR" dirty="0" smtClean="0"/>
              <a:t> 6.500 </a:t>
            </a:r>
            <a:r>
              <a:rPr lang="tr-TR" dirty="0" err="1" smtClean="0"/>
              <a:t>female</a:t>
            </a:r>
            <a:r>
              <a:rPr lang="tr-TR" dirty="0" smtClean="0"/>
              <a:t>) </a:t>
            </a:r>
            <a:r>
              <a:rPr lang="tr-TR" dirty="0" err="1" smtClean="0"/>
              <a:t>will</a:t>
            </a:r>
            <a:r>
              <a:rPr lang="tr-TR" dirty="0" smtClean="0"/>
              <a:t> </a:t>
            </a:r>
            <a:r>
              <a:rPr lang="tr-TR" dirty="0" err="1" smtClean="0"/>
              <a:t>receive</a:t>
            </a:r>
            <a:r>
              <a:rPr lang="tr-TR" dirty="0" smtClean="0"/>
              <a:t> </a:t>
            </a:r>
            <a:r>
              <a:rPr lang="tr-TR" dirty="0" err="1" smtClean="0"/>
              <a:t>scholarship</a:t>
            </a:r>
            <a:r>
              <a:rPr lang="tr-TR" dirty="0" smtClean="0"/>
              <a:t> </a:t>
            </a:r>
            <a:r>
              <a:rPr lang="tr-TR" dirty="0" err="1" smtClean="0"/>
              <a:t>for</a:t>
            </a:r>
            <a:r>
              <a:rPr lang="tr-TR" dirty="0" smtClean="0"/>
              <a:t> 2013-2014 </a:t>
            </a:r>
            <a:r>
              <a:rPr lang="tr-TR" dirty="0" err="1" smtClean="0"/>
              <a:t>academic</a:t>
            </a:r>
            <a:r>
              <a:rPr lang="tr-TR" dirty="0" smtClean="0"/>
              <a:t> </a:t>
            </a:r>
            <a:r>
              <a:rPr lang="tr-TR" dirty="0" err="1" smtClean="0"/>
              <a:t>year</a:t>
            </a:r>
            <a:r>
              <a:rPr lang="tr-TR" dirty="0" smtClean="0"/>
              <a:t>.</a:t>
            </a:r>
            <a:endParaRPr lang="tr-TR"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26</a:t>
            </a:fld>
            <a:endParaRPr lang="es-ES"/>
          </a:p>
        </p:txBody>
      </p:sp>
    </p:spTree>
    <p:extLst>
      <p:ext uri="{BB962C8B-B14F-4D97-AF65-F5344CB8AC3E}">
        <p14:creationId xmlns:p14="http://schemas.microsoft.com/office/powerpoint/2010/main" val="12650030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071562"/>
            <a:ext cx="7848600" cy="914400"/>
          </a:xfrm>
        </p:spPr>
        <p:txBody>
          <a:bodyPr/>
          <a:lstStyle/>
          <a:p>
            <a:pPr>
              <a:defRPr/>
            </a:pPr>
            <a:r>
              <a:rPr lang="tr-TR" sz="2000" dirty="0" err="1" smtClean="0">
                <a:effectLst/>
              </a:rPr>
              <a:t>List</a:t>
            </a:r>
            <a:r>
              <a:rPr lang="tr-TR" sz="2000" dirty="0" smtClean="0">
                <a:effectLst/>
              </a:rPr>
              <a:t> of </a:t>
            </a:r>
            <a:r>
              <a:rPr lang="tr-TR" sz="2000" dirty="0" err="1" smtClean="0">
                <a:effectLst/>
              </a:rPr>
              <a:t>Ongoing</a:t>
            </a:r>
            <a:r>
              <a:rPr lang="tr-TR" sz="2000" dirty="0" smtClean="0">
                <a:effectLst/>
              </a:rPr>
              <a:t> Operations</a:t>
            </a:r>
            <a:endParaRPr lang="en-US"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3</a:t>
            </a:fld>
            <a:endParaRPr lang="es-ES" sz="1400">
              <a:solidFill>
                <a:srgbClr val="3D4E84"/>
              </a:solidFill>
              <a:latin typeface="Arial" charset="0"/>
            </a:endParaRPr>
          </a:p>
        </p:txBody>
      </p:sp>
      <p:sp>
        <p:nvSpPr>
          <p:cNvPr id="3" name="İçerik Yer Tutucusu 2"/>
          <p:cNvSpPr>
            <a:spLocks noGrp="1"/>
          </p:cNvSpPr>
          <p:nvPr>
            <p:ph idx="1"/>
          </p:nvPr>
        </p:nvSpPr>
        <p:spPr>
          <a:xfrm>
            <a:off x="544512" y="1981199"/>
            <a:ext cx="8008937" cy="3876676"/>
          </a:xfrm>
        </p:spPr>
        <p:txBody>
          <a:bodyPr/>
          <a:lstStyle/>
          <a:p>
            <a:r>
              <a:rPr lang="en-US" sz="1500" dirty="0" smtClean="0"/>
              <a:t>Measure 1.4: Improving the Quality of Public Employment Services</a:t>
            </a:r>
          </a:p>
          <a:p>
            <a:r>
              <a:rPr lang="en-US" sz="1500" dirty="0" smtClean="0"/>
              <a:t>Measure 2.1:</a:t>
            </a:r>
            <a:r>
              <a:rPr lang="tr-TR" sz="1500" dirty="0" smtClean="0"/>
              <a:t> </a:t>
            </a:r>
            <a:r>
              <a:rPr lang="en-US" sz="1500" dirty="0" smtClean="0"/>
              <a:t>Increasing Enrolment Rates Especially For Girls In Secondary Education</a:t>
            </a:r>
          </a:p>
          <a:p>
            <a:r>
              <a:rPr lang="en-US" sz="1500" dirty="0" smtClean="0"/>
              <a:t>Measure 2.2:</a:t>
            </a:r>
            <a:r>
              <a:rPr lang="tr-TR" sz="1500" dirty="0" smtClean="0"/>
              <a:t> </a:t>
            </a:r>
            <a:r>
              <a:rPr lang="en-US" sz="1500" dirty="0" smtClean="0"/>
              <a:t>Improving the Quality of Vocational and Technical Education in Turkey</a:t>
            </a:r>
          </a:p>
          <a:p>
            <a:r>
              <a:rPr lang="en-US" sz="1500" dirty="0" smtClean="0"/>
              <a:t>Measure 3.1: Promoting Life Long Learning</a:t>
            </a:r>
          </a:p>
          <a:p>
            <a:r>
              <a:rPr lang="en-US" sz="1500" dirty="0" smtClean="0"/>
              <a:t>Measure 3.2: Increasing Adaptability of Employers and Employees to the Changes in Global Economy</a:t>
            </a:r>
          </a:p>
          <a:p>
            <a:r>
              <a:rPr lang="en-US" sz="1500" dirty="0" smtClean="0"/>
              <a:t>Measure 3.2: Increasing Adaptability of Employers and Employees in Tourism Sector</a:t>
            </a:r>
            <a:endParaRPr lang="tr-TR" sz="1500" dirty="0" smtClean="0"/>
          </a:p>
          <a:p>
            <a:r>
              <a:rPr lang="tr-TR" sz="1500" dirty="0" err="1" smtClean="0"/>
              <a:t>Measure</a:t>
            </a:r>
            <a:r>
              <a:rPr lang="tr-TR" sz="1500" dirty="0" smtClean="0"/>
              <a:t> 3.2</a:t>
            </a:r>
            <a:r>
              <a:rPr lang="tr-TR" sz="1500" dirty="0"/>
              <a:t>: </a:t>
            </a:r>
            <a:r>
              <a:rPr lang="tr-TR" sz="1500" dirty="0" err="1"/>
              <a:t>Increasing</a:t>
            </a:r>
            <a:r>
              <a:rPr lang="tr-TR" sz="1500" dirty="0"/>
              <a:t> </a:t>
            </a:r>
            <a:r>
              <a:rPr lang="tr-TR" sz="1500" dirty="0" err="1"/>
              <a:t>Adaptability</a:t>
            </a:r>
            <a:r>
              <a:rPr lang="tr-TR" sz="1500" dirty="0"/>
              <a:t> </a:t>
            </a:r>
            <a:r>
              <a:rPr lang="tr-TR" sz="1500" dirty="0" smtClean="0"/>
              <a:t>of </a:t>
            </a:r>
            <a:r>
              <a:rPr lang="tr-TR" sz="1500" dirty="0" err="1" smtClean="0"/>
              <a:t>Tradesmen</a:t>
            </a:r>
            <a:r>
              <a:rPr lang="tr-TR" sz="1500" dirty="0" smtClean="0"/>
              <a:t> </a:t>
            </a:r>
            <a:r>
              <a:rPr lang="tr-TR" sz="1500" dirty="0" err="1" smtClean="0"/>
              <a:t>and</a:t>
            </a:r>
            <a:r>
              <a:rPr lang="tr-TR" sz="1500" dirty="0" smtClean="0"/>
              <a:t> </a:t>
            </a:r>
            <a:r>
              <a:rPr lang="tr-TR" sz="1500" dirty="0" err="1" smtClean="0"/>
              <a:t>Craftsmen</a:t>
            </a:r>
            <a:endParaRPr lang="tr-TR" sz="1500" dirty="0" smtClean="0"/>
          </a:p>
          <a:p>
            <a:r>
              <a:rPr lang="tr-TR" sz="1500" dirty="0" err="1" smtClean="0"/>
              <a:t>Measure</a:t>
            </a:r>
            <a:r>
              <a:rPr lang="tr-TR" sz="1500" dirty="0" smtClean="0"/>
              <a:t> 4.1: </a:t>
            </a:r>
            <a:r>
              <a:rPr lang="en-US" sz="1500" dirty="0"/>
              <a:t>Facilitating Access of Disadvantaged Higher Education Students to </a:t>
            </a:r>
            <a:r>
              <a:rPr lang="en-US" sz="1500" dirty="0" err="1"/>
              <a:t>Labour</a:t>
            </a:r>
            <a:r>
              <a:rPr lang="en-US" sz="1500" dirty="0"/>
              <a:t> Market Including Scholarship Support</a:t>
            </a:r>
            <a:endParaRPr lang="en-US" sz="1500" dirty="0" smtClean="0"/>
          </a:p>
          <a:p>
            <a:r>
              <a:rPr lang="en-US" sz="1500" dirty="0" smtClean="0"/>
              <a:t>Measure 5.1: Implementation of Human Resources Development Operational Programme</a:t>
            </a:r>
          </a:p>
          <a:p>
            <a:r>
              <a:rPr lang="en-US" sz="1500" dirty="0" smtClean="0"/>
              <a:t>Measure 5.2-5.3:Potential Operation and Grant Beneficiaries, Information and Publicity</a:t>
            </a:r>
          </a:p>
          <a:p>
            <a:endParaRPr lang="en-US" sz="1500" dirty="0" smtClean="0"/>
          </a:p>
          <a:p>
            <a:endParaRPr lang="en-US" sz="1500" b="1" dirty="0"/>
          </a:p>
        </p:txBody>
      </p:sp>
    </p:spTree>
    <p:extLst>
      <p:ext uri="{BB962C8B-B14F-4D97-AF65-F5344CB8AC3E}">
        <p14:creationId xmlns:p14="http://schemas.microsoft.com/office/powerpoint/2010/main" val="17419340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223963"/>
            <a:ext cx="7848600" cy="914400"/>
          </a:xfrm>
        </p:spPr>
        <p:txBody>
          <a:bodyPr/>
          <a:lstStyle/>
          <a:p>
            <a:pPr>
              <a:defRPr/>
            </a:pPr>
            <a:r>
              <a:rPr lang="tr-TR" dirty="0" err="1"/>
              <a:t>Measure</a:t>
            </a:r>
            <a:r>
              <a:rPr lang="tr-TR" dirty="0"/>
              <a:t> </a:t>
            </a:r>
            <a:r>
              <a:rPr lang="tr-TR" dirty="0" smtClean="0"/>
              <a:t>1.4</a:t>
            </a:r>
            <a:br>
              <a:rPr lang="tr-TR" dirty="0" smtClean="0"/>
            </a:br>
            <a:r>
              <a:rPr lang="tr-TR" dirty="0" smtClean="0"/>
              <a:t/>
            </a:r>
            <a:br>
              <a:rPr lang="tr-TR" dirty="0" smtClean="0"/>
            </a:br>
            <a:r>
              <a:rPr lang="tr-TR" sz="2000" dirty="0">
                <a:effectLst/>
              </a:rPr>
              <a:t>Technical Assistance </a:t>
            </a:r>
            <a:r>
              <a:rPr lang="tr-TR" sz="2000" dirty="0" err="1">
                <a:effectLst/>
              </a:rPr>
              <a:t>for</a:t>
            </a:r>
            <a:r>
              <a:rPr lang="tr-TR" sz="2000" dirty="0">
                <a:effectLst/>
              </a:rPr>
              <a:t> </a:t>
            </a:r>
            <a:r>
              <a:rPr lang="tr-TR" sz="2000" dirty="0" err="1">
                <a:effectLst/>
              </a:rPr>
              <a:t>Improving</a:t>
            </a:r>
            <a:r>
              <a:rPr lang="tr-TR" sz="2000" dirty="0">
                <a:effectLst/>
              </a:rPr>
              <a:t> </a:t>
            </a:r>
            <a:r>
              <a:rPr lang="tr-TR" sz="2000" dirty="0" err="1">
                <a:effectLst/>
              </a:rPr>
              <a:t>The</a:t>
            </a:r>
            <a:r>
              <a:rPr lang="tr-TR" sz="2000" dirty="0">
                <a:effectLst/>
              </a:rPr>
              <a:t> </a:t>
            </a:r>
            <a:r>
              <a:rPr lang="tr-TR" sz="2000" dirty="0" err="1">
                <a:effectLst/>
              </a:rPr>
              <a:t>Quality</a:t>
            </a:r>
            <a:r>
              <a:rPr lang="tr-TR" sz="2000" dirty="0">
                <a:effectLst/>
              </a:rPr>
              <a:t> of </a:t>
            </a:r>
            <a:r>
              <a:rPr lang="tr-TR" sz="2000" dirty="0" err="1">
                <a:effectLst/>
              </a:rPr>
              <a:t>Public</a:t>
            </a:r>
            <a:r>
              <a:rPr lang="tr-TR" sz="2000" dirty="0">
                <a:effectLst/>
              </a:rPr>
              <a:t> </a:t>
            </a:r>
            <a:r>
              <a:rPr lang="tr-TR" sz="2000" dirty="0" err="1">
                <a:effectLst/>
              </a:rPr>
              <a:t>Employment</a:t>
            </a:r>
            <a:r>
              <a:rPr lang="tr-TR" sz="2000" dirty="0">
                <a:effectLst/>
              </a:rPr>
              <a:t> Services</a:t>
            </a:r>
            <a:endParaRPr lang="en-US"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4</a:t>
            </a:fld>
            <a:endParaRPr lang="es-ES" sz="1400">
              <a:solidFill>
                <a:srgbClr val="3D4E84"/>
              </a:solidFill>
              <a:latin typeface="Arial" charset="0"/>
            </a:endParaRPr>
          </a:p>
        </p:txBody>
      </p:sp>
      <p:sp>
        <p:nvSpPr>
          <p:cNvPr id="3" name="İçerik Yer Tutucusu 2"/>
          <p:cNvSpPr>
            <a:spLocks noGrp="1"/>
          </p:cNvSpPr>
          <p:nvPr>
            <p:ph idx="1"/>
          </p:nvPr>
        </p:nvSpPr>
        <p:spPr>
          <a:xfrm>
            <a:off x="544513" y="3238500"/>
            <a:ext cx="7772400" cy="2981325"/>
          </a:xfrm>
        </p:spPr>
        <p:txBody>
          <a:bodyPr/>
          <a:lstStyle/>
          <a:p>
            <a:pPr algn="just"/>
            <a:r>
              <a:rPr lang="en-US" sz="1600" dirty="0" smtClean="0"/>
              <a:t>Completion of the preparation of Model Office Action Plans in 43 provinces</a:t>
            </a:r>
          </a:p>
          <a:p>
            <a:pPr algn="just"/>
            <a:r>
              <a:rPr lang="en-US" sz="1600" dirty="0" smtClean="0"/>
              <a:t>Completion of trainings regarding Model Office approach at the provincial level to the staff in 43 provinces</a:t>
            </a:r>
          </a:p>
          <a:p>
            <a:pPr algn="just"/>
            <a:r>
              <a:rPr lang="en-US" sz="1600" dirty="0" smtClean="0"/>
              <a:t>Completion of the preparation of a methodology on conducting </a:t>
            </a:r>
            <a:r>
              <a:rPr lang="en-US" sz="1600" dirty="0" err="1" smtClean="0"/>
              <a:t>labour</a:t>
            </a:r>
            <a:r>
              <a:rPr lang="en-US" sz="1600" dirty="0" smtClean="0"/>
              <a:t> market analyses and delivering the training to the staff of the Beneficiary at the local and central level</a:t>
            </a:r>
          </a:p>
          <a:p>
            <a:pPr algn="just"/>
            <a:r>
              <a:rPr lang="en-US" sz="1600" dirty="0" smtClean="0"/>
              <a:t>Completion of study visits regarding job and vocational guidance services</a:t>
            </a:r>
          </a:p>
          <a:p>
            <a:pPr algn="just"/>
            <a:r>
              <a:rPr lang="en-US" sz="1600" dirty="0" smtClean="0"/>
              <a:t>Publication of guidelines including information on public employment services </a:t>
            </a:r>
          </a:p>
          <a:p>
            <a:pPr algn="just"/>
            <a:endParaRPr lang="tr-TR" sz="1600" dirty="0" smtClean="0"/>
          </a:p>
          <a:p>
            <a:pPr algn="just"/>
            <a:endParaRPr lang="en-US" sz="1600" dirty="0" smtClean="0"/>
          </a:p>
          <a:p>
            <a:pPr marL="0" indent="0" algn="just">
              <a:buNone/>
            </a:pPr>
            <a:r>
              <a:rPr lang="tr-TR" sz="1800" dirty="0" smtClean="0"/>
              <a:t>		              </a:t>
            </a:r>
            <a:r>
              <a:rPr lang="tr-TR" sz="1600" dirty="0" smtClean="0">
                <a:hlinkClick r:id="rId2"/>
              </a:rPr>
              <a:t>http://www.kip.org.tr</a:t>
            </a:r>
            <a:r>
              <a:rPr lang="tr-TR" sz="1600" dirty="0" smtClean="0"/>
              <a:t> </a:t>
            </a:r>
            <a:endParaRPr lang="en-US" sz="1600" dirty="0" smtClean="0"/>
          </a:p>
          <a:p>
            <a:pPr algn="just"/>
            <a:endParaRPr lang="en-US" sz="2400" dirty="0" smtClean="0"/>
          </a:p>
          <a:p>
            <a:pPr algn="just"/>
            <a:endParaRPr lang="en-US" sz="2400" b="1"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2757" y="2536882"/>
            <a:ext cx="1581182" cy="492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58417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147763"/>
            <a:ext cx="7848600" cy="914400"/>
          </a:xfrm>
        </p:spPr>
        <p:txBody>
          <a:bodyPr/>
          <a:lstStyle/>
          <a:p>
            <a:pPr>
              <a:defRPr/>
            </a:pPr>
            <a:r>
              <a:rPr lang="tr-TR" sz="2000" dirty="0">
                <a:effectLst/>
              </a:rPr>
              <a:t>Technical Assistance </a:t>
            </a:r>
            <a:r>
              <a:rPr lang="tr-TR" sz="2000" dirty="0" err="1">
                <a:effectLst/>
              </a:rPr>
              <a:t>for</a:t>
            </a:r>
            <a:r>
              <a:rPr lang="tr-TR" sz="2000" dirty="0">
                <a:effectLst/>
              </a:rPr>
              <a:t> </a:t>
            </a:r>
            <a:r>
              <a:rPr lang="tr-TR" sz="2000" dirty="0" err="1" smtClean="0">
                <a:effectLst/>
              </a:rPr>
              <a:t>Improving</a:t>
            </a:r>
            <a:r>
              <a:rPr lang="tr-TR" sz="2000" dirty="0" smtClean="0">
                <a:effectLst/>
              </a:rPr>
              <a:t> </a:t>
            </a:r>
            <a:r>
              <a:rPr lang="tr-TR" sz="2000" dirty="0" err="1" smtClean="0">
                <a:effectLst/>
              </a:rPr>
              <a:t>The</a:t>
            </a:r>
            <a:r>
              <a:rPr lang="tr-TR" sz="2000" dirty="0" smtClean="0">
                <a:effectLst/>
              </a:rPr>
              <a:t> </a:t>
            </a:r>
            <a:r>
              <a:rPr lang="tr-TR" sz="2000" dirty="0" err="1" smtClean="0">
                <a:effectLst/>
              </a:rPr>
              <a:t>Quality</a:t>
            </a:r>
            <a:r>
              <a:rPr lang="tr-TR" sz="2000" dirty="0" smtClean="0">
                <a:effectLst/>
              </a:rPr>
              <a:t> of </a:t>
            </a:r>
            <a:r>
              <a:rPr lang="tr-TR" sz="2000" dirty="0" err="1" smtClean="0">
                <a:effectLst/>
              </a:rPr>
              <a:t>Public</a:t>
            </a:r>
            <a:r>
              <a:rPr lang="tr-TR" sz="2000" dirty="0" smtClean="0">
                <a:effectLst/>
              </a:rPr>
              <a:t> </a:t>
            </a:r>
            <a:r>
              <a:rPr lang="tr-TR" sz="2000" dirty="0" err="1" smtClean="0">
                <a:effectLst/>
              </a:rPr>
              <a:t>Employment</a:t>
            </a:r>
            <a:r>
              <a:rPr lang="tr-TR" sz="2000" dirty="0" smtClean="0">
                <a:effectLst/>
              </a:rPr>
              <a:t> Services (2)</a:t>
            </a:r>
            <a:endParaRPr lang="en-US"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5</a:t>
            </a:fld>
            <a:endParaRPr lang="es-ES" sz="1400">
              <a:solidFill>
                <a:srgbClr val="3D4E84"/>
              </a:solidFill>
              <a:latin typeface="Arial" charset="0"/>
            </a:endParaRPr>
          </a:p>
        </p:txBody>
      </p:sp>
      <p:sp>
        <p:nvSpPr>
          <p:cNvPr id="3" name="İçerik Yer Tutucusu 2"/>
          <p:cNvSpPr>
            <a:spLocks noGrp="1"/>
          </p:cNvSpPr>
          <p:nvPr>
            <p:ph idx="1"/>
          </p:nvPr>
        </p:nvSpPr>
        <p:spPr>
          <a:xfrm>
            <a:off x="544513" y="2818777"/>
            <a:ext cx="7772400" cy="3429000"/>
          </a:xfrm>
        </p:spPr>
        <p:txBody>
          <a:bodyPr/>
          <a:lstStyle/>
          <a:p>
            <a:pPr algn="just"/>
            <a:r>
              <a:rPr lang="en-US" sz="1600" dirty="0" smtClean="0"/>
              <a:t>Completion of the design of a model to monitor the active </a:t>
            </a:r>
            <a:r>
              <a:rPr lang="en-US" sz="1600" dirty="0" err="1" smtClean="0"/>
              <a:t>labour</a:t>
            </a:r>
            <a:r>
              <a:rPr lang="en-US" sz="1600" dirty="0" smtClean="0"/>
              <a:t> market policies provided by the Beneficiary</a:t>
            </a:r>
            <a:endParaRPr lang="tr-TR" sz="1600" dirty="0" smtClean="0"/>
          </a:p>
          <a:p>
            <a:pPr algn="just"/>
            <a:r>
              <a:rPr lang="tr-TR" sz="1600" dirty="0" err="1" smtClean="0"/>
              <a:t>Completion</a:t>
            </a:r>
            <a:r>
              <a:rPr lang="tr-TR" sz="1600" dirty="0" smtClean="0"/>
              <a:t> of an </a:t>
            </a:r>
            <a:r>
              <a:rPr lang="tr-TR" sz="1600" dirty="0" err="1" smtClean="0"/>
              <a:t>analysis</a:t>
            </a:r>
            <a:r>
              <a:rPr lang="tr-TR" sz="1600" dirty="0" smtClean="0"/>
              <a:t> </a:t>
            </a:r>
            <a:r>
              <a:rPr lang="tr-TR" sz="1600" dirty="0" err="1" smtClean="0"/>
              <a:t>report</a:t>
            </a:r>
            <a:r>
              <a:rPr lang="tr-TR" sz="1600" dirty="0" smtClean="0"/>
              <a:t> </a:t>
            </a:r>
            <a:r>
              <a:rPr lang="tr-TR" sz="1600" dirty="0" err="1" smtClean="0"/>
              <a:t>regarding</a:t>
            </a:r>
            <a:r>
              <a:rPr lang="tr-TR" sz="1600" dirty="0" smtClean="0"/>
              <a:t> </a:t>
            </a:r>
            <a:r>
              <a:rPr lang="tr-TR" sz="1600" dirty="0" err="1" smtClean="0"/>
              <a:t>the</a:t>
            </a:r>
            <a:r>
              <a:rPr lang="tr-TR" sz="1600" dirty="0" smtClean="0"/>
              <a:t> </a:t>
            </a:r>
            <a:r>
              <a:rPr lang="tr-TR" sz="1600" dirty="0" err="1" smtClean="0"/>
              <a:t>increase</a:t>
            </a:r>
            <a:r>
              <a:rPr lang="tr-TR" sz="1600" dirty="0" smtClean="0"/>
              <a:t> of </a:t>
            </a:r>
            <a:r>
              <a:rPr lang="tr-TR" sz="1600" dirty="0" err="1" smtClean="0"/>
              <a:t>effectiveness</a:t>
            </a:r>
            <a:r>
              <a:rPr lang="tr-TR" sz="1600" dirty="0" smtClean="0"/>
              <a:t> of </a:t>
            </a:r>
            <a:r>
              <a:rPr lang="tr-TR" sz="1600" dirty="0" err="1" smtClean="0"/>
              <a:t>Provincial</a:t>
            </a:r>
            <a:r>
              <a:rPr lang="tr-TR" sz="1600" dirty="0" smtClean="0"/>
              <a:t> </a:t>
            </a:r>
            <a:r>
              <a:rPr lang="tr-TR" sz="1600" dirty="0" err="1" smtClean="0"/>
              <a:t>Employment</a:t>
            </a:r>
            <a:r>
              <a:rPr lang="tr-TR" sz="1600" dirty="0" smtClean="0"/>
              <a:t> </a:t>
            </a:r>
            <a:r>
              <a:rPr lang="tr-TR" sz="1600" dirty="0" err="1" smtClean="0"/>
              <a:t>and</a:t>
            </a:r>
            <a:r>
              <a:rPr lang="tr-TR" sz="1600" dirty="0" smtClean="0"/>
              <a:t> </a:t>
            </a:r>
            <a:r>
              <a:rPr lang="tr-TR" sz="1600" dirty="0" err="1" smtClean="0"/>
              <a:t>Vocational</a:t>
            </a:r>
            <a:r>
              <a:rPr lang="tr-TR" sz="1600" dirty="0" smtClean="0"/>
              <a:t> Training </a:t>
            </a:r>
            <a:r>
              <a:rPr lang="tr-TR" sz="1600" smtClean="0"/>
              <a:t>Boards</a:t>
            </a:r>
            <a:endParaRPr lang="en-US" sz="1600" dirty="0" smtClean="0"/>
          </a:p>
          <a:p>
            <a:pPr algn="just"/>
            <a:r>
              <a:rPr lang="en-US" sz="1600" dirty="0" smtClean="0"/>
              <a:t>Completion of Communication Campaign II </a:t>
            </a:r>
          </a:p>
          <a:p>
            <a:pPr algn="just"/>
            <a:r>
              <a:rPr lang="en-US" sz="1600" dirty="0" smtClean="0"/>
              <a:t>Completion of short films on introduction and selection of occupations</a:t>
            </a:r>
          </a:p>
          <a:p>
            <a:pPr algn="just"/>
            <a:r>
              <a:rPr lang="en-US" sz="1600" dirty="0" smtClean="0"/>
              <a:t>Completion of internships regarding employment policy making in European Agencies and relevant institutions for </a:t>
            </a:r>
            <a:r>
              <a:rPr lang="tr-TR" sz="1600" dirty="0" smtClean="0"/>
              <a:t>20</a:t>
            </a:r>
            <a:r>
              <a:rPr lang="en-US" sz="1600" dirty="0" smtClean="0"/>
              <a:t> staff from the Beneficiary and the </a:t>
            </a:r>
            <a:r>
              <a:rPr lang="en-US" sz="1600" dirty="0" err="1" smtClean="0"/>
              <a:t>MoLSS</a:t>
            </a:r>
            <a:endParaRPr lang="en-US" sz="1600" dirty="0" smtClean="0"/>
          </a:p>
          <a:p>
            <a:pPr algn="just"/>
            <a:endParaRPr lang="en-US" sz="1600" dirty="0" smtClean="0"/>
          </a:p>
          <a:p>
            <a:pPr marL="0" indent="0" algn="just">
              <a:buNone/>
            </a:pPr>
            <a:r>
              <a:rPr lang="tr-TR" sz="1800" dirty="0" smtClean="0"/>
              <a:t>		          </a:t>
            </a:r>
            <a:r>
              <a:rPr lang="tr-TR" sz="1600" dirty="0" smtClean="0">
                <a:hlinkClick r:id="rId2"/>
              </a:rPr>
              <a:t>http://www.kip.org.tr</a:t>
            </a:r>
            <a:r>
              <a:rPr lang="tr-TR" sz="1600" dirty="0" smtClean="0"/>
              <a:t>  </a:t>
            </a:r>
            <a:endParaRPr lang="en-US" sz="1600" dirty="0" smtClean="0"/>
          </a:p>
          <a:p>
            <a:pPr algn="just"/>
            <a:endParaRPr lang="en-US" sz="2400" dirty="0" smtClean="0"/>
          </a:p>
          <a:p>
            <a:pPr algn="just"/>
            <a:endParaRPr lang="en-US" sz="2400" b="1"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574" y="2140011"/>
            <a:ext cx="1630364" cy="50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50575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2000" dirty="0" err="1" smtClean="0">
                <a:effectLst/>
              </a:rPr>
              <a:t>Supply</a:t>
            </a:r>
            <a:r>
              <a:rPr lang="tr-TR" sz="2000" dirty="0" smtClean="0">
                <a:effectLst/>
              </a:rPr>
              <a:t> </a:t>
            </a:r>
            <a:r>
              <a:rPr lang="tr-TR" sz="2000" dirty="0" err="1" smtClean="0">
                <a:effectLst/>
              </a:rPr>
              <a:t>for</a:t>
            </a:r>
            <a:r>
              <a:rPr lang="tr-TR" sz="2000" dirty="0" smtClean="0">
                <a:effectLst/>
              </a:rPr>
              <a:t> </a:t>
            </a:r>
            <a:r>
              <a:rPr lang="tr-TR" sz="2000" dirty="0" err="1" smtClean="0">
                <a:effectLst/>
              </a:rPr>
              <a:t>Improving</a:t>
            </a:r>
            <a:r>
              <a:rPr lang="tr-TR" sz="2000" dirty="0" smtClean="0">
                <a:effectLst/>
              </a:rPr>
              <a:t> </a:t>
            </a:r>
            <a:r>
              <a:rPr lang="tr-TR" sz="2000" dirty="0" err="1">
                <a:effectLst/>
              </a:rPr>
              <a:t>The</a:t>
            </a:r>
            <a:r>
              <a:rPr lang="tr-TR" sz="2000" dirty="0">
                <a:effectLst/>
              </a:rPr>
              <a:t> </a:t>
            </a:r>
            <a:r>
              <a:rPr lang="tr-TR" sz="2000" dirty="0" err="1">
                <a:effectLst/>
              </a:rPr>
              <a:t>Quality</a:t>
            </a:r>
            <a:r>
              <a:rPr lang="tr-TR" sz="2000" dirty="0">
                <a:effectLst/>
              </a:rPr>
              <a:t> of </a:t>
            </a:r>
            <a:r>
              <a:rPr lang="tr-TR" sz="2000" dirty="0" err="1">
                <a:effectLst/>
              </a:rPr>
              <a:t>Public</a:t>
            </a:r>
            <a:r>
              <a:rPr lang="tr-TR" sz="2000" dirty="0">
                <a:effectLst/>
              </a:rPr>
              <a:t> </a:t>
            </a:r>
            <a:r>
              <a:rPr lang="tr-TR" sz="2000" dirty="0" err="1">
                <a:effectLst/>
              </a:rPr>
              <a:t>Employment</a:t>
            </a:r>
            <a:r>
              <a:rPr lang="tr-TR" sz="2000" dirty="0">
                <a:effectLst/>
              </a:rPr>
              <a:t> </a:t>
            </a:r>
            <a:r>
              <a:rPr lang="tr-TR" sz="2000" dirty="0" smtClean="0">
                <a:effectLst/>
              </a:rPr>
              <a:t>Services</a:t>
            </a:r>
            <a:endParaRPr lang="en-US" sz="2000" dirty="0"/>
          </a:p>
        </p:txBody>
      </p:sp>
      <p:sp>
        <p:nvSpPr>
          <p:cNvPr id="3" name="İçerik Yer Tutucusu 2"/>
          <p:cNvSpPr>
            <a:spLocks noGrp="1"/>
          </p:cNvSpPr>
          <p:nvPr>
            <p:ph idx="1"/>
          </p:nvPr>
        </p:nvSpPr>
        <p:spPr/>
        <p:txBody>
          <a:bodyPr/>
          <a:lstStyle/>
          <a:p>
            <a:pPr marL="0" indent="0" algn="just">
              <a:buNone/>
            </a:pPr>
            <a:endParaRPr lang="tr-TR" sz="2200" dirty="0" smtClean="0"/>
          </a:p>
          <a:p>
            <a:pPr marL="0" indent="0" algn="just">
              <a:buNone/>
            </a:pPr>
            <a:r>
              <a:rPr lang="en-US" sz="1800" dirty="0" smtClean="0"/>
              <a:t>Provisional acceptance procedures for t</a:t>
            </a:r>
            <a:r>
              <a:rPr lang="tr-TR" sz="1800" dirty="0" smtClean="0"/>
              <a:t>he</a:t>
            </a:r>
            <a:r>
              <a:rPr lang="en-US" sz="1800" dirty="0" smtClean="0"/>
              <a:t> supply contract</a:t>
            </a:r>
            <a:r>
              <a:rPr lang="tr-TR" sz="1800" dirty="0" smtClean="0"/>
              <a:t> of </a:t>
            </a:r>
            <a:r>
              <a:rPr lang="en-US" sz="1800" dirty="0" smtClean="0"/>
              <a:t> </a:t>
            </a:r>
            <a:endParaRPr lang="tr-TR" sz="1800" dirty="0" smtClean="0"/>
          </a:p>
          <a:p>
            <a:pPr marL="0" indent="0" algn="just">
              <a:buNone/>
            </a:pPr>
            <a:r>
              <a:rPr lang="en-US" sz="1800" b="1" dirty="0" smtClean="0"/>
              <a:t>Lot 1: </a:t>
            </a:r>
            <a:r>
              <a:rPr lang="en-US" sz="1800" dirty="0" smtClean="0"/>
              <a:t>Office Furniture</a:t>
            </a:r>
            <a:r>
              <a:rPr lang="tr-TR" sz="1800" dirty="0" smtClean="0"/>
              <a:t> </a:t>
            </a:r>
            <a:r>
              <a:rPr lang="en-US" sz="1800" dirty="0" smtClean="0"/>
              <a:t>ha</a:t>
            </a:r>
            <a:r>
              <a:rPr lang="tr-TR" sz="1800" dirty="0" smtClean="0"/>
              <a:t>s</a:t>
            </a:r>
            <a:r>
              <a:rPr lang="en-US" sz="1800" dirty="0" smtClean="0"/>
              <a:t> been</a:t>
            </a:r>
            <a:r>
              <a:rPr lang="tr-TR" sz="1800" dirty="0" smtClean="0"/>
              <a:t> </a:t>
            </a:r>
            <a:r>
              <a:rPr lang="en-US" sz="1800" dirty="0" smtClean="0"/>
              <a:t>completed</a:t>
            </a:r>
            <a:endParaRPr lang="tr-TR" sz="1600"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6</a:t>
            </a:fld>
            <a:endParaRPr lang="es-ES"/>
          </a:p>
        </p:txBody>
      </p:sp>
    </p:spTree>
    <p:extLst>
      <p:ext uri="{BB962C8B-B14F-4D97-AF65-F5344CB8AC3E}">
        <p14:creationId xmlns:p14="http://schemas.microsoft.com/office/powerpoint/2010/main" val="11765833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52400" y="1376363"/>
            <a:ext cx="8648701" cy="914400"/>
          </a:xfrm>
        </p:spPr>
        <p:txBody>
          <a:bodyPr/>
          <a:lstStyle/>
          <a:p>
            <a:pPr>
              <a:defRPr/>
            </a:pPr>
            <a:r>
              <a:rPr lang="tr-TR" sz="2000" dirty="0" smtClean="0">
                <a:effectLst/>
              </a:rPr>
              <a:t>Technical Assistance </a:t>
            </a:r>
            <a:r>
              <a:rPr lang="tr-TR" sz="2000" dirty="0" err="1" smtClean="0">
                <a:effectLst/>
              </a:rPr>
              <a:t>for</a:t>
            </a:r>
            <a:r>
              <a:rPr lang="tr-TR" sz="2000" dirty="0" smtClean="0">
                <a:effectLst/>
              </a:rPr>
              <a:t> </a:t>
            </a:r>
            <a:r>
              <a:rPr lang="en-GB" sz="2000" dirty="0" smtClean="0">
                <a:effectLst/>
              </a:rPr>
              <a:t>Improving </a:t>
            </a:r>
            <a:r>
              <a:rPr lang="en-GB" sz="2000" dirty="0">
                <a:effectLst/>
              </a:rPr>
              <a:t>the Quality of </a:t>
            </a:r>
            <a:r>
              <a:rPr lang="en-GB" sz="2000" dirty="0" smtClean="0">
                <a:effectLst/>
              </a:rPr>
              <a:t>V</a:t>
            </a:r>
            <a:r>
              <a:rPr lang="tr-TR" sz="2000" dirty="0" err="1" smtClean="0">
                <a:effectLst/>
              </a:rPr>
              <a:t>ocational</a:t>
            </a:r>
            <a:r>
              <a:rPr lang="tr-TR" sz="2000" dirty="0" smtClean="0">
                <a:effectLst/>
              </a:rPr>
              <a:t> </a:t>
            </a:r>
            <a:r>
              <a:rPr lang="tr-TR" sz="2000" dirty="0" err="1" smtClean="0">
                <a:effectLst/>
              </a:rPr>
              <a:t>Education</a:t>
            </a:r>
            <a:r>
              <a:rPr lang="tr-TR" sz="2000" dirty="0" smtClean="0">
                <a:effectLst/>
              </a:rPr>
              <a:t> </a:t>
            </a:r>
            <a:r>
              <a:rPr lang="tr-TR" sz="2000" dirty="0" err="1" smtClean="0">
                <a:effectLst/>
              </a:rPr>
              <a:t>and</a:t>
            </a:r>
            <a:r>
              <a:rPr lang="tr-TR" sz="2000" dirty="0" smtClean="0">
                <a:effectLst/>
              </a:rPr>
              <a:t> Training</a:t>
            </a:r>
            <a:r>
              <a:rPr lang="en-GB" sz="2000" dirty="0" smtClean="0">
                <a:effectLst/>
              </a:rPr>
              <a:t> </a:t>
            </a:r>
            <a:r>
              <a:rPr lang="en-GB" sz="2000" dirty="0">
                <a:effectLst/>
              </a:rPr>
              <a:t>in Turkey</a:t>
            </a:r>
            <a:endParaRPr lang="en-US"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7</a:t>
            </a:fld>
            <a:endParaRPr lang="es-ES" sz="1400">
              <a:solidFill>
                <a:srgbClr val="3D4E84"/>
              </a:solidFill>
              <a:latin typeface="Arial" charset="0"/>
            </a:endParaRPr>
          </a:p>
        </p:txBody>
      </p:sp>
      <p:sp>
        <p:nvSpPr>
          <p:cNvPr id="3" name="İçerik Yer Tutucusu 2"/>
          <p:cNvSpPr>
            <a:spLocks noGrp="1"/>
          </p:cNvSpPr>
          <p:nvPr>
            <p:ph idx="1"/>
          </p:nvPr>
        </p:nvSpPr>
        <p:spPr>
          <a:xfrm>
            <a:off x="533400" y="2519363"/>
            <a:ext cx="7772400" cy="3429000"/>
          </a:xfrm>
        </p:spPr>
        <p:txBody>
          <a:bodyPr/>
          <a:lstStyle/>
          <a:p>
            <a:pPr algn="just"/>
            <a:endParaRPr lang="en-US" sz="1800" dirty="0" smtClean="0"/>
          </a:p>
          <a:p>
            <a:pPr lvl="0" algn="just"/>
            <a:r>
              <a:rPr lang="en-US" sz="1600" dirty="0" smtClean="0"/>
              <a:t>Establishment of working relationships between TAT and counterparts</a:t>
            </a:r>
          </a:p>
          <a:p>
            <a:pPr algn="just"/>
            <a:r>
              <a:rPr lang="en-US" sz="1600" dirty="0" smtClean="0"/>
              <a:t>Identification of social partners and engaging in project.</a:t>
            </a:r>
          </a:p>
          <a:p>
            <a:pPr algn="just"/>
            <a:r>
              <a:rPr lang="en-US" sz="1600" dirty="0" smtClean="0"/>
              <a:t>Assessment of a sample of schools undertaken and production of situation analysis</a:t>
            </a:r>
          </a:p>
          <a:p>
            <a:pPr algn="just"/>
            <a:r>
              <a:rPr lang="en-US" sz="1600" dirty="0" smtClean="0"/>
              <a:t>Commencement of drafting national quality assurance strategy system concept paper.</a:t>
            </a:r>
          </a:p>
          <a:p>
            <a:pPr algn="just"/>
            <a:r>
              <a:rPr lang="en-US" sz="1600" dirty="0" smtClean="0"/>
              <a:t>Developing Self-Evaluation Manual and NQAS Manual</a:t>
            </a:r>
          </a:p>
          <a:p>
            <a:pPr algn="just"/>
            <a:r>
              <a:rPr lang="en-US" sz="1600" dirty="0" smtClean="0"/>
              <a:t>Delivery of trainings for self-evaluation component of NQAS in all 50 pilot institutions.</a:t>
            </a:r>
          </a:p>
          <a:p>
            <a:pPr algn="just"/>
            <a:r>
              <a:rPr lang="en-US" sz="1600" dirty="0" smtClean="0"/>
              <a:t>Preparation of vocational maps in 22 fields and 91 occupational analyses.</a:t>
            </a:r>
          </a:p>
          <a:p>
            <a:pPr algn="just"/>
            <a:endParaRPr lang="en-US" sz="1600" dirty="0" smtClean="0"/>
          </a:p>
          <a:p>
            <a:pPr marL="0" indent="0" algn="just">
              <a:buNone/>
            </a:pPr>
            <a:r>
              <a:rPr lang="tr-TR" sz="2400" b="1" dirty="0" smtClean="0"/>
              <a:t>	                  </a:t>
            </a:r>
            <a:r>
              <a:rPr lang="en-US" sz="1600" b="1" dirty="0" smtClean="0">
                <a:hlinkClick r:id="rId2"/>
              </a:rPr>
              <a:t>http</a:t>
            </a:r>
            <a:r>
              <a:rPr lang="en-US" sz="1600" b="1" dirty="0">
                <a:hlinkClick r:id="rId2"/>
              </a:rPr>
              <a:t>://</a:t>
            </a:r>
            <a:r>
              <a:rPr lang="en-US" sz="1600" b="1" dirty="0" smtClean="0">
                <a:hlinkClick r:id="rId2"/>
              </a:rPr>
              <a:t>metek.meb.gov.tr</a:t>
            </a:r>
            <a:r>
              <a:rPr lang="tr-TR" sz="1600" b="1" dirty="0" smtClean="0"/>
              <a:t> </a:t>
            </a:r>
            <a:endParaRPr lang="en-US" b="1" dirty="0"/>
          </a:p>
        </p:txBody>
      </p:sp>
      <p:pic>
        <p:nvPicPr>
          <p:cNvPr id="4" name="Picture 4" descr="C:\Users\huseyin.tangurek\Desktop\Adsız.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0123" y="2290763"/>
            <a:ext cx="809625" cy="400050"/>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3210952" y="1059805"/>
            <a:ext cx="1947969" cy="461665"/>
          </a:xfrm>
          <a:prstGeom prst="rect">
            <a:avLst/>
          </a:prstGeom>
        </p:spPr>
        <p:txBody>
          <a:bodyPr wrap="none">
            <a:spAutoFit/>
          </a:bodyPr>
          <a:lstStyle/>
          <a:p>
            <a:r>
              <a:rPr lang="tr-TR" sz="2400" dirty="0" err="1">
                <a:ln w="18415" cmpd="sng">
                  <a:noFill/>
                  <a:prstDash val="solid"/>
                </a:ln>
                <a:solidFill>
                  <a:schemeClr val="accent3"/>
                </a:solidFill>
                <a:latin typeface="+mj-lt"/>
                <a:cs typeface="ＭＳ Ｐゴシック" charset="0"/>
              </a:rPr>
              <a:t>Measure</a:t>
            </a:r>
            <a:r>
              <a:rPr lang="tr-TR" sz="2400" dirty="0">
                <a:ln w="18415" cmpd="sng">
                  <a:noFill/>
                  <a:prstDash val="solid"/>
                </a:ln>
                <a:solidFill>
                  <a:schemeClr val="accent3"/>
                </a:solidFill>
                <a:latin typeface="+mj-lt"/>
                <a:cs typeface="ＭＳ Ｐゴシック" charset="0"/>
              </a:rPr>
              <a:t> 2.2</a:t>
            </a:r>
            <a:endParaRPr lang="en-US" sz="2400" dirty="0">
              <a:ln w="18415" cmpd="sng">
                <a:noFill/>
                <a:prstDash val="solid"/>
              </a:ln>
              <a:solidFill>
                <a:schemeClr val="accent3"/>
              </a:solidFill>
              <a:latin typeface="+mj-lt"/>
              <a:cs typeface="ＭＳ Ｐゴシック" charset="0"/>
            </a:endParaRPr>
          </a:p>
        </p:txBody>
      </p:sp>
    </p:spTree>
    <p:extLst>
      <p:ext uri="{BB962C8B-B14F-4D97-AF65-F5344CB8AC3E}">
        <p14:creationId xmlns:p14="http://schemas.microsoft.com/office/powerpoint/2010/main" val="33713907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sz="2000" dirty="0" smtClean="0"/>
              <a:t/>
            </a:r>
            <a:br>
              <a:rPr lang="tr-TR" sz="2000" dirty="0" smtClean="0"/>
            </a:br>
            <a:r>
              <a:rPr lang="tr-TR" sz="2000" dirty="0" err="1" smtClean="0">
                <a:effectLst/>
              </a:rPr>
              <a:t>Supply</a:t>
            </a:r>
            <a:r>
              <a:rPr lang="tr-TR" sz="2000" dirty="0" smtClean="0">
                <a:effectLst/>
              </a:rPr>
              <a:t> </a:t>
            </a:r>
            <a:r>
              <a:rPr lang="tr-TR" sz="2000" dirty="0" err="1" smtClean="0">
                <a:effectLst/>
              </a:rPr>
              <a:t>for</a:t>
            </a:r>
            <a:r>
              <a:rPr lang="tr-TR" sz="2000" dirty="0" smtClean="0">
                <a:effectLst/>
              </a:rPr>
              <a:t> </a:t>
            </a:r>
            <a:r>
              <a:rPr lang="en-GB" sz="2000" dirty="0" smtClean="0">
                <a:effectLst/>
              </a:rPr>
              <a:t>Improving </a:t>
            </a:r>
            <a:r>
              <a:rPr lang="en-GB" sz="2000" dirty="0">
                <a:effectLst/>
              </a:rPr>
              <a:t>the Quality of </a:t>
            </a:r>
            <a:r>
              <a:rPr lang="en-GB" sz="2000" dirty="0" smtClean="0">
                <a:effectLst/>
              </a:rPr>
              <a:t>V</a:t>
            </a:r>
            <a:r>
              <a:rPr lang="tr-TR" sz="2000" dirty="0" err="1" smtClean="0">
                <a:effectLst/>
              </a:rPr>
              <a:t>ocational</a:t>
            </a:r>
            <a:r>
              <a:rPr lang="tr-TR" sz="2000" dirty="0" smtClean="0">
                <a:effectLst/>
              </a:rPr>
              <a:t> </a:t>
            </a:r>
            <a:r>
              <a:rPr lang="tr-TR" sz="2000" dirty="0" err="1" smtClean="0">
                <a:effectLst/>
              </a:rPr>
              <a:t>Education</a:t>
            </a:r>
            <a:r>
              <a:rPr lang="tr-TR" sz="2000" dirty="0" smtClean="0">
                <a:effectLst/>
              </a:rPr>
              <a:t> </a:t>
            </a:r>
            <a:r>
              <a:rPr lang="tr-TR" sz="2000" dirty="0" err="1" smtClean="0">
                <a:effectLst/>
              </a:rPr>
              <a:t>and</a:t>
            </a:r>
            <a:r>
              <a:rPr lang="tr-TR" sz="2000" dirty="0" smtClean="0">
                <a:effectLst/>
              </a:rPr>
              <a:t> Training</a:t>
            </a:r>
            <a:r>
              <a:rPr lang="en-GB" sz="2000" dirty="0" smtClean="0">
                <a:effectLst/>
              </a:rPr>
              <a:t> </a:t>
            </a:r>
            <a:r>
              <a:rPr lang="en-GB" sz="2000" dirty="0">
                <a:effectLst/>
              </a:rPr>
              <a:t>in </a:t>
            </a:r>
            <a:r>
              <a:rPr lang="en-GB" sz="2000" dirty="0" smtClean="0">
                <a:effectLst/>
              </a:rPr>
              <a:t>Turkey</a:t>
            </a:r>
            <a:r>
              <a:rPr lang="tr-TR" sz="2000" dirty="0" smtClean="0">
                <a:effectLst/>
              </a:rPr>
              <a:t> (2)</a:t>
            </a:r>
            <a:endParaRPr lang="en-US"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8</a:t>
            </a:fld>
            <a:endParaRPr lang="es-ES" sz="1400">
              <a:solidFill>
                <a:srgbClr val="3D4E84"/>
              </a:solidFill>
              <a:latin typeface="Arial" charset="0"/>
            </a:endParaRPr>
          </a:p>
        </p:txBody>
      </p:sp>
      <p:sp>
        <p:nvSpPr>
          <p:cNvPr id="3" name="İçerik Yer Tutucusu 2"/>
          <p:cNvSpPr>
            <a:spLocks noGrp="1"/>
          </p:cNvSpPr>
          <p:nvPr>
            <p:ph idx="1"/>
          </p:nvPr>
        </p:nvSpPr>
        <p:spPr>
          <a:xfrm>
            <a:off x="533400" y="2447925"/>
            <a:ext cx="7772400" cy="3429000"/>
          </a:xfrm>
        </p:spPr>
        <p:txBody>
          <a:bodyPr/>
          <a:lstStyle/>
          <a:p>
            <a:pPr algn="just"/>
            <a:r>
              <a:rPr lang="en-US" sz="1800" dirty="0" smtClean="0"/>
              <a:t>Three Lots were signed on 19.04.2013 and the implementation started.</a:t>
            </a:r>
            <a:r>
              <a:rPr lang="tr-TR" sz="1800" dirty="0" smtClean="0"/>
              <a:t> </a:t>
            </a:r>
            <a:r>
              <a:rPr lang="tr-TR" sz="1800" dirty="0" err="1" smtClean="0"/>
              <a:t>Provisional</a:t>
            </a:r>
            <a:r>
              <a:rPr lang="tr-TR" sz="1800" dirty="0" smtClean="0"/>
              <a:t> </a:t>
            </a:r>
            <a:r>
              <a:rPr lang="tr-TR" sz="1800" dirty="0" err="1"/>
              <a:t>a</a:t>
            </a:r>
            <a:r>
              <a:rPr lang="tr-TR" sz="1800" dirty="0" err="1" smtClean="0"/>
              <a:t>cceptance</a:t>
            </a:r>
            <a:r>
              <a:rPr lang="tr-TR" sz="1800" dirty="0" smtClean="0"/>
              <a:t> </a:t>
            </a:r>
            <a:r>
              <a:rPr lang="tr-TR" sz="1800" dirty="0" err="1"/>
              <a:t>p</a:t>
            </a:r>
            <a:r>
              <a:rPr lang="tr-TR" sz="1800" dirty="0" err="1" smtClean="0"/>
              <a:t>rocedures</a:t>
            </a:r>
            <a:r>
              <a:rPr lang="tr-TR" sz="1800" dirty="0" smtClean="0"/>
              <a:t> </a:t>
            </a:r>
            <a:r>
              <a:rPr lang="tr-TR" sz="1800" dirty="0" err="1" smtClean="0"/>
              <a:t>are</a:t>
            </a:r>
            <a:r>
              <a:rPr lang="tr-TR" sz="1800" dirty="0" smtClean="0"/>
              <a:t> </a:t>
            </a:r>
            <a:r>
              <a:rPr lang="tr-TR" sz="1800" dirty="0" err="1" smtClean="0"/>
              <a:t>ongoing</a:t>
            </a:r>
            <a:endParaRPr lang="en-US" sz="1800" dirty="0" smtClean="0"/>
          </a:p>
          <a:p>
            <a:pPr marL="0" indent="0" algn="just">
              <a:buNone/>
            </a:pPr>
            <a:endParaRPr lang="en-US" sz="1800" dirty="0" smtClean="0"/>
          </a:p>
          <a:p>
            <a:pPr marL="0" indent="0" algn="just">
              <a:buNone/>
            </a:pPr>
            <a:r>
              <a:rPr lang="en-US" sz="1800" dirty="0" smtClean="0"/>
              <a:t>Lot 2 – Farming, Animal Care and Food Processing Equipment</a:t>
            </a:r>
          </a:p>
          <a:p>
            <a:pPr marL="0" indent="0" algn="just">
              <a:buNone/>
            </a:pPr>
            <a:r>
              <a:rPr lang="en-US" sz="1800" dirty="0" smtClean="0"/>
              <a:t>Lot 5 – IT and Office Equipment and Electrical Appliances</a:t>
            </a:r>
          </a:p>
          <a:p>
            <a:pPr marL="0" indent="0" algn="just">
              <a:buNone/>
            </a:pPr>
            <a:r>
              <a:rPr lang="en-US" sz="1800" dirty="0" smtClean="0"/>
              <a:t>Lot 8 – Mechanical Manufacturing Equipment</a:t>
            </a:r>
          </a:p>
          <a:p>
            <a:pPr marL="0" indent="0" algn="just">
              <a:buNone/>
            </a:pPr>
            <a:endParaRPr lang="en-US" sz="1800" dirty="0" smtClean="0"/>
          </a:p>
          <a:p>
            <a:pPr marL="0" indent="0" algn="just">
              <a:buNone/>
            </a:pPr>
            <a:endParaRPr lang="en-US" sz="1800" dirty="0" smtClean="0"/>
          </a:p>
          <a:p>
            <a:pPr marL="0" indent="0" algn="just">
              <a:buNone/>
            </a:pPr>
            <a:endParaRPr lang="en-US" sz="1800" dirty="0" smtClean="0"/>
          </a:p>
          <a:p>
            <a:pPr marL="0" indent="0" algn="just">
              <a:buNone/>
            </a:pPr>
            <a:endParaRPr lang="en-US" sz="1800" dirty="0" smtClean="0"/>
          </a:p>
          <a:p>
            <a:pPr marL="0" indent="0" algn="just">
              <a:buNone/>
            </a:pPr>
            <a:endParaRPr lang="en-US" sz="1800" dirty="0" smtClean="0"/>
          </a:p>
          <a:p>
            <a:pPr algn="just"/>
            <a:endParaRPr lang="en-US" sz="2400" dirty="0" smtClean="0"/>
          </a:p>
          <a:p>
            <a:pPr algn="just"/>
            <a:endParaRPr lang="en-US" sz="2400" b="1" dirty="0"/>
          </a:p>
        </p:txBody>
      </p:sp>
    </p:spTree>
    <p:extLst>
      <p:ext uri="{BB962C8B-B14F-4D97-AF65-F5344CB8AC3E}">
        <p14:creationId xmlns:p14="http://schemas.microsoft.com/office/powerpoint/2010/main" val="37462311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057276"/>
            <a:ext cx="7848600" cy="409574"/>
          </a:xfrm>
        </p:spPr>
        <p:txBody>
          <a:bodyPr/>
          <a:lstStyle/>
          <a:p>
            <a:pPr>
              <a:defRPr/>
            </a:pPr>
            <a:r>
              <a:rPr lang="tr-TR" dirty="0" err="1"/>
              <a:t>Measure</a:t>
            </a:r>
            <a:r>
              <a:rPr lang="tr-TR" dirty="0"/>
              <a:t> 2.1</a:t>
            </a:r>
            <a:endParaRPr lang="en-US" dirty="0"/>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9</a:t>
            </a:fld>
            <a:endParaRPr lang="es-ES" sz="1400">
              <a:solidFill>
                <a:srgbClr val="3D4E84"/>
              </a:solidFill>
              <a:latin typeface="Arial" charset="0"/>
            </a:endParaRPr>
          </a:p>
        </p:txBody>
      </p:sp>
      <p:sp>
        <p:nvSpPr>
          <p:cNvPr id="3" name="İçerik Yer Tutucusu 2"/>
          <p:cNvSpPr>
            <a:spLocks noGrp="1"/>
          </p:cNvSpPr>
          <p:nvPr>
            <p:ph idx="1"/>
          </p:nvPr>
        </p:nvSpPr>
        <p:spPr>
          <a:xfrm>
            <a:off x="468313" y="3014043"/>
            <a:ext cx="7772400" cy="3429000"/>
          </a:xfrm>
        </p:spPr>
        <p:txBody>
          <a:bodyPr/>
          <a:lstStyle/>
          <a:p>
            <a:pPr marL="0" indent="0" algn="just">
              <a:buNone/>
            </a:pPr>
            <a:r>
              <a:rPr lang="en-US" sz="1600" dirty="0"/>
              <a:t>Provisional Acceptance process</a:t>
            </a:r>
            <a:r>
              <a:rPr lang="tr-TR" sz="1600" dirty="0"/>
              <a:t> </a:t>
            </a:r>
            <a:r>
              <a:rPr lang="en-US" sz="1600" dirty="0"/>
              <a:t>for </a:t>
            </a:r>
            <a:r>
              <a:rPr lang="tr-TR" sz="1600" dirty="0" err="1"/>
              <a:t>two</a:t>
            </a:r>
            <a:r>
              <a:rPr lang="en-US" sz="1600" dirty="0"/>
              <a:t> lots </a:t>
            </a:r>
            <a:r>
              <a:rPr lang="tr-TR" sz="1600" dirty="0" err="1"/>
              <a:t>was</a:t>
            </a:r>
            <a:r>
              <a:rPr lang="tr-TR" sz="1600" dirty="0"/>
              <a:t> </a:t>
            </a:r>
            <a:r>
              <a:rPr lang="tr-TR" sz="1600" dirty="0" err="1"/>
              <a:t>completed</a:t>
            </a:r>
            <a:r>
              <a:rPr lang="en-US" sz="1600" dirty="0"/>
              <a:t>:</a:t>
            </a:r>
          </a:p>
          <a:p>
            <a:pPr marL="0" indent="0" algn="just">
              <a:buNone/>
            </a:pPr>
            <a:r>
              <a:rPr lang="en-US" sz="1600" dirty="0"/>
              <a:t> Lot 1 - Information Technology Equipment</a:t>
            </a:r>
          </a:p>
          <a:p>
            <a:pPr marL="0" indent="0" algn="just">
              <a:buNone/>
            </a:pPr>
            <a:r>
              <a:rPr lang="en-US" sz="1600" dirty="0"/>
              <a:t> Lot 3 - White Goods Equipment</a:t>
            </a:r>
            <a:endParaRPr lang="tr-TR" sz="1600" dirty="0"/>
          </a:p>
          <a:p>
            <a:pPr marL="0" indent="0" algn="just">
              <a:buNone/>
            </a:pPr>
            <a:endParaRPr lang="tr-TR" sz="1600" dirty="0"/>
          </a:p>
          <a:p>
            <a:pPr marL="0" indent="0" algn="just">
              <a:buNone/>
            </a:pPr>
            <a:r>
              <a:rPr lang="en-US" sz="1600" dirty="0"/>
              <a:t>Provisional Acceptance process</a:t>
            </a:r>
            <a:r>
              <a:rPr lang="tr-TR" sz="1600" dirty="0"/>
              <a:t> </a:t>
            </a:r>
            <a:r>
              <a:rPr lang="en-US" sz="1600" dirty="0"/>
              <a:t>for </a:t>
            </a:r>
            <a:r>
              <a:rPr lang="tr-TR" sz="1600" dirty="0" err="1"/>
              <a:t>three</a:t>
            </a:r>
            <a:r>
              <a:rPr lang="en-US" sz="1600" dirty="0"/>
              <a:t> lots </a:t>
            </a:r>
            <a:r>
              <a:rPr lang="tr-TR" sz="1600" dirty="0"/>
              <a:t>is</a:t>
            </a:r>
            <a:r>
              <a:rPr lang="en-US" sz="1600" dirty="0"/>
              <a:t> ongoing:</a:t>
            </a:r>
          </a:p>
          <a:p>
            <a:pPr marL="0" indent="0" algn="just">
              <a:buNone/>
            </a:pPr>
            <a:r>
              <a:rPr lang="en-US" sz="1600" dirty="0"/>
              <a:t> Lot 5 - Food Technology Equipment</a:t>
            </a:r>
          </a:p>
          <a:p>
            <a:pPr marL="0" indent="0" algn="just">
              <a:buNone/>
            </a:pPr>
            <a:r>
              <a:rPr lang="en-US" sz="1600" dirty="0"/>
              <a:t> Lot 6 - Cosmetics And Hair Care Services Equipment</a:t>
            </a:r>
          </a:p>
          <a:p>
            <a:pPr marL="0" indent="0" algn="just">
              <a:buNone/>
            </a:pPr>
            <a:r>
              <a:rPr lang="en-US" sz="1600" dirty="0"/>
              <a:t> Lot 7 - Food And Beverages Services Equipment (Kitchen)</a:t>
            </a:r>
          </a:p>
          <a:p>
            <a:pPr marL="0" indent="0" algn="just">
              <a:buNone/>
            </a:pPr>
            <a:r>
              <a:rPr lang="tr-TR" sz="1800" dirty="0" smtClean="0"/>
              <a:t>		        </a:t>
            </a:r>
            <a:endParaRPr lang="tr-TR" sz="1800" dirty="0" smtClean="0"/>
          </a:p>
          <a:p>
            <a:pPr algn="just"/>
            <a:endParaRPr lang="en-US" sz="2400" dirty="0" smtClean="0"/>
          </a:p>
          <a:p>
            <a:pPr algn="just"/>
            <a:endParaRPr lang="en-US" sz="2400" b="1" dirty="0"/>
          </a:p>
        </p:txBody>
      </p:sp>
      <p:sp>
        <p:nvSpPr>
          <p:cNvPr id="4" name="Dikdörtgen 3"/>
          <p:cNvSpPr/>
          <p:nvPr/>
        </p:nvSpPr>
        <p:spPr>
          <a:xfrm>
            <a:off x="381000" y="1544568"/>
            <a:ext cx="8040688" cy="707886"/>
          </a:xfrm>
          <a:prstGeom prst="rect">
            <a:avLst/>
          </a:prstGeom>
        </p:spPr>
        <p:txBody>
          <a:bodyPr wrap="square">
            <a:spAutoFit/>
          </a:bodyPr>
          <a:lstStyle/>
          <a:p>
            <a:pPr algn="ctr"/>
            <a:r>
              <a:rPr lang="tr-TR" sz="2000" kern="0" dirty="0" err="1">
                <a:ln w="18415" cmpd="sng">
                  <a:noFill/>
                  <a:prstDash val="solid"/>
                </a:ln>
                <a:solidFill>
                  <a:srgbClr val="FA8716"/>
                </a:solidFill>
                <a:latin typeface="Arial"/>
              </a:rPr>
              <a:t>Supply</a:t>
            </a:r>
            <a:r>
              <a:rPr lang="tr-TR" sz="2000" kern="0" dirty="0">
                <a:ln w="18415" cmpd="sng">
                  <a:noFill/>
                  <a:prstDash val="solid"/>
                </a:ln>
                <a:solidFill>
                  <a:srgbClr val="FA8716"/>
                </a:solidFill>
                <a:latin typeface="Arial"/>
              </a:rPr>
              <a:t> </a:t>
            </a:r>
            <a:r>
              <a:rPr lang="tr-TR" sz="2000" kern="0" dirty="0" err="1">
                <a:ln w="18415" cmpd="sng">
                  <a:noFill/>
                  <a:prstDash val="solid"/>
                </a:ln>
                <a:solidFill>
                  <a:srgbClr val="FA8716"/>
                </a:solidFill>
                <a:latin typeface="Arial"/>
              </a:rPr>
              <a:t>for</a:t>
            </a:r>
            <a:r>
              <a:rPr lang="tr-TR" sz="2000" kern="0" dirty="0">
                <a:ln w="18415" cmpd="sng">
                  <a:noFill/>
                  <a:prstDash val="solid"/>
                </a:ln>
                <a:solidFill>
                  <a:srgbClr val="FA8716"/>
                </a:solidFill>
                <a:latin typeface="Arial"/>
              </a:rPr>
              <a:t> </a:t>
            </a:r>
            <a:r>
              <a:rPr lang="tr-TR" sz="2000" kern="0" dirty="0" err="1">
                <a:ln w="18415" cmpd="sng">
                  <a:noFill/>
                  <a:prstDash val="solid"/>
                </a:ln>
                <a:solidFill>
                  <a:srgbClr val="FA8716"/>
                </a:solidFill>
                <a:latin typeface="Arial"/>
              </a:rPr>
              <a:t>Increasing</a:t>
            </a:r>
            <a:r>
              <a:rPr lang="tr-TR" sz="2000" kern="0" dirty="0">
                <a:ln w="18415" cmpd="sng">
                  <a:noFill/>
                  <a:prstDash val="solid"/>
                </a:ln>
                <a:solidFill>
                  <a:srgbClr val="FA8716"/>
                </a:solidFill>
                <a:latin typeface="Arial"/>
              </a:rPr>
              <a:t> </a:t>
            </a:r>
            <a:r>
              <a:rPr lang="tr-TR" sz="2000" kern="0" dirty="0" err="1">
                <a:ln w="18415" cmpd="sng">
                  <a:noFill/>
                  <a:prstDash val="solid"/>
                </a:ln>
                <a:solidFill>
                  <a:srgbClr val="FA8716"/>
                </a:solidFill>
                <a:latin typeface="Arial"/>
              </a:rPr>
              <a:t>Enrollment</a:t>
            </a:r>
            <a:r>
              <a:rPr lang="tr-TR" sz="2000" kern="0" dirty="0">
                <a:ln w="18415" cmpd="sng">
                  <a:noFill/>
                  <a:prstDash val="solid"/>
                </a:ln>
                <a:solidFill>
                  <a:srgbClr val="FA8716"/>
                </a:solidFill>
                <a:latin typeface="Arial"/>
              </a:rPr>
              <a:t> </a:t>
            </a:r>
            <a:r>
              <a:rPr lang="tr-TR" sz="2000" kern="0" dirty="0" err="1">
                <a:ln w="18415" cmpd="sng">
                  <a:noFill/>
                  <a:prstDash val="solid"/>
                </a:ln>
                <a:solidFill>
                  <a:srgbClr val="FA8716"/>
                </a:solidFill>
                <a:latin typeface="Arial"/>
              </a:rPr>
              <a:t>Rates</a:t>
            </a:r>
            <a:r>
              <a:rPr lang="tr-TR" sz="2000" kern="0" dirty="0">
                <a:ln w="18415" cmpd="sng">
                  <a:noFill/>
                  <a:prstDash val="solid"/>
                </a:ln>
                <a:solidFill>
                  <a:srgbClr val="FA8716"/>
                </a:solidFill>
                <a:latin typeface="Arial"/>
              </a:rPr>
              <a:t> </a:t>
            </a:r>
            <a:r>
              <a:rPr lang="tr-TR" sz="2000" kern="0" dirty="0" err="1">
                <a:ln w="18415" cmpd="sng">
                  <a:noFill/>
                  <a:prstDash val="solid"/>
                </a:ln>
                <a:solidFill>
                  <a:srgbClr val="FA8716"/>
                </a:solidFill>
                <a:latin typeface="Arial"/>
              </a:rPr>
              <a:t>Especially</a:t>
            </a:r>
            <a:r>
              <a:rPr lang="tr-TR" sz="2000" kern="0" dirty="0">
                <a:ln w="18415" cmpd="sng">
                  <a:noFill/>
                  <a:prstDash val="solid"/>
                </a:ln>
                <a:solidFill>
                  <a:srgbClr val="FA8716"/>
                </a:solidFill>
                <a:latin typeface="Arial"/>
              </a:rPr>
              <a:t> </a:t>
            </a:r>
            <a:r>
              <a:rPr lang="tr-TR" sz="2000" kern="0" dirty="0" err="1">
                <a:ln w="18415" cmpd="sng">
                  <a:noFill/>
                  <a:prstDash val="solid"/>
                </a:ln>
                <a:solidFill>
                  <a:srgbClr val="FA8716"/>
                </a:solidFill>
                <a:latin typeface="Arial"/>
              </a:rPr>
              <a:t>for</a:t>
            </a:r>
            <a:r>
              <a:rPr lang="tr-TR" sz="2000" kern="0" dirty="0">
                <a:ln w="18415" cmpd="sng">
                  <a:noFill/>
                  <a:prstDash val="solid"/>
                </a:ln>
                <a:solidFill>
                  <a:srgbClr val="FA8716"/>
                </a:solidFill>
                <a:latin typeface="Arial"/>
              </a:rPr>
              <a:t> </a:t>
            </a:r>
            <a:r>
              <a:rPr lang="tr-TR" sz="2000" kern="0" dirty="0" err="1">
                <a:ln w="18415" cmpd="sng">
                  <a:noFill/>
                  <a:prstDash val="solid"/>
                </a:ln>
                <a:solidFill>
                  <a:srgbClr val="FA8716"/>
                </a:solidFill>
                <a:latin typeface="Arial"/>
              </a:rPr>
              <a:t>Girls</a:t>
            </a:r>
            <a:r>
              <a:rPr lang="tr-TR" sz="2000" kern="0" dirty="0">
                <a:ln w="18415" cmpd="sng">
                  <a:noFill/>
                  <a:prstDash val="solid"/>
                </a:ln>
                <a:solidFill>
                  <a:srgbClr val="FA8716"/>
                </a:solidFill>
                <a:latin typeface="Arial"/>
              </a:rPr>
              <a:t> </a:t>
            </a:r>
            <a:r>
              <a:rPr lang="tr-TR" sz="2000" kern="0" dirty="0" err="1">
                <a:ln w="18415" cmpd="sng">
                  <a:noFill/>
                  <a:prstDash val="solid"/>
                </a:ln>
                <a:solidFill>
                  <a:srgbClr val="FA8716"/>
                </a:solidFill>
                <a:latin typeface="Arial"/>
              </a:rPr>
              <a:t>Operation</a:t>
            </a:r>
            <a:endParaRPr lang="en-US" sz="2000" dirty="0">
              <a:ln w="18415" cmpd="sng">
                <a:noFill/>
                <a:prstDash val="solid"/>
              </a:ln>
              <a:solidFill>
                <a:schemeClr val="accent3"/>
              </a:solidFill>
              <a:latin typeface="+mj-lt"/>
              <a:cs typeface="ＭＳ Ｐゴシック" charset="0"/>
            </a:endParaRPr>
          </a:p>
        </p:txBody>
      </p:sp>
      <p:pic>
        <p:nvPicPr>
          <p:cNvPr id="3075" name="Picture 3" descr="C:\Users\huseyin.tangurek\AppData\Local\Microsoft\Windows\Temporary Internet Files\Content.Outlook\Y8779218\image001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7778" y="2319129"/>
            <a:ext cx="741356" cy="6065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5885778"/>
      </p:ext>
    </p:extLst>
  </p:cSld>
  <p:clrMapOvr>
    <a:masterClrMapping/>
  </p:clrMapOvr>
  <p:timing>
    <p:tnLst>
      <p:par>
        <p:cTn id="1" dur="indefinite" restart="never" nodeType="tmRoot"/>
      </p:par>
    </p:tnLst>
  </p:timing>
</p:sld>
</file>

<file path=ppt/theme/theme1.xml><?xml version="1.0" encoding="utf-8"?>
<a:theme xmlns:a="http://schemas.openxmlformats.org/drawingml/2006/main" name="IKG PRO">
  <a:themeElements>
    <a:clrScheme name="Custom 1">
      <a:dk1>
        <a:sysClr val="windowText" lastClr="000000"/>
      </a:dk1>
      <a:lt1>
        <a:sysClr val="window" lastClr="FFFFFF"/>
      </a:lt1>
      <a:dk2>
        <a:srgbClr val="263B86"/>
      </a:dk2>
      <a:lt2>
        <a:srgbClr val="76B6F2"/>
      </a:lt2>
      <a:accent1>
        <a:srgbClr val="FBC01E"/>
      </a:accent1>
      <a:accent2>
        <a:srgbClr val="EFE1A2"/>
      </a:accent2>
      <a:accent3>
        <a:srgbClr val="FA8716"/>
      </a:accent3>
      <a:accent4>
        <a:srgbClr val="BE0204"/>
      </a:accent4>
      <a:accent5>
        <a:srgbClr val="640F10"/>
      </a:accent5>
      <a:accent6>
        <a:srgbClr val="7E13E3"/>
      </a:accent6>
      <a:hlink>
        <a:srgbClr val="D2D200"/>
      </a:hlink>
      <a:folHlink>
        <a:srgbClr val="D0B9F8"/>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 sz="3200" b="1" i="0" u="none" strike="noStrike" cap="none" normalizeH="0" baseline="0" smtClean="0">
            <a:ln>
              <a:noFill/>
            </a:ln>
            <a:solidFill>
              <a:srgbClr val="000066"/>
            </a:solidFill>
            <a:effectLst>
              <a:outerShdw blurRad="38100" dist="38100" dir="2700000" algn="tl">
                <a:srgbClr val="000000">
                  <a:alpha val="43137"/>
                </a:srgbClr>
              </a:outerShdw>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 sz="3200" b="1" i="0" u="none" strike="noStrike" cap="none" normalizeH="0" baseline="0" smtClean="0">
            <a:ln>
              <a:noFill/>
            </a:ln>
            <a:solidFill>
              <a:srgbClr val="000066"/>
            </a:solidFill>
            <a:effectLst>
              <a:outerShdw blurRad="38100" dist="38100" dir="2700000" algn="tl">
                <a:srgbClr val="000000">
                  <a:alpha val="43137"/>
                </a:srgbClr>
              </a:outerShdw>
            </a:effectLst>
            <a:latin typeface="Times New Roman" pitchFamily="18" charset="0"/>
          </a:defRPr>
        </a:defPPr>
      </a:lstStyle>
    </a:lnDef>
  </a:objectDefaults>
  <a:extraClrSchemeLst>
    <a:extraClrScheme>
      <a:clrScheme name="Diseño predeterminado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iseño predeterminado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iseño predeterminado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IKG PRO.thmx</Template>
  <TotalTime>935</TotalTime>
  <Words>1649</Words>
  <Application>Microsoft Office PowerPoint</Application>
  <PresentationFormat>Ekran Gösterisi (4:3)</PresentationFormat>
  <Paragraphs>216</Paragraphs>
  <Slides>26</Slides>
  <Notes>0</Notes>
  <HiddenSlides>0</HiddenSlides>
  <MMClips>0</MMClips>
  <ScaleCrop>false</ScaleCrop>
  <HeadingPairs>
    <vt:vector size="4" baseType="variant">
      <vt:variant>
        <vt:lpstr>Tema</vt:lpstr>
      </vt:variant>
      <vt:variant>
        <vt:i4>1</vt:i4>
      </vt:variant>
      <vt:variant>
        <vt:lpstr>Slayt Başlıkları</vt:lpstr>
      </vt:variant>
      <vt:variant>
        <vt:i4>26</vt:i4>
      </vt:variant>
    </vt:vector>
  </HeadingPairs>
  <TitlesOfParts>
    <vt:vector size="27" baseType="lpstr">
      <vt:lpstr>IKG PRO</vt:lpstr>
      <vt:lpstr>HRDOP IN IMPLEMENTATION  Quick Summary of Achievements</vt:lpstr>
      <vt:lpstr>Achieved Cornerstones via Ongoing Operations</vt:lpstr>
      <vt:lpstr>List of Ongoing Operations</vt:lpstr>
      <vt:lpstr>Measure 1.4  Technical Assistance for Improving The Quality of Public Employment Services</vt:lpstr>
      <vt:lpstr>Technical Assistance for Improving The Quality of Public Employment Services (2)</vt:lpstr>
      <vt:lpstr>Supply for Improving The Quality of Public Employment Services</vt:lpstr>
      <vt:lpstr>Technical Assistance for Improving the Quality of Vocational Education and Training in Turkey</vt:lpstr>
      <vt:lpstr> Supply for Improving the Quality of Vocational Education and Training in Turkey (2)</vt:lpstr>
      <vt:lpstr>Measure 2.1</vt:lpstr>
      <vt:lpstr>Measure 3.1  Supply Contract for Promoting Life Long Learning Operation</vt:lpstr>
      <vt:lpstr>Measure 3.2  Technical Asistance for Increasing Adaptability of Employers and Employees to the Changes in Global Economy</vt:lpstr>
      <vt:lpstr>Supply for Increasing Adaptability of Employers and Employees to the Changes in Global Economy </vt:lpstr>
      <vt:lpstr>Measure 3.2  Technical Assistance for Increasing Adaptability of Employers and Employees in Tourism Sector</vt:lpstr>
      <vt:lpstr>Supply for Increasing Adaptability of Employers and Employees in Tourism Sector</vt:lpstr>
      <vt:lpstr>Measure 3.2  Supply for Increasing Adaptability of Tradesmen and Craftsmen</vt:lpstr>
      <vt:lpstr>Measure 5.1   Technical Assistance for Implementation of Human Resources Development Operational Programme </vt:lpstr>
      <vt:lpstr>Technical Assistance for Implementation of Human Resources Development Operational Programme (2) </vt:lpstr>
      <vt:lpstr>Supply Contract for Implementation of Human Resources Development Operational Programme</vt:lpstr>
      <vt:lpstr>Measure 5.2-5.3   Technical Assistance for Potential Operational and Grant Beneficiaries, Information and Publicity </vt:lpstr>
      <vt:lpstr>Technical Assistance for Potential Operational and Grant Beneficiaries, Information and Publicity (2)</vt:lpstr>
      <vt:lpstr> Highlights in Recently Completed     Operations   </vt:lpstr>
      <vt:lpstr>Measure 1.1  Technical Assistance for Promoting Women Employment</vt:lpstr>
      <vt:lpstr>Measure 1.2  Technical Assistance for Promoting Youth Employment</vt:lpstr>
      <vt:lpstr>Measure 2.1</vt:lpstr>
      <vt:lpstr>Measure 3.1  Technical Assistance for Promoting Life Long Learning </vt:lpstr>
      <vt:lpstr>Measure 4.1 Facilitating Access of Disadvantaged Higher Education Students to Labour Market Including Scholarship Support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c:creator>
  <cp:lastModifiedBy>Selin Aytaş</cp:lastModifiedBy>
  <cp:revision>152</cp:revision>
  <dcterms:created xsi:type="dcterms:W3CDTF">2012-04-13T04:42:51Z</dcterms:created>
  <dcterms:modified xsi:type="dcterms:W3CDTF">2013-11-22T14:22:25Z</dcterms:modified>
</cp:coreProperties>
</file>